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53"/>
  </p:notesMasterIdLst>
  <p:handoutMasterIdLst>
    <p:handoutMasterId r:id="rId54"/>
  </p:handoutMasterIdLst>
  <p:sldIdLst>
    <p:sldId id="322" r:id="rId5"/>
    <p:sldId id="608" r:id="rId6"/>
    <p:sldId id="673" r:id="rId7"/>
    <p:sldId id="583" r:id="rId8"/>
    <p:sldId id="634" r:id="rId9"/>
    <p:sldId id="637" r:id="rId10"/>
    <p:sldId id="635" r:id="rId11"/>
    <p:sldId id="639" r:id="rId12"/>
    <p:sldId id="638" r:id="rId13"/>
    <p:sldId id="640" r:id="rId14"/>
    <p:sldId id="636" r:id="rId15"/>
    <p:sldId id="643" r:id="rId16"/>
    <p:sldId id="642" r:id="rId17"/>
    <p:sldId id="644" r:id="rId18"/>
    <p:sldId id="645" r:id="rId19"/>
    <p:sldId id="646" r:id="rId20"/>
    <p:sldId id="647" r:id="rId21"/>
    <p:sldId id="648" r:id="rId22"/>
    <p:sldId id="649" r:id="rId23"/>
    <p:sldId id="651" r:id="rId24"/>
    <p:sldId id="652" r:id="rId25"/>
    <p:sldId id="653" r:id="rId26"/>
    <p:sldId id="654" r:id="rId27"/>
    <p:sldId id="655" r:id="rId28"/>
    <p:sldId id="656" r:id="rId29"/>
    <p:sldId id="657" r:id="rId30"/>
    <p:sldId id="658" r:id="rId31"/>
    <p:sldId id="659" r:id="rId32"/>
    <p:sldId id="660" r:id="rId33"/>
    <p:sldId id="661" r:id="rId34"/>
    <p:sldId id="662" r:id="rId35"/>
    <p:sldId id="641" r:id="rId36"/>
    <p:sldId id="674" r:id="rId37"/>
    <p:sldId id="439" r:id="rId38"/>
    <p:sldId id="442" r:id="rId39"/>
    <p:sldId id="443" r:id="rId40"/>
    <p:sldId id="441" r:id="rId41"/>
    <p:sldId id="446" r:id="rId42"/>
    <p:sldId id="663" r:id="rId43"/>
    <p:sldId id="664" r:id="rId44"/>
    <p:sldId id="666" r:id="rId45"/>
    <p:sldId id="665" r:id="rId46"/>
    <p:sldId id="669" r:id="rId47"/>
    <p:sldId id="668" r:id="rId48"/>
    <p:sldId id="670" r:id="rId49"/>
    <p:sldId id="671" r:id="rId50"/>
    <p:sldId id="672" r:id="rId51"/>
    <p:sldId id="394" r:id="rId52"/>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CC"/>
    <a:srgbClr val="C6605E"/>
    <a:srgbClr val="008000"/>
    <a:srgbClr val="9900CC"/>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34" autoAdjust="0"/>
    <p:restoredTop sz="94453" autoAdjust="0"/>
  </p:normalViewPr>
  <p:slideViewPr>
    <p:cSldViewPr snapToGrid="0" snapToObjects="1">
      <p:cViewPr varScale="1">
        <p:scale>
          <a:sx n="70" d="100"/>
          <a:sy n="70" d="100"/>
        </p:scale>
        <p:origin x="1352" y="52"/>
      </p:cViewPr>
      <p:guideLst>
        <p:guide orient="horz" pos="2160"/>
        <p:guide pos="2880"/>
      </p:guideLst>
    </p:cSldViewPr>
  </p:slideViewPr>
  <p:notesTextViewPr>
    <p:cViewPr>
      <p:scale>
        <a:sx n="3" d="2"/>
        <a:sy n="3" d="2"/>
      </p:scale>
      <p:origin x="0" y="0"/>
    </p:cViewPr>
  </p:notesTextViewPr>
  <p:sorterViewPr>
    <p:cViewPr>
      <p:scale>
        <a:sx n="100" d="100"/>
        <a:sy n="100" d="100"/>
      </p:scale>
      <p:origin x="0" y="-5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50474" cy="498773"/>
          </a:xfrm>
          <a:prstGeom prst="rect">
            <a:avLst/>
          </a:prstGeom>
        </p:spPr>
        <p:txBody>
          <a:bodyPr vert="horz" lIns="91568" tIns="45784" rIns="91568" bIns="45784" rtlCol="0"/>
          <a:lstStyle>
            <a:lvl1pPr algn="l">
              <a:defRPr sz="1200"/>
            </a:lvl1pPr>
          </a:lstStyle>
          <a:p>
            <a:endParaRPr lang="en-US" dirty="0"/>
          </a:p>
        </p:txBody>
      </p:sp>
      <p:sp>
        <p:nvSpPr>
          <p:cNvPr id="3" name="Date Placeholder 2"/>
          <p:cNvSpPr>
            <a:spLocks noGrp="1"/>
          </p:cNvSpPr>
          <p:nvPr>
            <p:ph type="dt" sz="quarter" idx="1"/>
          </p:nvPr>
        </p:nvSpPr>
        <p:spPr>
          <a:xfrm>
            <a:off x="3856739" y="0"/>
            <a:ext cx="2950474" cy="498773"/>
          </a:xfrm>
          <a:prstGeom prst="rect">
            <a:avLst/>
          </a:prstGeom>
        </p:spPr>
        <p:txBody>
          <a:bodyPr vert="horz" lIns="91568" tIns="45784" rIns="91568" bIns="45784" rtlCol="0"/>
          <a:lstStyle>
            <a:lvl1pPr algn="r">
              <a:defRPr sz="1200"/>
            </a:lvl1pPr>
          </a:lstStyle>
          <a:p>
            <a:fld id="{B28A1A9A-4842-4E77-B8F4-300396A65D9C}" type="datetimeFigureOut">
              <a:rPr lang="en-US" smtClean="0"/>
              <a:t>7/28/2026</a:t>
            </a:fld>
            <a:endParaRPr lang="en-US" dirty="0"/>
          </a:p>
        </p:txBody>
      </p:sp>
      <p:sp>
        <p:nvSpPr>
          <p:cNvPr id="4" name="Footer Placeholder 3"/>
          <p:cNvSpPr>
            <a:spLocks noGrp="1"/>
          </p:cNvSpPr>
          <p:nvPr>
            <p:ph type="ftr" sz="quarter" idx="2"/>
          </p:nvPr>
        </p:nvSpPr>
        <p:spPr>
          <a:xfrm>
            <a:off x="2" y="9442155"/>
            <a:ext cx="2950474" cy="498772"/>
          </a:xfrm>
          <a:prstGeom prst="rect">
            <a:avLst/>
          </a:prstGeom>
        </p:spPr>
        <p:txBody>
          <a:bodyPr vert="horz" lIns="91568" tIns="45784" rIns="91568" bIns="457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6739" y="9442155"/>
            <a:ext cx="2950474" cy="498772"/>
          </a:xfrm>
          <a:prstGeom prst="rect">
            <a:avLst/>
          </a:prstGeom>
        </p:spPr>
        <p:txBody>
          <a:bodyPr vert="horz" lIns="91568" tIns="45784" rIns="91568" bIns="45784" rtlCol="0" anchor="b"/>
          <a:lstStyle>
            <a:lvl1pPr algn="r">
              <a:defRPr sz="1200"/>
            </a:lvl1pPr>
          </a:lstStyle>
          <a:p>
            <a:fld id="{6F8E2458-1397-4EAF-B1B3-E50FEE8C4A57}" type="slidenum">
              <a:rPr lang="en-US" smtClean="0"/>
              <a:t>‹#›</a:t>
            </a:fld>
            <a:endParaRPr lang="en-US" dirty="0"/>
          </a:p>
        </p:txBody>
      </p:sp>
    </p:spTree>
    <p:extLst>
      <p:ext uri="{BB962C8B-B14F-4D97-AF65-F5344CB8AC3E}">
        <p14:creationId xmlns:p14="http://schemas.microsoft.com/office/powerpoint/2010/main" val="1292220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50474" cy="498773"/>
          </a:xfrm>
          <a:prstGeom prst="rect">
            <a:avLst/>
          </a:prstGeom>
        </p:spPr>
        <p:txBody>
          <a:bodyPr vert="horz" lIns="91568" tIns="45784" rIns="91568" bIns="45784" rtlCol="0"/>
          <a:lstStyle>
            <a:lvl1pPr algn="l">
              <a:defRPr sz="1200"/>
            </a:lvl1pPr>
          </a:lstStyle>
          <a:p>
            <a:endParaRPr lang="en-US" dirty="0"/>
          </a:p>
        </p:txBody>
      </p:sp>
      <p:sp>
        <p:nvSpPr>
          <p:cNvPr id="3" name="Date Placeholder 2"/>
          <p:cNvSpPr>
            <a:spLocks noGrp="1"/>
          </p:cNvSpPr>
          <p:nvPr>
            <p:ph type="dt" idx="1"/>
          </p:nvPr>
        </p:nvSpPr>
        <p:spPr>
          <a:xfrm>
            <a:off x="3856739" y="0"/>
            <a:ext cx="2950474" cy="498773"/>
          </a:xfrm>
          <a:prstGeom prst="rect">
            <a:avLst/>
          </a:prstGeom>
        </p:spPr>
        <p:txBody>
          <a:bodyPr vert="horz" lIns="91568" tIns="45784" rIns="91568" bIns="45784" rtlCol="0"/>
          <a:lstStyle>
            <a:lvl1pPr algn="r">
              <a:defRPr sz="1200"/>
            </a:lvl1pPr>
          </a:lstStyle>
          <a:p>
            <a:fld id="{33A0BDEE-F4ED-44B0-A5AE-7BC8BF01F4CD}" type="datetimeFigureOut">
              <a:rPr lang="en-US" smtClean="0"/>
              <a:t>7/28/2026</a:t>
            </a:fld>
            <a:endParaRPr lang="en-US" dirty="0"/>
          </a:p>
        </p:txBody>
      </p:sp>
      <p:sp>
        <p:nvSpPr>
          <p:cNvPr id="4" name="Slide Image Placeholder 3"/>
          <p:cNvSpPr>
            <a:spLocks noGrp="1" noRot="1" noChangeAspect="1"/>
          </p:cNvSpPr>
          <p:nvPr>
            <p:ph type="sldImg" idx="2"/>
          </p:nvPr>
        </p:nvSpPr>
        <p:spPr>
          <a:xfrm>
            <a:off x="1168400" y="1243013"/>
            <a:ext cx="4471988" cy="3354387"/>
          </a:xfrm>
          <a:prstGeom prst="rect">
            <a:avLst/>
          </a:prstGeom>
          <a:noFill/>
          <a:ln w="12700">
            <a:solidFill>
              <a:prstClr val="black"/>
            </a:solidFill>
          </a:ln>
        </p:spPr>
        <p:txBody>
          <a:bodyPr vert="horz" lIns="91568" tIns="45784" rIns="91568" bIns="45784" rtlCol="0" anchor="ctr"/>
          <a:lstStyle/>
          <a:p>
            <a:endParaRPr lang="en-US" dirty="0"/>
          </a:p>
        </p:txBody>
      </p:sp>
      <p:sp>
        <p:nvSpPr>
          <p:cNvPr id="5" name="Notes Placeholder 4"/>
          <p:cNvSpPr>
            <a:spLocks noGrp="1"/>
          </p:cNvSpPr>
          <p:nvPr>
            <p:ph type="body" sz="quarter" idx="3"/>
          </p:nvPr>
        </p:nvSpPr>
        <p:spPr>
          <a:xfrm>
            <a:off x="680879" y="4784071"/>
            <a:ext cx="5447030" cy="3914239"/>
          </a:xfrm>
          <a:prstGeom prst="rect">
            <a:avLst/>
          </a:prstGeom>
        </p:spPr>
        <p:txBody>
          <a:bodyPr vert="horz" lIns="91568" tIns="45784" rIns="91568" bIns="457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42155"/>
            <a:ext cx="2950474" cy="498772"/>
          </a:xfrm>
          <a:prstGeom prst="rect">
            <a:avLst/>
          </a:prstGeom>
        </p:spPr>
        <p:txBody>
          <a:bodyPr vert="horz" lIns="91568" tIns="45784" rIns="91568" bIns="457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9" y="9442155"/>
            <a:ext cx="2950474" cy="498772"/>
          </a:xfrm>
          <a:prstGeom prst="rect">
            <a:avLst/>
          </a:prstGeom>
        </p:spPr>
        <p:txBody>
          <a:bodyPr vert="horz" lIns="91568" tIns="45784" rIns="91568" bIns="45784" rtlCol="0" anchor="b"/>
          <a:lstStyle>
            <a:lvl1pPr algn="r">
              <a:defRPr sz="1200"/>
            </a:lvl1pPr>
          </a:lstStyle>
          <a:p>
            <a:fld id="{F95AED3C-D189-4328-9E83-B3B527511874}" type="slidenum">
              <a:rPr lang="en-US" smtClean="0"/>
              <a:t>‹#›</a:t>
            </a:fld>
            <a:endParaRPr lang="en-US" dirty="0"/>
          </a:p>
        </p:txBody>
      </p:sp>
    </p:spTree>
    <p:extLst>
      <p:ext uri="{BB962C8B-B14F-4D97-AF65-F5344CB8AC3E}">
        <p14:creationId xmlns:p14="http://schemas.microsoft.com/office/powerpoint/2010/main" val="431177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A8C4AF0-184E-4C07-B69E-3A05D12E5451}" type="slidenum">
              <a:rPr lang="en-ZA" smtClean="0">
                <a:solidFill>
                  <a:prstClr val="black"/>
                </a:solidFill>
              </a:rPr>
              <a:pPr/>
              <a:t>0</a:t>
            </a:fld>
            <a:endParaRPr lang="en-ZA" dirty="0">
              <a:solidFill>
                <a:prstClr val="black"/>
              </a:solidFill>
            </a:endParaRPr>
          </a:p>
        </p:txBody>
      </p:sp>
    </p:spTree>
    <p:extLst>
      <p:ext uri="{BB962C8B-B14F-4D97-AF65-F5344CB8AC3E}">
        <p14:creationId xmlns:p14="http://schemas.microsoft.com/office/powerpoint/2010/main" val="402053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10</a:t>
            </a:fld>
            <a:endParaRPr lang="en-US" dirty="0"/>
          </a:p>
        </p:txBody>
      </p:sp>
    </p:spTree>
    <p:extLst>
      <p:ext uri="{BB962C8B-B14F-4D97-AF65-F5344CB8AC3E}">
        <p14:creationId xmlns:p14="http://schemas.microsoft.com/office/powerpoint/2010/main" val="2725796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491548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647483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20000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083104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997051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934071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839487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839617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098902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4EA6-F69E-744D-3B79-85EF7EB07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4115C1-E9EB-3E2C-0905-384FD3D74671}"/>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B80AD010-3E26-7C54-B281-397E06DA39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3CADD3-E431-1224-C396-34C13803A55E}"/>
              </a:ext>
            </a:extLst>
          </p:cNvPr>
          <p:cNvSpPr>
            <a:spLocks noGrp="1"/>
          </p:cNvSpPr>
          <p:nvPr>
            <p:ph type="sldNum" sz="quarter" idx="10"/>
          </p:nvPr>
        </p:nvSpPr>
        <p:spPr/>
        <p:txBody>
          <a:bodyPr/>
          <a:lstStyle/>
          <a:p>
            <a:fld id="{F95AED3C-D189-4328-9E83-B3B527511874}" type="slidenum">
              <a:rPr lang="en-US" smtClean="0"/>
              <a:t>1</a:t>
            </a:fld>
            <a:endParaRPr lang="en-US" dirty="0"/>
          </a:p>
        </p:txBody>
      </p:sp>
    </p:spTree>
    <p:extLst>
      <p:ext uri="{BB962C8B-B14F-4D97-AF65-F5344CB8AC3E}">
        <p14:creationId xmlns:p14="http://schemas.microsoft.com/office/powerpoint/2010/main" val="2522746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310460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4084010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7384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848660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491525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614508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92701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3627369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043907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3446426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3</a:t>
            </a:fld>
            <a:endParaRPr lang="en-US" dirty="0"/>
          </a:p>
        </p:txBody>
      </p:sp>
    </p:spTree>
    <p:extLst>
      <p:ext uri="{BB962C8B-B14F-4D97-AF65-F5344CB8AC3E}">
        <p14:creationId xmlns:p14="http://schemas.microsoft.com/office/powerpoint/2010/main" val="2286293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2772036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3442842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0EEAA-CA34-0043-8B6C-90E234902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9FDA3-8657-7220-040D-C34242564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1F7D8E-6037-7A52-8944-AE535E6041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30E9B2-73BD-6E92-6851-EBE26644D33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150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28F4-2235-1DA8-7A84-750925DDC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193E7-E14A-39FB-4E47-B3506D159E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98A28-5132-DCE4-9E32-35DFAEF8E9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2BE943-CC61-2E9B-E9D6-903FB36E9E4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92437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6998-DCEB-6BEF-51D1-B9A72CBC4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65410-D51A-DA05-8D6A-9CFC5559D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C768B-433B-0EBD-BE6F-6BD83A5E60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14C5DF-74E8-2DEE-003D-ACA6F71AC78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0428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D90C5-DB50-151F-8EA8-C24C01209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170EA-7666-5290-3818-2628062C7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8C149-DFC8-2F25-EB64-A2A9D89C74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BB480F-343E-F847-269E-F96992E45D3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42547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4F0A4-2C5B-61F2-3326-A317289F7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542D9-D7B0-58D5-2D58-5689D92B4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18EC9-5305-D0B7-0185-8248590F05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927447-0D21-C761-2365-97649BD27AC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354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DC6F7-5586-9479-F6F3-78220778B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BA9DB-8ECD-499E-6D34-886A9E8FD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B5389B-3127-8065-0EB0-85F20C5E49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837B1D-F66C-D4CD-8C9E-74761B7C7E9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07028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BE4C2-9DA0-3440-03A4-D8D7433FA4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9ACDE-29C0-B332-B4A0-7017FA32E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309E1-0410-E81D-ED2E-49D25AB2C9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3CB924-C211-C183-566D-A2FF50FF8A5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549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13C3-689B-C63B-60CD-A05A0B553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8330A-0B9A-C0F1-001F-D85D94B218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67288-5651-67DF-FADB-2DF4FE7EF7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BFAC0F-DE12-1185-4CAB-65A98C751B2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636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4</a:t>
            </a:fld>
            <a:endParaRPr lang="en-US" dirty="0"/>
          </a:p>
        </p:txBody>
      </p:sp>
    </p:spTree>
    <p:extLst>
      <p:ext uri="{BB962C8B-B14F-4D97-AF65-F5344CB8AC3E}">
        <p14:creationId xmlns:p14="http://schemas.microsoft.com/office/powerpoint/2010/main" val="2602273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9303-045A-5A5C-D2A7-8F3EBA0C8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88D52-6849-E202-F328-CAC532CA2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B2DFA-DFFE-80F5-19BD-6B08FD73B3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9F6304-9964-9DC7-4D3A-646A9E52E18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0154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EB7EC-57E5-0206-78EA-6A7850A22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FFEB4-7463-EC4A-830A-0506641429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7C628-CB2D-9C9C-16B7-F99F80BEA0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049223-B794-16AE-F84F-41B668A5A7F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7110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C55F9-6030-81EA-A546-5E35568BC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86BAA-A029-8C2F-F5C1-ADC58FEF7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0FAF5A-36D0-DCB8-2C0D-4B1C72A589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60402F-8165-4B11-0607-EAFB3FAEFF5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8433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BF8C-66E4-8A1B-A3E2-28878B394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1E6BDA-54CA-80EC-69ED-8E2114A1CB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00799-91C9-CB4E-4301-4869AB2C12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9D9B43-4A0B-D1BF-A363-59015289C27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3563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31F98-3033-E972-6AD2-008D1D1E6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7D4A7-38A1-875E-CE5F-C5A58C0AD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D9887-A1E6-40FD-8CAA-E4D9F47BFB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10BFA4-EB32-DEFF-9A18-F1F2F4928F4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365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8986C-3D87-7CD3-02CA-C7E7EB006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162F-42BA-6B2B-72CA-0B6C4F4B2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CD8AD-30F2-0CA9-EA4B-B1266FA85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A9DCDA-9905-5DA8-41A9-FCFB5A23B8B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5AED3C-D189-4328-9E83-B3B527511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0843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95AED3C-D189-4328-9E83-B3B527511874}" type="slidenum">
              <a:rPr lang="en-US" smtClean="0"/>
              <a:t>47</a:t>
            </a:fld>
            <a:endParaRPr lang="en-US" dirty="0"/>
          </a:p>
        </p:txBody>
      </p:sp>
    </p:spTree>
    <p:extLst>
      <p:ext uri="{BB962C8B-B14F-4D97-AF65-F5344CB8AC3E}">
        <p14:creationId xmlns:p14="http://schemas.microsoft.com/office/powerpoint/2010/main" val="652689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5</a:t>
            </a:fld>
            <a:endParaRPr lang="en-US" dirty="0"/>
          </a:p>
        </p:txBody>
      </p:sp>
    </p:spTree>
    <p:extLst>
      <p:ext uri="{BB962C8B-B14F-4D97-AF65-F5344CB8AC3E}">
        <p14:creationId xmlns:p14="http://schemas.microsoft.com/office/powerpoint/2010/main" val="929136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6</a:t>
            </a:fld>
            <a:endParaRPr lang="en-US" dirty="0"/>
          </a:p>
        </p:txBody>
      </p:sp>
    </p:spTree>
    <p:extLst>
      <p:ext uri="{BB962C8B-B14F-4D97-AF65-F5344CB8AC3E}">
        <p14:creationId xmlns:p14="http://schemas.microsoft.com/office/powerpoint/2010/main" val="4041102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7</a:t>
            </a:fld>
            <a:endParaRPr lang="en-US" dirty="0"/>
          </a:p>
        </p:txBody>
      </p:sp>
    </p:spTree>
    <p:extLst>
      <p:ext uri="{BB962C8B-B14F-4D97-AF65-F5344CB8AC3E}">
        <p14:creationId xmlns:p14="http://schemas.microsoft.com/office/powerpoint/2010/main" val="2968987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8</a:t>
            </a:fld>
            <a:endParaRPr lang="en-US" dirty="0"/>
          </a:p>
        </p:txBody>
      </p:sp>
    </p:spTree>
    <p:extLst>
      <p:ext uri="{BB962C8B-B14F-4D97-AF65-F5344CB8AC3E}">
        <p14:creationId xmlns:p14="http://schemas.microsoft.com/office/powerpoint/2010/main" val="1887283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A0D7-9A55-C370-E8DF-B2ECAE9C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14548-418C-54F9-EBE8-CEF32E00DE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E7E6C9B-B7C1-D7FF-9072-A2FF97917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99E88-F6D5-3356-393B-3EE080A6A84E}"/>
              </a:ext>
            </a:extLst>
          </p:cNvPr>
          <p:cNvSpPr>
            <a:spLocks noGrp="1"/>
          </p:cNvSpPr>
          <p:nvPr>
            <p:ph type="sldNum" sz="quarter" idx="10"/>
          </p:nvPr>
        </p:nvSpPr>
        <p:spPr/>
        <p:txBody>
          <a:bodyPr/>
          <a:lstStyle/>
          <a:p>
            <a:fld id="{F95AED3C-D189-4328-9E83-B3B527511874}" type="slidenum">
              <a:rPr lang="en-US" smtClean="0"/>
              <a:t>9</a:t>
            </a:fld>
            <a:endParaRPr lang="en-US" dirty="0"/>
          </a:p>
        </p:txBody>
      </p:sp>
    </p:spTree>
    <p:extLst>
      <p:ext uri="{BB962C8B-B14F-4D97-AF65-F5344CB8AC3E}">
        <p14:creationId xmlns:p14="http://schemas.microsoft.com/office/powerpoint/2010/main" val="3529629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C83310-9C82-436C-A7DC-C183B6BD00C2}"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6003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52B3E9-D0B9-4F2B-8134-D5FB9AA78938}"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8367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09BA38-90CD-4554-9F4B-7E167ADAB084}"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832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1893AB-8E15-4706-B0B1-4D78281D7C92}"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0811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55252-219B-482D-B03A-6A0FE3482034}"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721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5956C1-8D86-416C-894F-AD26823FBEB5}" type="datetime1">
              <a:rPr lang="en-US" smtClean="0">
                <a:solidFill>
                  <a:prstClr val="black">
                    <a:tint val="75000"/>
                  </a:prstClr>
                </a:solidFill>
              </a:rPr>
              <a:pPr/>
              <a:t>7/28/2026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9439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A05D3E-51E2-4A2E-A595-567A3224E3B5}" type="datetime1">
              <a:rPr lang="en-US" smtClean="0">
                <a:solidFill>
                  <a:prstClr val="black">
                    <a:tint val="75000"/>
                  </a:prstClr>
                </a:solidFill>
              </a:rPr>
              <a:pPr/>
              <a:t>7/28/2026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560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AABC77-7C69-4F6D-BBC2-3D6B2134E13A}" type="datetime1">
              <a:rPr lang="en-US" smtClean="0">
                <a:solidFill>
                  <a:prstClr val="black">
                    <a:tint val="75000"/>
                  </a:prstClr>
                </a:solidFill>
              </a:rPr>
              <a:pPr/>
              <a:t>7/28/2026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7732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36BFE-0EE7-422A-8A70-CDEE8D4A3049}" type="datetime1">
              <a:rPr lang="en-US" smtClean="0">
                <a:solidFill>
                  <a:prstClr val="black">
                    <a:tint val="75000"/>
                  </a:prstClr>
                </a:solidFill>
              </a:rPr>
              <a:pPr/>
              <a:t>7/28/2026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8768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D40965-2D38-43D2-BDA6-0010BF04E49C}" type="datetime1">
              <a:rPr lang="en-US" smtClean="0">
                <a:solidFill>
                  <a:prstClr val="black">
                    <a:tint val="75000"/>
                  </a:prstClr>
                </a:solidFill>
              </a:rPr>
              <a:pPr/>
              <a:t>7/28/2026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7975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03271F-B2E8-41B9-B424-66C5E8BA325E}" type="datetime1">
              <a:rPr lang="en-US" smtClean="0">
                <a:solidFill>
                  <a:prstClr val="black">
                    <a:tint val="75000"/>
                  </a:prstClr>
                </a:solidFill>
              </a:rPr>
              <a:pPr/>
              <a:t>7/28/2026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49583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15CFD-FEC3-419B-B60B-FB81A23669A9}" type="datetime1">
              <a:rPr lang="en-US" smtClean="0">
                <a:solidFill>
                  <a:prstClr val="black">
                    <a:tint val="75000"/>
                  </a:prstClr>
                </a:solidFill>
              </a:rPr>
              <a:pPr/>
              <a:t>7/28/2026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43D58F-2DAB-1446-A47E-C34A82BC1FA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71498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package" Target="../embeddings/Microsoft_Excel_Worksheet.xlsx"/></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package" Target="../embeddings/Microsoft_Excel_Worksheet1.xlsx"/></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package" Target="../embeddings/Microsoft_Excel_Worksheet2.xlsx"/></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13765" y="1306381"/>
            <a:ext cx="5706035" cy="17543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457200" fontAlgn="base">
              <a:spcBef>
                <a:spcPct val="0"/>
              </a:spcBef>
              <a:spcAft>
                <a:spcPct val="0"/>
              </a:spcAft>
            </a:pPr>
            <a:endParaRPr lang="en-GB" sz="3600" dirty="0">
              <a:latin typeface="Arial Black" panose="020B0A04020102020204" pitchFamily="34" charset="0"/>
              <a:ea typeface="ＭＳ Ｐゴシック" charset="0"/>
              <a:cs typeface="Arial" panose="020B0604020202020204" pitchFamily="34" charset="0"/>
            </a:endParaRPr>
          </a:p>
          <a:p>
            <a:pPr algn="ctr" defTabSz="457200" fontAlgn="base">
              <a:spcBef>
                <a:spcPct val="0"/>
              </a:spcBef>
              <a:spcAft>
                <a:spcPct val="0"/>
              </a:spcAft>
            </a:pPr>
            <a:r>
              <a:rPr lang="en-GB" sz="3600" dirty="0">
                <a:latin typeface="Arial Black" panose="020B0A04020102020204" pitchFamily="34" charset="0"/>
                <a:ea typeface="ＭＳ Ｐゴシック" charset="0"/>
                <a:cs typeface="Arial" panose="020B0604020202020204" pitchFamily="34" charset="0"/>
              </a:rPr>
              <a:t>Presentation to Joint Portfolio Committee</a:t>
            </a:r>
          </a:p>
        </p:txBody>
      </p:sp>
      <p:sp>
        <p:nvSpPr>
          <p:cNvPr id="2" name="Rectangle 1">
            <a:extLst>
              <a:ext uri="{FF2B5EF4-FFF2-40B4-BE49-F238E27FC236}">
                <a16:creationId xmlns:a16="http://schemas.microsoft.com/office/drawing/2014/main" id="{0B613F7F-94F7-ACD2-55F4-8684275D825C}"/>
              </a:ext>
            </a:extLst>
          </p:cNvPr>
          <p:cNvSpPr/>
          <p:nvPr/>
        </p:nvSpPr>
        <p:spPr>
          <a:xfrm>
            <a:off x="313765" y="4566502"/>
            <a:ext cx="4075355"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fontAlgn="base">
              <a:spcBef>
                <a:spcPct val="0"/>
              </a:spcBef>
              <a:spcAft>
                <a:spcPct val="0"/>
              </a:spcAft>
            </a:pPr>
            <a:r>
              <a:rPr lang="en-US" sz="2000" b="1" dirty="0">
                <a:latin typeface="Arial Black" panose="020B0A04020102020204" pitchFamily="34" charset="0"/>
                <a:ea typeface="ＭＳ Ｐゴシック" charset="0"/>
                <a:cs typeface="Arial" panose="020B0604020202020204" pitchFamily="34" charset="0"/>
              </a:rPr>
              <a:t>29 July 2026</a:t>
            </a:r>
            <a:endParaRPr lang="en-GB" sz="2800" b="1" i="1" dirty="0">
              <a:solidFill>
                <a:prstClr val="black"/>
              </a:solidFill>
              <a:latin typeface="Arial Black" panose="020B0A040201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418346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Oversight Reports Submission rate to the FS Legislature </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751056664"/>
              </p:ext>
            </p:extLst>
          </p:nvPr>
        </p:nvGraphicFramePr>
        <p:xfrm>
          <a:off x="792478" y="1722922"/>
          <a:ext cx="7465998" cy="2491340"/>
        </p:xfrm>
        <a:graphic>
          <a:graphicData uri="http://schemas.openxmlformats.org/drawingml/2006/table">
            <a:tbl>
              <a:tblPr firstRow="1" bandRow="1">
                <a:tableStyleId>{5C22544A-7EE6-4342-B048-85BDC9FD1C3A}</a:tableStyleId>
              </a:tblPr>
              <a:tblGrid>
                <a:gridCol w="3732999">
                  <a:extLst>
                    <a:ext uri="{9D8B030D-6E8A-4147-A177-3AD203B41FA5}">
                      <a16:colId xmlns:a16="http://schemas.microsoft.com/office/drawing/2014/main" val="20000"/>
                    </a:ext>
                  </a:extLst>
                </a:gridCol>
                <a:gridCol w="3732999">
                  <a:extLst>
                    <a:ext uri="{9D8B030D-6E8A-4147-A177-3AD203B41FA5}">
                      <a16:colId xmlns:a16="http://schemas.microsoft.com/office/drawing/2014/main" val="20001"/>
                    </a:ext>
                  </a:extLst>
                </a:gridCol>
              </a:tblGrid>
              <a:tr h="370252">
                <a:tc>
                  <a:txBody>
                    <a:bodyPr/>
                    <a:lstStyle/>
                    <a:p>
                      <a:r>
                        <a:rPr lang="en-ZA" dirty="0">
                          <a:solidFill>
                            <a:schemeClr val="tx1"/>
                          </a:solidFill>
                          <a:latin typeface="Arial" panose="020B0604020202020204" pitchFamily="34" charset="0"/>
                          <a:cs typeface="Arial" panose="020B0604020202020204" pitchFamily="34" charset="0"/>
                        </a:rPr>
                        <a:t>Municipality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Date</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252">
                <a:tc>
                  <a:txBody>
                    <a:bodyPr/>
                    <a:lstStyle/>
                    <a:p>
                      <a:r>
                        <a:rPr lang="en-ZA" b="1" dirty="0" err="1">
                          <a:latin typeface="Arial" panose="020B0604020202020204" pitchFamily="34" charset="0"/>
                          <a:cs typeface="Arial" panose="020B0604020202020204" pitchFamily="34" charset="0"/>
                        </a:rPr>
                        <a:t>Fezile</a:t>
                      </a:r>
                      <a:r>
                        <a:rPr lang="en-ZA" b="1" dirty="0">
                          <a:latin typeface="Arial" panose="020B0604020202020204" pitchFamily="34" charset="0"/>
                          <a:cs typeface="Arial" panose="020B0604020202020204" pitchFamily="34" charset="0"/>
                        </a:rPr>
                        <a:t> </a:t>
                      </a:r>
                      <a:r>
                        <a:rPr lang="en-ZA" b="1" dirty="0" err="1">
                          <a:latin typeface="Arial" panose="020B0604020202020204" pitchFamily="34" charset="0"/>
                          <a:cs typeface="Arial" panose="020B0604020202020204" pitchFamily="34" charset="0"/>
                        </a:rPr>
                        <a:t>Dabi</a:t>
                      </a:r>
                      <a:r>
                        <a:rPr lang="en-ZA" b="1"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r>
                        <a:rPr lang="en-ZA" b="1" dirty="0">
                          <a:latin typeface="Arial" panose="020B0604020202020204" pitchFamily="34" charset="0"/>
                          <a:cs typeface="Arial" panose="020B0604020202020204" pitchFamily="34" charset="0"/>
                        </a:rPr>
                        <a:t>02 April 2026</a:t>
                      </a:r>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252">
                <a:tc>
                  <a:txBody>
                    <a:bodyPr/>
                    <a:lstStyle/>
                    <a:p>
                      <a:r>
                        <a:rPr lang="en-ZA" dirty="0">
                          <a:latin typeface="Arial" panose="020B0604020202020204" pitchFamily="34" charset="0"/>
                          <a:cs typeface="Arial" panose="020B0604020202020204" pitchFamily="34" charset="0"/>
                        </a:rPr>
                        <a:t>Mafube</a:t>
                      </a:r>
                      <a:r>
                        <a:rPr lang="en-ZA" baseline="0"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02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252">
                <a:tc>
                  <a:txBody>
                    <a:bodyPr/>
                    <a:lstStyle/>
                    <a:p>
                      <a:r>
                        <a:rPr lang="en-ZA" dirty="0" err="1">
                          <a:latin typeface="Arial" panose="020B0604020202020204" pitchFamily="34" charset="0"/>
                          <a:cs typeface="Arial" panose="020B0604020202020204" pitchFamily="34" charset="0"/>
                        </a:rPr>
                        <a:t>Metsimaholo</a:t>
                      </a:r>
                      <a:r>
                        <a:rPr lang="en-ZA" baseline="0" dirty="0">
                          <a:latin typeface="Arial" panose="020B0604020202020204" pitchFamily="34" charset="0"/>
                          <a:cs typeface="Arial" panose="020B0604020202020204" pitchFamily="34" charset="0"/>
                        </a:rPr>
                        <a:t> LM </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02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252">
                <a:tc>
                  <a:txBody>
                    <a:bodyPr/>
                    <a:lstStyle/>
                    <a:p>
                      <a:r>
                        <a:rPr lang="en-ZA" dirty="0" err="1">
                          <a:latin typeface="Arial" panose="020B0604020202020204" pitchFamily="34" charset="0"/>
                          <a:cs typeface="Arial" panose="020B0604020202020204" pitchFamily="34" charset="0"/>
                        </a:rPr>
                        <a:t>Moqhaka</a:t>
                      </a:r>
                      <a:r>
                        <a:rPr lang="en-ZA" dirty="0">
                          <a:latin typeface="Arial" panose="020B0604020202020204" pitchFamily="34" charset="0"/>
                          <a:cs typeface="Arial" panose="020B0604020202020204" pitchFamily="34" charset="0"/>
                        </a:rPr>
                        <a:t> LM </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13 April</a:t>
                      </a:r>
                      <a:r>
                        <a:rPr lang="en-ZA" baseline="0" dirty="0">
                          <a:latin typeface="Arial" panose="020B0604020202020204" pitchFamily="34" charset="0"/>
                          <a:cs typeface="Arial" panose="020B0604020202020204" pitchFamily="34" charset="0"/>
                        </a:rPr>
                        <a:t>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252">
                <a:tc gridSpan="2">
                  <a:txBody>
                    <a:bodyPr/>
                    <a:lstStyle/>
                    <a:p>
                      <a:r>
                        <a:rPr lang="en-ZA" b="1" dirty="0">
                          <a:latin typeface="Arial" panose="020B0604020202020204" pitchFamily="34" charset="0"/>
                          <a:cs typeface="Arial" panose="020B0604020202020204" pitchFamily="34" charset="0"/>
                        </a:rPr>
                        <a:t>*Oversight</a:t>
                      </a:r>
                      <a:r>
                        <a:rPr lang="en-ZA" b="1" baseline="0" dirty="0">
                          <a:latin typeface="Arial" panose="020B0604020202020204" pitchFamily="34" charset="0"/>
                          <a:cs typeface="Arial" panose="020B0604020202020204" pitchFamily="34" charset="0"/>
                        </a:rPr>
                        <a:t> Report is a demonstration of the actual adopted Annual Report.</a:t>
                      </a:r>
                      <a:endParaRPr lang="en-GB" b="1" dirty="0">
                        <a:latin typeface="Arial" panose="020B0604020202020204" pitchFamily="34" charset="0"/>
                        <a:cs typeface="Arial" panose="020B0604020202020204" pitchFamily="34" charset="0"/>
                      </a:endParaRPr>
                    </a:p>
                  </a:txBody>
                  <a:tcPr/>
                </a:tc>
                <a:tc hMerge="1">
                  <a:txBody>
                    <a:bodyPr/>
                    <a:lstStyle/>
                    <a:p>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96103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Oversight Reports Submission rate to the FS Legislature – 08 Outstanding</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16349394"/>
              </p:ext>
            </p:extLst>
          </p:nvPr>
        </p:nvGraphicFramePr>
        <p:xfrm>
          <a:off x="291968" y="1491915"/>
          <a:ext cx="7011040" cy="3708400"/>
        </p:xfrm>
        <a:graphic>
          <a:graphicData uri="http://schemas.openxmlformats.org/drawingml/2006/table">
            <a:tbl>
              <a:tblPr firstRow="1" bandRow="1">
                <a:tableStyleId>{5C22544A-7EE6-4342-B048-85BDC9FD1C3A}</a:tableStyleId>
              </a:tblPr>
              <a:tblGrid>
                <a:gridCol w="3505520">
                  <a:extLst>
                    <a:ext uri="{9D8B030D-6E8A-4147-A177-3AD203B41FA5}">
                      <a16:colId xmlns:a16="http://schemas.microsoft.com/office/drawing/2014/main" val="20000"/>
                    </a:ext>
                  </a:extLst>
                </a:gridCol>
                <a:gridCol w="3505520">
                  <a:extLst>
                    <a:ext uri="{9D8B030D-6E8A-4147-A177-3AD203B41FA5}">
                      <a16:colId xmlns:a16="http://schemas.microsoft.com/office/drawing/2014/main" val="20001"/>
                    </a:ext>
                  </a:extLst>
                </a:gridCol>
              </a:tblGrid>
              <a:tr h="370840">
                <a:tc>
                  <a:txBody>
                    <a:bodyPr/>
                    <a:lstStyle/>
                    <a:p>
                      <a:r>
                        <a:rPr lang="en-ZA" dirty="0">
                          <a:solidFill>
                            <a:schemeClr val="tx1"/>
                          </a:solidFill>
                          <a:latin typeface="Arial" panose="020B0604020202020204" pitchFamily="34" charset="0"/>
                          <a:cs typeface="Arial" panose="020B0604020202020204" pitchFamily="34" charset="0"/>
                        </a:rPr>
                        <a:t>Municipality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Date</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ZA" dirty="0" err="1">
                          <a:latin typeface="Arial" panose="020B0604020202020204" pitchFamily="34" charset="0"/>
                          <a:cs typeface="Arial" panose="020B0604020202020204" pitchFamily="34" charset="0"/>
                        </a:rPr>
                        <a:t>Mangaung</a:t>
                      </a:r>
                      <a:r>
                        <a:rPr lang="en-ZA" baseline="0" dirty="0">
                          <a:latin typeface="Arial" panose="020B0604020202020204" pitchFamily="34" charset="0"/>
                          <a:cs typeface="Arial" panose="020B0604020202020204" pitchFamily="34" charset="0"/>
                        </a:rPr>
                        <a:t> Metropolitan</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ZA" dirty="0">
                          <a:latin typeface="Arial" panose="020B0604020202020204" pitchFamily="34" charset="0"/>
                          <a:cs typeface="Arial" panose="020B0604020202020204" pitchFamily="34" charset="0"/>
                        </a:rPr>
                        <a:t>Kopanong</a:t>
                      </a:r>
                      <a:r>
                        <a:rPr lang="en-ZA" baseline="0"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ZA" dirty="0" err="1">
                          <a:latin typeface="Arial" panose="020B0604020202020204" pitchFamily="34" charset="0"/>
                          <a:cs typeface="Arial" panose="020B0604020202020204" pitchFamily="34" charset="0"/>
                        </a:rPr>
                        <a:t>Letsemeng</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ZA" dirty="0" err="1">
                          <a:latin typeface="Arial" panose="020B0604020202020204" pitchFamily="34" charset="0"/>
                          <a:cs typeface="Arial" panose="020B0604020202020204" pitchFamily="34" charset="0"/>
                        </a:rPr>
                        <a:t>Mohokare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ZA" dirty="0" err="1">
                          <a:latin typeface="Arial" panose="020B0604020202020204" pitchFamily="34" charset="0"/>
                          <a:cs typeface="Arial" panose="020B0604020202020204" pitchFamily="34" charset="0"/>
                        </a:rPr>
                        <a:t>Nala</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ZA" dirty="0">
                          <a:latin typeface="Arial" panose="020B0604020202020204" pitchFamily="34" charset="0"/>
                          <a:cs typeface="Arial" panose="020B0604020202020204" pitchFamily="34" charset="0"/>
                        </a:rPr>
                        <a:t>Maluti-a-Phofung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ZA" dirty="0" err="1">
                          <a:latin typeface="Arial" panose="020B0604020202020204" pitchFamily="34" charset="0"/>
                          <a:cs typeface="Arial" panose="020B0604020202020204" pitchFamily="34" charset="0"/>
                        </a:rPr>
                        <a:t>Nketoana</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ZA" dirty="0" err="1">
                          <a:latin typeface="Arial" panose="020B0604020202020204" pitchFamily="34" charset="0"/>
                          <a:cs typeface="Arial" panose="020B0604020202020204" pitchFamily="34" charset="0"/>
                        </a:rPr>
                        <a:t>Ngwathe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Not submitted</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370840">
                <a:tc gridSpan="2">
                  <a:txBody>
                    <a:bodyPr/>
                    <a:lstStyle/>
                    <a:p>
                      <a:r>
                        <a:rPr lang="en-ZA" b="1" dirty="0">
                          <a:latin typeface="Arial" panose="020B0604020202020204" pitchFamily="34" charset="0"/>
                          <a:cs typeface="Arial" panose="020B0604020202020204" pitchFamily="34" charset="0"/>
                        </a:rPr>
                        <a:t>Non-compliance letters sent to outstanding municipalities. </a:t>
                      </a:r>
                      <a:endParaRPr lang="en-GB" b="1" dirty="0">
                        <a:latin typeface="Arial" panose="020B0604020202020204" pitchFamily="34" charset="0"/>
                        <a:cs typeface="Arial" panose="020B0604020202020204" pitchFamily="34" charset="0"/>
                      </a:endParaRPr>
                    </a:p>
                  </a:txBody>
                  <a:tcPr/>
                </a:tc>
                <a:tc hMerge="1">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738079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None/>
              <a:defRPr/>
            </a:pPr>
            <a:r>
              <a:rPr lang="en-GB" sz="1600" dirty="0">
                <a:latin typeface="Arial" panose="020B0604020202020204" pitchFamily="34" charset="0"/>
                <a:cs typeface="Arial" panose="020B0604020202020204" pitchFamily="34" charset="0"/>
              </a:rPr>
              <a:t>In accordance with section 47(2)(b) of the Systems Act the MEC is required to propose remedial actions that will mitigate the challenges faced by municipalities.</a:t>
            </a:r>
          </a:p>
          <a:p>
            <a:pPr marL="109728" indent="0" algn="just" defTabSz="914400">
              <a:buClr>
                <a:srgbClr val="2DA2BF"/>
              </a:buClr>
              <a:buFont typeface="Wingdings 3"/>
              <a:buNone/>
              <a:defRPr/>
            </a:pPr>
            <a:endParaRPr lang="en-ZA" sz="16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206721782"/>
              </p:ext>
            </p:extLst>
          </p:nvPr>
        </p:nvGraphicFramePr>
        <p:xfrm>
          <a:off x="349716" y="1859013"/>
          <a:ext cx="8515150" cy="4689475"/>
        </p:xfrm>
        <a:graphic>
          <a:graphicData uri="http://schemas.openxmlformats.org/drawingml/2006/table">
            <a:tbl>
              <a:tblPr firstRow="1" bandRow="1">
                <a:tableStyleId>{5C22544A-7EE6-4342-B048-85BDC9FD1C3A}</a:tableStyleId>
              </a:tblPr>
              <a:tblGrid>
                <a:gridCol w="4257575">
                  <a:extLst>
                    <a:ext uri="{9D8B030D-6E8A-4147-A177-3AD203B41FA5}">
                      <a16:colId xmlns:a16="http://schemas.microsoft.com/office/drawing/2014/main" val="20000"/>
                    </a:ext>
                  </a:extLst>
                </a:gridCol>
                <a:gridCol w="4257575">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Constituency Meetings (Ward Meetings) </a:t>
                      </a:r>
                      <a:endParaRPr lang="en-GB" sz="1600" dirty="0"/>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pPr marL="0" marR="0" algn="l">
                        <a:spcBef>
                          <a:spcPts val="0"/>
                        </a:spcBef>
                        <a:spcAft>
                          <a:spcPts val="0"/>
                        </a:spcAf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Compliance Deficits in Public Engagement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0" marR="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major governance risk is the widespread failure of ward councillors to consistently convene mandatory ward committee and public feedback meetings. This operational breakdown breaches the statutory mandates set out in the Local Government: Municipal Structures Act, which requires elected officials to maintain regular reporting lines with residents. </a:t>
                      </a:r>
                    </a:p>
                    <a:p>
                      <a:pPr marL="0" marR="0" algn="l">
                        <a:spcBef>
                          <a:spcPts val="0"/>
                        </a:spcBef>
                        <a:spcAft>
                          <a:spcPts val="0"/>
                        </a:spcAft>
                      </a:pPr>
                      <a:endPar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tc>
                  <a:txBody>
                    <a:bodyPr/>
                    <a:lstStyle/>
                    <a:p>
                      <a:r>
                        <a:rPr lang="en-GB" sz="1400" b="1" kern="1200" dirty="0">
                          <a:solidFill>
                            <a:schemeClr val="dk1"/>
                          </a:solidFill>
                          <a:effectLst/>
                          <a:latin typeface="Arial" panose="020B0604020202020204" pitchFamily="34" charset="0"/>
                          <a:ea typeface="+mn-ea"/>
                          <a:cs typeface="Arial" panose="020B0604020202020204" pitchFamily="34" charset="0"/>
                        </a:rPr>
                        <a:t>Intergovernmental Oversight, Capacity Building, and Public Participation Frameworks </a:t>
                      </a:r>
                      <a:endParaRPr lang="en-GB" sz="1400" kern="1200" dirty="0">
                        <a:solidFill>
                          <a:schemeClr val="dk1"/>
                        </a:solidFill>
                        <a:effectLst/>
                        <a:latin typeface="Arial" panose="020B0604020202020204" pitchFamily="34" charset="0"/>
                        <a:ea typeface="+mn-ea"/>
                        <a:cs typeface="Arial" panose="020B0604020202020204" pitchFamily="34" charset="0"/>
                      </a:endParaRPr>
                    </a:p>
                    <a:p>
                      <a:pPr lvl="0"/>
                      <a:r>
                        <a:rPr lang="en-GB" sz="1400" kern="1200" dirty="0">
                          <a:solidFill>
                            <a:schemeClr val="dk1"/>
                          </a:solidFill>
                          <a:effectLst/>
                          <a:latin typeface="Arial" panose="020B0604020202020204" pitchFamily="34" charset="0"/>
                          <a:ea typeface="+mn-ea"/>
                          <a:cs typeface="Arial" panose="020B0604020202020204" pitchFamily="34" charset="0"/>
                        </a:rPr>
                        <a:t>Targeted Municipal Capacity Building and Support Interventions </a:t>
                      </a:r>
                    </a:p>
                    <a:p>
                      <a:r>
                        <a:rPr lang="en-GB" sz="1400" kern="1200" dirty="0">
                          <a:solidFill>
                            <a:schemeClr val="dk1"/>
                          </a:solidFill>
                          <a:effectLst/>
                          <a:latin typeface="Arial" panose="020B0604020202020204" pitchFamily="34" charset="0"/>
                          <a:ea typeface="+mn-ea"/>
                          <a:cs typeface="Arial" panose="020B0604020202020204" pitchFamily="34" charset="0"/>
                        </a:rPr>
                        <a:t> </a:t>
                      </a:r>
                    </a:p>
                    <a:p>
                      <a:r>
                        <a:rPr lang="en-GB" sz="1400" kern="1200" dirty="0">
                          <a:solidFill>
                            <a:schemeClr val="dk1"/>
                          </a:solidFill>
                          <a:effectLst/>
                          <a:latin typeface="Arial" panose="020B0604020202020204" pitchFamily="34" charset="0"/>
                          <a:ea typeface="+mn-ea"/>
                          <a:cs typeface="Arial" panose="020B0604020202020204" pitchFamily="34" charset="0"/>
                        </a:rPr>
                        <a:t>The Department of Cooperative Governance and Traditional Affairs (</a:t>
                      </a:r>
                      <a:r>
                        <a:rPr lang="en-GB" sz="1400" kern="1200" dirty="0" err="1">
                          <a:solidFill>
                            <a:schemeClr val="dk1"/>
                          </a:solidFill>
                          <a:effectLst/>
                          <a:latin typeface="Arial" panose="020B0604020202020204" pitchFamily="34" charset="0"/>
                          <a:ea typeface="+mn-ea"/>
                          <a:cs typeface="Arial" panose="020B0604020202020204" pitchFamily="34" charset="0"/>
                        </a:rPr>
                        <a:t>CoGTA</a:t>
                      </a:r>
                      <a:r>
                        <a:rPr lang="en-GB" sz="1400" kern="1200" dirty="0">
                          <a:solidFill>
                            <a:schemeClr val="dk1"/>
                          </a:solidFill>
                          <a:effectLst/>
                          <a:latin typeface="Arial" panose="020B0604020202020204" pitchFamily="34" charset="0"/>
                          <a:ea typeface="+mn-ea"/>
                          <a:cs typeface="Arial" panose="020B0604020202020204" pitchFamily="34" charset="0"/>
                        </a:rPr>
                        <a:t>) must institutionalise structured support interventions to stabilize struggling local government administrations: </a:t>
                      </a:r>
                    </a:p>
                    <a:p>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Strategic Training Workshops: </a:t>
                      </a:r>
                      <a:r>
                        <a:rPr lang="en-GB" sz="1400" kern="1200" dirty="0">
                          <a:solidFill>
                            <a:schemeClr val="dk1"/>
                          </a:solidFill>
                          <a:effectLst/>
                          <a:latin typeface="Arial" panose="020B0604020202020204" pitchFamily="34" charset="0"/>
                          <a:ea typeface="+mn-ea"/>
                          <a:cs typeface="Arial" panose="020B0604020202020204" pitchFamily="34" charset="0"/>
                        </a:rPr>
                        <a:t>Initiate targeted capacity building sessions and technical training workshops specifically engineered for designated underperforming municipalities. </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7294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13536302"/>
              </p:ext>
            </p:extLst>
          </p:nvPr>
        </p:nvGraphicFramePr>
        <p:xfrm>
          <a:off x="20955" y="1380483"/>
          <a:ext cx="9077412" cy="4912175"/>
        </p:xfrm>
        <a:graphic>
          <a:graphicData uri="http://schemas.openxmlformats.org/drawingml/2006/table">
            <a:tbl>
              <a:tblPr firstRow="1" bandRow="1">
                <a:tableStyleId>{5C22544A-7EE6-4342-B048-85BDC9FD1C3A}</a:tableStyleId>
              </a:tblPr>
              <a:tblGrid>
                <a:gridCol w="4538706">
                  <a:extLst>
                    <a:ext uri="{9D8B030D-6E8A-4147-A177-3AD203B41FA5}">
                      <a16:colId xmlns:a16="http://schemas.microsoft.com/office/drawing/2014/main" val="20000"/>
                    </a:ext>
                  </a:extLst>
                </a:gridCol>
                <a:gridCol w="4538706">
                  <a:extLst>
                    <a:ext uri="{9D8B030D-6E8A-4147-A177-3AD203B41FA5}">
                      <a16:colId xmlns:a16="http://schemas.microsoft.com/office/drawing/2014/main" val="20001"/>
                    </a:ext>
                  </a:extLst>
                </a:gridCol>
              </a:tblGrid>
              <a:tr h="6460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449203">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23022">
                <a:tc>
                  <a:txBody>
                    <a:bodyPr/>
                    <a:lstStyle/>
                    <a:p>
                      <a:r>
                        <a:rPr lang="en-GB" sz="1600" b="1" kern="1200" dirty="0">
                          <a:solidFill>
                            <a:schemeClr val="dk1"/>
                          </a:solidFill>
                          <a:effectLst/>
                          <a:latin typeface="+mn-lt"/>
                          <a:ea typeface="+mn-ea"/>
                          <a:cs typeface="+mn-cs"/>
                        </a:rPr>
                        <a:t>Ward Constituency Meetings (Ward Meetings) </a:t>
                      </a:r>
                      <a:endParaRPr lang="en-GB" sz="1600" dirty="0"/>
                    </a:p>
                  </a:txBody>
                  <a:tcPr/>
                </a:tc>
                <a:tc>
                  <a:txBody>
                    <a:bodyPr/>
                    <a:lstStyle/>
                    <a:p>
                      <a:endParaRPr lang="en-GB"/>
                    </a:p>
                  </a:txBody>
                  <a:tcPr/>
                </a:tc>
                <a:extLst>
                  <a:ext uri="{0D108BD9-81ED-4DB2-BD59-A6C34878D82A}">
                    <a16:rowId xmlns:a16="http://schemas.microsoft.com/office/drawing/2014/main" val="10002"/>
                  </a:ext>
                </a:extLst>
              </a:tr>
              <a:tr h="3391735">
                <a:tc>
                  <a:txBody>
                    <a:bodyPr/>
                    <a:lstStyle/>
                    <a:p>
                      <a:pPr marL="0" marR="0" algn="l">
                        <a:spcBef>
                          <a:spcPts val="0"/>
                        </a:spcBef>
                        <a:spcAft>
                          <a:spcPts val="0"/>
                        </a:spcAf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Inadequate Accountability Documentation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0" marR="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challenge of not convening meetings is severely compounded by a critical lack of administrative evidence: </a:t>
                      </a:r>
                    </a:p>
                    <a:p>
                      <a:pPr marL="0" marR="0" indent="-19050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Absence of Verifiable Proof: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Supported municipalities consistently present insufficient, poor-quality, or entirely non-existent evidence – such as signed attendance registers, official minutes, or public notices to prove that community feedback sessions occurred. </a:t>
                      </a:r>
                    </a:p>
                    <a:p>
                      <a:pPr marL="0" marR="0" indent="-19050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Audit and Oversight Exposure: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This complete deficit of physical and digital verification means that public participation claims cannot be legally validated during internal audits or provincial oversight reviews. </a:t>
                      </a:r>
                    </a:p>
                  </a:txBody>
                  <a:tcPr marL="114300" marR="114300" marT="0" marB="0"/>
                </a:tc>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Remedial Action Interventions: </a:t>
                      </a:r>
                      <a:r>
                        <a:rPr lang="en-GB" sz="1400" kern="1200" dirty="0">
                          <a:solidFill>
                            <a:schemeClr val="dk1"/>
                          </a:solidFill>
                          <a:effectLst/>
                          <a:latin typeface="Arial" panose="020B0604020202020204" pitchFamily="34" charset="0"/>
                          <a:ea typeface="+mn-ea"/>
                          <a:cs typeface="Arial" panose="020B0604020202020204" pitchFamily="34" charset="0"/>
                        </a:rPr>
                        <a:t>Convene dedicated operational forums with poor-performing municipalities to critically diagnose localized administrative bottlenecks and formalize binding remedial action roadmaps. </a:t>
                      </a:r>
                    </a:p>
                    <a:p>
                      <a:r>
                        <a:rPr lang="en-GB" sz="1400" kern="1200" dirty="0">
                          <a:solidFill>
                            <a:schemeClr val="dk1"/>
                          </a:solidFill>
                          <a:effectLst/>
                          <a:latin typeface="Arial" panose="020B0604020202020204" pitchFamily="34" charset="0"/>
                          <a:ea typeface="+mn-ea"/>
                          <a:cs typeface="Arial" panose="020B0604020202020204" pitchFamily="34" charset="0"/>
                        </a:rPr>
                        <a:t>¨ Legislative Oversight and Speakers' Governance Frameworks </a:t>
                      </a:r>
                    </a:p>
                    <a:p>
                      <a:r>
                        <a:rPr lang="en-GB" sz="1400" kern="1200" dirty="0">
                          <a:solidFill>
                            <a:schemeClr val="dk1"/>
                          </a:solidFill>
                          <a:effectLst/>
                          <a:latin typeface="Arial" panose="020B0604020202020204" pitchFamily="34" charset="0"/>
                          <a:ea typeface="+mn-ea"/>
                          <a:cs typeface="Arial" panose="020B0604020202020204" pitchFamily="34" charset="0"/>
                        </a:rPr>
                        <a:t> </a:t>
                      </a:r>
                    </a:p>
                    <a:p>
                      <a:r>
                        <a:rPr lang="en-GB" sz="1400" kern="1200" dirty="0">
                          <a:solidFill>
                            <a:schemeClr val="dk1"/>
                          </a:solidFill>
                          <a:effectLst/>
                          <a:latin typeface="Arial" panose="020B0604020202020204" pitchFamily="34" charset="0"/>
                          <a:ea typeface="+mn-ea"/>
                          <a:cs typeface="Arial" panose="020B0604020202020204" pitchFamily="34" charset="0"/>
                        </a:rPr>
                        <a:t>To fortify accountability and strengthen the oversight role of council leadership, the reporting and institutional structures of Council Speakers must be modernized: </a:t>
                      </a:r>
                    </a:p>
                    <a:p>
                      <a:r>
                        <a:rPr lang="en-GB" sz="1400" kern="1200" dirty="0">
                          <a:solidFill>
                            <a:schemeClr val="dk1"/>
                          </a:solidFill>
                          <a:effectLst/>
                          <a:latin typeface="Arial" panose="020B0604020202020204" pitchFamily="34" charset="0"/>
                          <a:ea typeface="+mn-ea"/>
                          <a:cs typeface="Arial" panose="020B0604020202020204" pitchFamily="34" charset="0"/>
                        </a:rPr>
                        <a:t> </a:t>
                      </a:r>
                    </a:p>
                    <a:p>
                      <a:r>
                        <a:rPr lang="en-GB" sz="1400" kern="1200" dirty="0">
                          <a:solidFill>
                            <a:schemeClr val="dk1"/>
                          </a:solidFill>
                          <a:effectLst/>
                          <a:latin typeface="Arial" panose="020B0604020202020204" pitchFamily="34" charset="0"/>
                          <a:ea typeface="+mn-ea"/>
                          <a:cs typeface="Arial" panose="020B0604020202020204" pitchFamily="34" charset="0"/>
                        </a:rPr>
                        <a:t> </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09408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42750855"/>
              </p:ext>
            </p:extLst>
          </p:nvPr>
        </p:nvGraphicFramePr>
        <p:xfrm>
          <a:off x="349716" y="1502878"/>
          <a:ext cx="8515150" cy="3830955"/>
        </p:xfrm>
        <a:graphic>
          <a:graphicData uri="http://schemas.openxmlformats.org/drawingml/2006/table">
            <a:tbl>
              <a:tblPr firstRow="1" bandRow="1">
                <a:tableStyleId>{5C22544A-7EE6-4342-B048-85BDC9FD1C3A}</a:tableStyleId>
              </a:tblPr>
              <a:tblGrid>
                <a:gridCol w="3846899">
                  <a:extLst>
                    <a:ext uri="{9D8B030D-6E8A-4147-A177-3AD203B41FA5}">
                      <a16:colId xmlns:a16="http://schemas.microsoft.com/office/drawing/2014/main" val="20000"/>
                    </a:ext>
                  </a:extLst>
                </a:gridCol>
                <a:gridCol w="4668251">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Constituency Meetings (Ward Meetings) </a:t>
                      </a:r>
                      <a:endParaRPr lang="en-GB" sz="1600" dirty="0"/>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Statutory Council Submissions: </a:t>
                      </a:r>
                      <a:r>
                        <a:rPr lang="en-GB" sz="1400" kern="1200" dirty="0">
                          <a:solidFill>
                            <a:schemeClr val="dk1"/>
                          </a:solidFill>
                          <a:effectLst/>
                          <a:latin typeface="Arial" panose="020B0604020202020204" pitchFamily="34" charset="0"/>
                          <a:ea typeface="+mn-ea"/>
                          <a:cs typeface="Arial" panose="020B0604020202020204" pitchFamily="34" charset="0"/>
                        </a:rPr>
                        <a:t>Mandate the formal tabling of Speakers' quarterly oversight reports – complete with actionable governance recommendations directly to full municipal councils. </a:t>
                      </a:r>
                    </a:p>
                    <a:p>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Institutional Repositioning of Forums: </a:t>
                      </a:r>
                      <a:r>
                        <a:rPr lang="en-GB" sz="1400" kern="1200" dirty="0">
                          <a:solidFill>
                            <a:schemeClr val="dk1"/>
                          </a:solidFill>
                          <a:effectLst/>
                          <a:latin typeface="Arial" panose="020B0604020202020204" pitchFamily="34" charset="0"/>
                          <a:ea typeface="+mn-ea"/>
                          <a:cs typeface="Arial" panose="020B0604020202020204" pitchFamily="34" charset="0"/>
                        </a:rPr>
                        <a:t>Strategically enhance, re-establish, and reposition District and Provincial Speakers' Forums to serve as high-impact platforms for legal compliance and peer accountability. </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95531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03056358"/>
              </p:ext>
            </p:extLst>
          </p:nvPr>
        </p:nvGraphicFramePr>
        <p:xfrm>
          <a:off x="349716" y="780983"/>
          <a:ext cx="8515150" cy="6012117"/>
        </p:xfrm>
        <a:graphic>
          <a:graphicData uri="http://schemas.openxmlformats.org/drawingml/2006/table">
            <a:tbl>
              <a:tblPr firstRow="1" bandRow="1">
                <a:tableStyleId>{5C22544A-7EE6-4342-B048-85BDC9FD1C3A}</a:tableStyleId>
              </a:tblPr>
              <a:tblGrid>
                <a:gridCol w="2845871">
                  <a:extLst>
                    <a:ext uri="{9D8B030D-6E8A-4147-A177-3AD203B41FA5}">
                      <a16:colId xmlns:a16="http://schemas.microsoft.com/office/drawing/2014/main" val="20000"/>
                    </a:ext>
                  </a:extLst>
                </a:gridCol>
                <a:gridCol w="5669279">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Constituency Meetings (Ward Meetings) </a:t>
                      </a:r>
                      <a:endParaRPr lang="en-GB" sz="1600" dirty="0"/>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spcBef>
                          <a:spcPts val="0"/>
                        </a:spcBef>
                        <a:spcAft>
                          <a:spcPts val="0"/>
                        </a:spcAft>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tc>
                  <a:txBody>
                    <a:bodyPr/>
                    <a:lstStyle/>
                    <a:p>
                      <a:pPr lvl="1"/>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Intergovernmental Reporting Integration: </a:t>
                      </a:r>
                      <a:r>
                        <a:rPr lang="en-GB" sz="1400" kern="1200" dirty="0">
                          <a:solidFill>
                            <a:schemeClr val="dk1"/>
                          </a:solidFill>
                          <a:effectLst/>
                          <a:latin typeface="Arial" panose="020B0604020202020204" pitchFamily="34" charset="0"/>
                          <a:ea typeface="+mn-ea"/>
                          <a:cs typeface="Arial" panose="020B0604020202020204" pitchFamily="34" charset="0"/>
                        </a:rPr>
                        <a:t>Enforce the statutory presentation of Speakers' quarterly compliance reports across the following strategic intergovernmental alignment structures: District and Provincial Speakers' Forums </a:t>
                      </a:r>
                    </a:p>
                    <a:p>
                      <a:pPr lvl="1"/>
                      <a:r>
                        <a:rPr lang="en-GB" sz="1400" kern="1200" dirty="0">
                          <a:solidFill>
                            <a:schemeClr val="dk1"/>
                          </a:solidFill>
                          <a:effectLst/>
                          <a:latin typeface="Arial" panose="020B0604020202020204" pitchFamily="34" charset="0"/>
                          <a:ea typeface="+mn-ea"/>
                          <a:cs typeface="Arial" panose="020B0604020202020204" pitchFamily="34" charset="0"/>
                        </a:rPr>
                        <a:t>Provincial Legislature Cluster Committee Sessions </a:t>
                      </a:r>
                    </a:p>
                    <a:p>
                      <a:pPr lvl="1"/>
                      <a:r>
                        <a:rPr lang="en-GB" sz="1400" kern="1200" dirty="0">
                          <a:solidFill>
                            <a:schemeClr val="dk1"/>
                          </a:solidFill>
                          <a:effectLst/>
                          <a:latin typeface="Arial" panose="020B0604020202020204" pitchFamily="34" charset="0"/>
                          <a:ea typeface="+mn-ea"/>
                          <a:cs typeface="Arial" panose="020B0604020202020204" pitchFamily="34" charset="0"/>
                        </a:rPr>
                        <a:t>Broad Intergovernmental Relations (IGR) Forums </a:t>
                      </a:r>
                    </a:p>
                    <a:p>
                      <a:pPr lvl="1"/>
                      <a:r>
                        <a:rPr lang="en-GB" sz="1400" kern="1200" dirty="0">
                          <a:solidFill>
                            <a:schemeClr val="dk1"/>
                          </a:solidFill>
                          <a:effectLst/>
                          <a:latin typeface="Arial" panose="020B0604020202020204" pitchFamily="34" charset="0"/>
                          <a:ea typeface="+mn-ea"/>
                          <a:cs typeface="Arial" panose="020B0604020202020204" pitchFamily="34" charset="0"/>
                        </a:rPr>
                        <a:t> </a:t>
                      </a:r>
                    </a:p>
                    <a:p>
                      <a:pPr lvl="1"/>
                      <a:r>
                        <a:rPr lang="en-GB" sz="1400" kern="1200" dirty="0">
                          <a:solidFill>
                            <a:schemeClr val="dk1"/>
                          </a:solidFill>
                          <a:effectLst/>
                          <a:latin typeface="Arial" panose="020B0604020202020204" pitchFamily="34" charset="0"/>
                          <a:ea typeface="+mn-ea"/>
                          <a:cs typeface="Arial" panose="020B0604020202020204" pitchFamily="34" charset="0"/>
                        </a:rPr>
                        <a:t> Public Participation Coordination and Secretariat Alignment </a:t>
                      </a:r>
                    </a:p>
                    <a:p>
                      <a:r>
                        <a:rPr lang="en-GB" sz="1400" kern="1200" dirty="0">
                          <a:solidFill>
                            <a:schemeClr val="dk1"/>
                          </a:solidFill>
                          <a:effectLst/>
                          <a:latin typeface="Arial" panose="020B0604020202020204" pitchFamily="34" charset="0"/>
                          <a:ea typeface="+mn-ea"/>
                          <a:cs typeface="Arial" panose="020B0604020202020204" pitchFamily="34" charset="0"/>
                        </a:rPr>
                        <a:t> </a:t>
                      </a:r>
                    </a:p>
                    <a:p>
                      <a:r>
                        <a:rPr lang="en-GB" sz="1400" kern="1200" dirty="0">
                          <a:solidFill>
                            <a:schemeClr val="dk1"/>
                          </a:solidFill>
                          <a:effectLst/>
                          <a:latin typeface="Arial" panose="020B0604020202020204" pitchFamily="34" charset="0"/>
                          <a:ea typeface="+mn-ea"/>
                          <a:cs typeface="Arial" panose="020B0604020202020204" pitchFamily="34" charset="0"/>
                        </a:rPr>
                        <a:t>To optimize local democratic structures and bridge communication gaps between municipalities and communities, administrative oversight networks must be streamlined: </a:t>
                      </a:r>
                    </a:p>
                    <a:p>
                      <a:r>
                        <a:rPr lang="en-GB" sz="1400" kern="1200" dirty="0">
                          <a:solidFill>
                            <a:schemeClr val="dk1"/>
                          </a:solidFill>
                          <a:effectLst/>
                          <a:latin typeface="Arial" panose="020B0604020202020204" pitchFamily="34" charset="0"/>
                          <a:ea typeface="+mn-ea"/>
                          <a:cs typeface="Arial" panose="020B0604020202020204" pitchFamily="34" charset="0"/>
                        </a:rPr>
                        <a:t>▪ </a:t>
                      </a:r>
                      <a:r>
                        <a:rPr lang="en-GB" sz="1400" b="1" kern="1200" dirty="0">
                          <a:solidFill>
                            <a:schemeClr val="dk1"/>
                          </a:solidFill>
                          <a:effectLst/>
                          <a:latin typeface="Arial" panose="020B0604020202020204" pitchFamily="34" charset="0"/>
                          <a:ea typeface="+mn-ea"/>
                          <a:cs typeface="Arial" panose="020B0604020202020204" pitchFamily="34" charset="0"/>
                        </a:rPr>
                        <a:t>Secretariat Synchronization: </a:t>
                      </a:r>
                      <a:r>
                        <a:rPr lang="en-GB" sz="1400" kern="1200" dirty="0">
                          <a:solidFill>
                            <a:schemeClr val="dk1"/>
                          </a:solidFill>
                          <a:effectLst/>
                          <a:latin typeface="Arial" panose="020B0604020202020204" pitchFamily="34" charset="0"/>
                          <a:ea typeface="+mn-ea"/>
                          <a:cs typeface="Arial" panose="020B0604020202020204" pitchFamily="34" charset="0"/>
                        </a:rPr>
                        <a:t>Convene regular, structured alignment meetings linking municipal public participation practitioners, public relations officers, and dedicated district ward committee secretariats. This coordination ensures uniform operational standards and rigorous performance tracking across all municipal wards. </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18496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23039678"/>
              </p:ext>
            </p:extLst>
          </p:nvPr>
        </p:nvGraphicFramePr>
        <p:xfrm>
          <a:off x="349716" y="1069741"/>
          <a:ext cx="8515150" cy="5116195"/>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Committee</a:t>
                      </a:r>
                      <a:endParaRPr lang="en-GB" sz="1600" dirty="0"/>
                    </a:p>
                  </a:txBody>
                  <a:tcPr/>
                </a:tc>
                <a:tc>
                  <a:txBody>
                    <a:bodyPr/>
                    <a:lstStyle/>
                    <a:p>
                      <a:endParaRPr lang="en-GB" dirty="0"/>
                    </a:p>
                  </a:txBody>
                  <a:tcPr/>
                </a:tc>
                <a:extLst>
                  <a:ext uri="{0D108BD9-81ED-4DB2-BD59-A6C34878D82A}">
                    <a16:rowId xmlns:a16="http://schemas.microsoft.com/office/drawing/2014/main" val="10002"/>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Ward Committee Dysfunction and Reporting Deficits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l">
                        <a:spcBef>
                          <a:spcPts val="0"/>
                        </a:spcBef>
                        <a:spcAft>
                          <a:spcPts val="0"/>
                        </a:spcAft>
                        <a:buFont typeface="+mj-lt"/>
                        <a:buAutoNum type="arabicPeriod"/>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Structural and Operational Dysfunction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Ward committees across multiple municipalities are severely dysfunctional, failing to serve as effective statutory platforms for grassroots community participation. This institutional collapse is driven by a systemic failure to adhere to basic meeting protocols and legislative mandates: </a:t>
                      </a:r>
                    </a:p>
                    <a:p>
                      <a:pPr marL="0" marR="0" indent="-19050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Pervasive Lack of Quorum: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Meetings routinely fail to sit due to the consistent absence of committee members, which prevents the legal adoption of resolutions and stalls local decision-making. </a:t>
                      </a:r>
                    </a:p>
                  </a:txBody>
                  <a:tcPr marL="114300" marR="114300" marT="0" marB="0"/>
                </a:tc>
                <a:tc>
                  <a:txBody>
                    <a:bodyPr/>
                    <a:lstStyle/>
                    <a:p>
                      <a:r>
                        <a:rPr lang="en-GB" sz="1400" b="1" kern="1200" dirty="0">
                          <a:solidFill>
                            <a:schemeClr val="dk1"/>
                          </a:solidFill>
                          <a:effectLst/>
                          <a:latin typeface="Arial" panose="020B0604020202020204" pitchFamily="34" charset="0"/>
                          <a:ea typeface="+mn-ea"/>
                          <a:cs typeface="Arial" panose="020B0604020202020204" pitchFamily="34" charset="0"/>
                        </a:rPr>
                        <a:t>Enhancing Ward Committee Governance and Documentation Compliance </a:t>
                      </a:r>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To resolve systemic ward committee dysfunction, eradicate the lack of quorums, and secure verifiable administrative records, </a:t>
                      </a:r>
                      <a:r>
                        <a:rPr lang="en-GB" sz="1400" kern="1200" dirty="0" err="1">
                          <a:solidFill>
                            <a:schemeClr val="dk1"/>
                          </a:solidFill>
                          <a:effectLst/>
                          <a:latin typeface="Arial" panose="020B0604020202020204" pitchFamily="34" charset="0"/>
                          <a:ea typeface="+mn-ea"/>
                          <a:cs typeface="Arial" panose="020B0604020202020204" pitchFamily="34" charset="0"/>
                        </a:rPr>
                        <a:t>CoGTA</a:t>
                      </a:r>
                      <a:r>
                        <a:rPr lang="en-GB" sz="1400" kern="1200" dirty="0">
                          <a:solidFill>
                            <a:schemeClr val="dk1"/>
                          </a:solidFill>
                          <a:effectLst/>
                          <a:latin typeface="Arial" panose="020B0604020202020204" pitchFamily="34" charset="0"/>
                          <a:ea typeface="+mn-ea"/>
                          <a:cs typeface="Arial" panose="020B0604020202020204" pitchFamily="34" charset="0"/>
                        </a:rPr>
                        <a:t> and the Office of the Speaker must urgently enforce the following strategic actions: </a:t>
                      </a:r>
                    </a:p>
                    <a:p>
                      <a:pPr lvl="0"/>
                      <a:r>
                        <a:rPr lang="en-GB" sz="1400" b="1" kern="1200" dirty="0">
                          <a:solidFill>
                            <a:schemeClr val="dk1"/>
                          </a:solidFill>
                          <a:effectLst/>
                          <a:latin typeface="Arial" panose="020B0604020202020204" pitchFamily="34" charset="0"/>
                          <a:ea typeface="+mn-ea"/>
                          <a:cs typeface="Arial" panose="020B0604020202020204" pitchFamily="34" charset="0"/>
                        </a:rPr>
                        <a:t>Governance Enforcement and Functional Oversight </a:t>
                      </a:r>
                      <a:endParaRPr lang="en-GB" sz="1400" kern="1200" dirty="0">
                        <a:solidFill>
                          <a:schemeClr val="dk1"/>
                        </a:solidFill>
                        <a:effectLst/>
                        <a:latin typeface="Arial" panose="020B0604020202020204" pitchFamily="34" charset="0"/>
                        <a:ea typeface="+mn-ea"/>
                        <a:cs typeface="Arial" panose="020B0604020202020204" pitchFamily="34" charset="0"/>
                      </a:endParaRPr>
                    </a:p>
                    <a:p>
                      <a:pPr lvl="0"/>
                      <a:r>
                        <a:rPr lang="en-GB" sz="1400" b="1" kern="1200" dirty="0">
                          <a:solidFill>
                            <a:schemeClr val="dk1"/>
                          </a:solidFill>
                          <a:effectLst/>
                          <a:latin typeface="Arial" panose="020B0604020202020204" pitchFamily="34" charset="0"/>
                          <a:ea typeface="+mn-ea"/>
                          <a:cs typeface="Arial" panose="020B0604020202020204" pitchFamily="34" charset="0"/>
                        </a:rPr>
                        <a:t>Enforce Consequence Management: </a:t>
                      </a:r>
                      <a:r>
                        <a:rPr lang="en-GB" sz="1400" kern="1200" dirty="0">
                          <a:solidFill>
                            <a:schemeClr val="dk1"/>
                          </a:solidFill>
                          <a:effectLst/>
                          <a:latin typeface="Arial" panose="020B0604020202020204" pitchFamily="34" charset="0"/>
                          <a:ea typeface="+mn-ea"/>
                          <a:cs typeface="Arial" panose="020B0604020202020204" pitchFamily="34" charset="0"/>
                        </a:rPr>
                        <a:t>Establish strict administrative mechanisms within the Rules of Council to penalize ward councillors who fail to regularly convene statutory ward meetings. </a:t>
                      </a:r>
                    </a:p>
                    <a:p>
                      <a:r>
                        <a:rPr lang="en-GB" sz="1400" b="1" kern="1200" dirty="0">
                          <a:solidFill>
                            <a:schemeClr val="dk1"/>
                          </a:solidFill>
                          <a:effectLst/>
                          <a:latin typeface="Arial" panose="020B0604020202020204" pitchFamily="34" charset="0"/>
                          <a:ea typeface="+mn-ea"/>
                          <a:cs typeface="Arial" panose="020B0604020202020204" pitchFamily="34" charset="0"/>
                        </a:rPr>
                        <a:t>Link Stipends to Verified Performance: </a:t>
                      </a:r>
                      <a:r>
                        <a:rPr lang="en-GB" sz="1400" kern="1200" dirty="0">
                          <a:solidFill>
                            <a:schemeClr val="dk1"/>
                          </a:solidFill>
                          <a:effectLst/>
                          <a:latin typeface="Arial" panose="020B0604020202020204" pitchFamily="34" charset="0"/>
                          <a:ea typeface="+mn-ea"/>
                          <a:cs typeface="Arial" panose="020B0604020202020204" pitchFamily="34" charset="0"/>
                        </a:rPr>
                        <a:t>Mandate that out-of-pocket stipends for ward committee members be strictly conditional upon confirmed meeting attendance and the submission of qualitative </a:t>
                      </a:r>
                      <a:r>
                        <a:rPr lang="en-GB" sz="1400" kern="1200" dirty="0" err="1">
                          <a:solidFill>
                            <a:schemeClr val="dk1"/>
                          </a:solidFill>
                          <a:effectLst/>
                          <a:latin typeface="Arial" panose="020B0604020202020204" pitchFamily="34" charset="0"/>
                          <a:ea typeface="+mn-ea"/>
                          <a:cs typeface="Arial" panose="020B0604020202020204" pitchFamily="34" charset="0"/>
                        </a:rPr>
                        <a:t>sectoral</a:t>
                      </a:r>
                      <a:r>
                        <a:rPr lang="en-GB" sz="1400" kern="1200" dirty="0">
                          <a:solidFill>
                            <a:schemeClr val="dk1"/>
                          </a:solidFill>
                          <a:effectLst/>
                          <a:latin typeface="Arial" panose="020B0604020202020204" pitchFamily="34" charset="0"/>
                          <a:ea typeface="+mn-ea"/>
                          <a:cs typeface="Arial" panose="020B0604020202020204" pitchFamily="34" charset="0"/>
                        </a:rPr>
                        <a:t> reports. </a:t>
                      </a: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48939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046195140"/>
              </p:ext>
            </p:extLst>
          </p:nvPr>
        </p:nvGraphicFramePr>
        <p:xfrm>
          <a:off x="349716" y="1069741"/>
          <a:ext cx="8515150" cy="4902835"/>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Committee</a:t>
                      </a:r>
                      <a:endParaRPr lang="en-GB" sz="1600" dirty="0"/>
                    </a:p>
                  </a:txBody>
                  <a:tcPr/>
                </a:tc>
                <a:tc>
                  <a:txBody>
                    <a:bodyPr/>
                    <a:lstStyle/>
                    <a:p>
                      <a:endParaRPr lang="en-GB" dirty="0"/>
                    </a:p>
                  </a:txBody>
                  <a:tcPr/>
                </a:tc>
                <a:extLst>
                  <a:ext uri="{0D108BD9-81ED-4DB2-BD59-A6C34878D82A}">
                    <a16:rowId xmlns:a16="http://schemas.microsoft.com/office/drawing/2014/main" val="10002"/>
                  </a:ext>
                </a:extLst>
              </a:tr>
              <a:tr h="370840">
                <a:tc>
                  <a:txBody>
                    <a:bodyPr/>
                    <a:lstStyle/>
                    <a:p>
                      <a:pPr marL="0" marR="0" indent="-19050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rPr>
                        <a:t>Non-existent Portfolio Alignment: </a:t>
                      </a:r>
                      <a:r>
                        <a:rPr lang="en-GB" sz="1200" dirty="0">
                          <a:solidFill>
                            <a:srgbClr val="000000"/>
                          </a:solidFill>
                          <a:effectLst/>
                          <a:latin typeface="Arial" panose="020B0604020202020204" pitchFamily="34" charset="0"/>
                          <a:ea typeface="Calibri" panose="020F0502020204030204" pitchFamily="34" charset="0"/>
                        </a:rPr>
                        <a:t>Committee members do not actively represent or engage their assigned community sectors, rendering the committee structure uncoordinated and inert. </a:t>
                      </a:r>
                    </a:p>
                    <a:p>
                      <a:pPr marL="0" marR="0" indent="-19050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 </a:t>
                      </a:r>
                      <a:r>
                        <a:rPr lang="en-GB" sz="1200" b="1" dirty="0">
                          <a:solidFill>
                            <a:srgbClr val="000000"/>
                          </a:solidFill>
                          <a:effectLst/>
                          <a:latin typeface="Arial" panose="020B0604020202020204" pitchFamily="34" charset="0"/>
                          <a:ea typeface="Calibri" panose="020F0502020204030204" pitchFamily="34" charset="0"/>
                        </a:rPr>
                        <a:t>Inadequate Administrative Evidence and Verification</a:t>
                      </a:r>
                      <a:r>
                        <a:rPr lang="en-GB" sz="1200" dirty="0">
                          <a:solidFill>
                            <a:srgbClr val="000000"/>
                          </a:solidFill>
                          <a:effectLst/>
                          <a:latin typeface="Arial" panose="020B0604020202020204" pitchFamily="34" charset="0"/>
                          <a:ea typeface="Calibri" panose="020F0502020204030204" pitchFamily="34"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The operational failure of these committees is compounded by a critical lack of verifiable administrative documentation: </a:t>
                      </a:r>
                    </a:p>
                    <a:p>
                      <a:pPr marL="0" marR="0" indent="-14605"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 </a:t>
                      </a:r>
                      <a:r>
                        <a:rPr lang="en-GB" sz="1200" b="1" dirty="0">
                          <a:solidFill>
                            <a:srgbClr val="000000"/>
                          </a:solidFill>
                          <a:effectLst/>
                          <a:latin typeface="Arial" panose="020B0604020202020204" pitchFamily="34" charset="0"/>
                          <a:ea typeface="Calibri" panose="020F0502020204030204" pitchFamily="34" charset="0"/>
                        </a:rPr>
                        <a:t>Absence of Meeting Evidence: </a:t>
                      </a:r>
                      <a:r>
                        <a:rPr lang="en-GB" sz="1200" dirty="0">
                          <a:solidFill>
                            <a:srgbClr val="000000"/>
                          </a:solidFill>
                          <a:effectLst/>
                          <a:latin typeface="Arial" panose="020B0604020202020204" pitchFamily="34" charset="0"/>
                          <a:ea typeface="Calibri" panose="020F0502020204030204" pitchFamily="34" charset="0"/>
                        </a:rPr>
                        <a:t>Municipalities consistently fail to produce authentic, compliant proof—such as signed attendance registers, formal meeting minutes, or official public notices—to confirm that ward committee sessions ever took place. </a:t>
                      </a:r>
                    </a:p>
                  </a:txBody>
                  <a:tcPr marL="114300" marR="114300" marT="0" marB="0"/>
                </a:tc>
                <a:tc>
                  <a:txBody>
                    <a:bodyPr/>
                    <a:lstStyle/>
                    <a:p>
                      <a:pPr marL="0" marR="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Implement Mandatory Alternate Systems: </a:t>
                      </a:r>
                      <a:r>
                        <a:rPr lang="en-GB" sz="1200" dirty="0">
                          <a:solidFill>
                            <a:srgbClr val="000000"/>
                          </a:solidFill>
                          <a:effectLst/>
                          <a:latin typeface="Arial" panose="020B0604020202020204" pitchFamily="34" charset="0"/>
                          <a:ea typeface="Calibri" panose="020F0502020204030204" pitchFamily="34" charset="0"/>
                        </a:rPr>
                        <a:t>Amend local ward committee operational guidelines to include the formal appointment of alternate members to mitigate chronic quorum failures. </a:t>
                      </a:r>
                    </a:p>
                    <a:p>
                      <a:pPr marL="0" marR="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Standardisation of Administrative Evidence </a:t>
                      </a:r>
                      <a:endParaRPr lang="en-GB" sz="1200" dirty="0">
                        <a:solidFill>
                          <a:srgbClr val="000000"/>
                        </a:solidFill>
                        <a:effectLst/>
                        <a:latin typeface="Arial" panose="020B0604020202020204" pitchFamily="34" charset="0"/>
                        <a:ea typeface="Calibri" panose="020F0502020204030204" pitchFamily="34" charset="0"/>
                      </a:endParaRPr>
                    </a:p>
                    <a:p>
                      <a:pPr marL="0" marR="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Standardize Evidence Protocols: </a:t>
                      </a:r>
                      <a:r>
                        <a:rPr lang="en-GB" sz="1200" dirty="0">
                          <a:solidFill>
                            <a:srgbClr val="000000"/>
                          </a:solidFill>
                          <a:effectLst/>
                          <a:latin typeface="Arial" panose="020B0604020202020204" pitchFamily="34" charset="0"/>
                          <a:ea typeface="Calibri" panose="020F0502020204030204" pitchFamily="34" charset="0"/>
                        </a:rPr>
                        <a:t>Issue a binding provincial directive outlining the non-negotiable compliance bundle required for every meeting: a signed attendance register, formal minutes, a clear agenda, and a written chairperson's report. </a:t>
                      </a: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24634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54871738"/>
              </p:ext>
            </p:extLst>
          </p:nvPr>
        </p:nvGraphicFramePr>
        <p:xfrm>
          <a:off x="349716" y="1069741"/>
          <a:ext cx="8515150" cy="4537075"/>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lnSpc>
                          <a:spcPct val="107000"/>
                        </a:lnSpc>
                        <a:spcBef>
                          <a:spcPts val="0"/>
                        </a:spcBef>
                        <a:spcAft>
                          <a:spcPts val="0"/>
                        </a:spcAft>
                      </a:pPr>
                      <a:r>
                        <a:rPr lang="en-GB" sz="1600" b="1" kern="1200" dirty="0">
                          <a:solidFill>
                            <a:schemeClr val="dk1"/>
                          </a:solidFill>
                          <a:effectLst/>
                          <a:latin typeface="+mn-lt"/>
                          <a:ea typeface="+mn-ea"/>
                          <a:cs typeface="+mn-cs"/>
                        </a:rPr>
                        <a:t>KPA 1: Public Participation (Putting People First) and Good Governance</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r>
                        <a:rPr lang="en-GB" sz="1600" b="1" kern="1200" dirty="0">
                          <a:solidFill>
                            <a:schemeClr val="dk1"/>
                          </a:solidFill>
                          <a:effectLst/>
                          <a:latin typeface="+mn-lt"/>
                          <a:ea typeface="+mn-ea"/>
                          <a:cs typeface="+mn-cs"/>
                        </a:rPr>
                        <a:t>Ward Committee</a:t>
                      </a:r>
                      <a:endParaRPr lang="en-GB" sz="1600" dirty="0"/>
                    </a:p>
                  </a:txBody>
                  <a:tcPr/>
                </a:tc>
                <a:tc>
                  <a:txBody>
                    <a:bodyPr/>
                    <a:lstStyle/>
                    <a:p>
                      <a:endParaRPr lang="en-GB" dirty="0"/>
                    </a:p>
                  </a:txBody>
                  <a:tcPr/>
                </a:tc>
                <a:extLst>
                  <a:ext uri="{0D108BD9-81ED-4DB2-BD59-A6C34878D82A}">
                    <a16:rowId xmlns:a16="http://schemas.microsoft.com/office/drawing/2014/main" val="10002"/>
                  </a:ext>
                </a:extLst>
              </a:tr>
              <a:tr h="370840">
                <a:tc>
                  <a:txBody>
                    <a:bodyPr/>
                    <a:lstStyle/>
                    <a:p>
                      <a:pPr marL="0" marR="0" indent="-14605"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Deficit of </a:t>
                      </a:r>
                      <a:r>
                        <a:rPr lang="en-GB" sz="12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Sectoral</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Reports: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There is an acute shortage or complete absence of written work and </a:t>
                      </a:r>
                      <a:r>
                        <a:rPr lang="en-GB" sz="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sectoral</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reports, making it impossible to evaluate if committee members are performing their designated duties. </a:t>
                      </a:r>
                    </a:p>
                    <a:p>
                      <a:pPr marL="0" marR="0" indent="-14605"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Audit and Compliance Vulnerability: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This complete deficit of documentation leaves public participation claims unverified, exposing local municipalities to negative findings during provincial oversight reviews and Auditor-General (AG) governance audits. </a:t>
                      </a:r>
                    </a:p>
                  </a:txBody>
                  <a:tcPr marL="114300" marR="114300" marT="0" marB="0"/>
                </a:tc>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officers must upload geo-tagged, time-stamped photos of meetings alongside digitized copies of attendance registers within 48 hours of any session.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Institutionalize Quarterly Evidence Audits: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Instruct District Ward Committee Secretariats to conduct rigorous, independent quarterly audits of all public participation records to ensure total alignment ahead of Auditor-General (AG) governance assessments.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Capacity Building and </a:t>
                      </a:r>
                      <a:r>
                        <a:rPr lang="en-GB" sz="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Sectoral</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Accountability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Roll Out Targeted Training Workshops: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Launch immediate capacity-building programs focused on minute-taking, basic governance protocols, and effective meeting chairmanship for ward committee secretaries and public participation practitioners.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Enforce Mandatory Sector Reporting: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Require each ward committee member to submit a monthly, standardized one-page "Sector Work Report" detailing active engagements within their designated portfolios (e.g., youth, business, women, or disabled sectors). </a:t>
                      </a: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56163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94561026"/>
              </p:ext>
            </p:extLst>
          </p:nvPr>
        </p:nvGraphicFramePr>
        <p:xfrm>
          <a:off x="349716" y="1069741"/>
          <a:ext cx="8515150" cy="6415151"/>
        </p:xfrm>
        <a:graphic>
          <a:graphicData uri="http://schemas.openxmlformats.org/drawingml/2006/table">
            <a:tbl>
              <a:tblPr firstRow="1" bandRow="1">
                <a:tableStyleId>{5C22544A-7EE6-4342-B048-85BDC9FD1C3A}</a:tableStyleId>
              </a:tblPr>
              <a:tblGrid>
                <a:gridCol w="4068280">
                  <a:extLst>
                    <a:ext uri="{9D8B030D-6E8A-4147-A177-3AD203B41FA5}">
                      <a16:colId xmlns:a16="http://schemas.microsoft.com/office/drawing/2014/main" val="20000"/>
                    </a:ext>
                  </a:extLst>
                </a:gridCol>
                <a:gridCol w="444687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Basic Service Delivery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Free Basic Services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endParaRPr lang="en-GB" dirty="0"/>
                    </a:p>
                  </a:txBody>
                  <a:tcPr/>
                </a:tc>
                <a:extLst>
                  <a:ext uri="{0D108BD9-81ED-4DB2-BD59-A6C34878D82A}">
                    <a16:rowId xmlns:a16="http://schemas.microsoft.com/office/drawing/2014/main" val="10002"/>
                  </a:ext>
                </a:extLst>
              </a:tr>
              <a:tr h="370840">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Municipalities face several operational, structural, and institutional challenges that hinder the effective, equitable, and sustainable delivery of Free Basic Services (FBS). </a:t>
                      </a:r>
                    </a:p>
                    <a:p>
                      <a:pPr marL="342900" marR="0" lvl="0" indent="-342900" algn="l">
                        <a:spcBef>
                          <a:spcPts val="0"/>
                        </a:spcBef>
                        <a:spcAft>
                          <a:spcPts val="0"/>
                        </a:spcAft>
                        <a:buFont typeface="+mj-lt"/>
                        <a:buAutoNum type="arabicPeriod"/>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Indigent Register Management and Data Integrity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Low and delayed registration: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Many eligible indigent households do not register due to various socio-economic reasons, while municipal registration processes remain slow.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Poor database maintenance: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Regular, annual cleaning of indigent registers is often neglected, leading to data degradation.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Inclusion errors: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Unqualified individuals are sometimes entered into the database, compromising register integrity.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Delayed service delivery: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Administrative bottlenecks delay the rollout of services to households even after successful registration. </a:t>
                      </a:r>
                    </a:p>
                    <a:p>
                      <a:pPr marL="342900" marR="0" lvl="0" indent="-342900" algn="l">
                        <a:spcBef>
                          <a:spcPts val="0"/>
                        </a:spcBef>
                        <a:spcAft>
                          <a:spcPts val="0"/>
                        </a:spcAft>
                        <a:buFont typeface="+mj-lt"/>
                        <a:buAutoNum type="arabicPeriod"/>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Exclusion of Vulnerable Groups and Informal Dwellers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Account-holder bias: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Municipalities often restrict registration to households with formal municipal accounts, effectively excluding backyard dwellers and informal settlement residents. </a:t>
                      </a:r>
                    </a:p>
                    <a:p>
                      <a:pPr marL="342900" marR="0" lvl="0" indent="-342900" algn="l">
                        <a:spcBef>
                          <a:spcPts val="0"/>
                        </a:spcBef>
                        <a:spcAft>
                          <a:spcPts val="0"/>
                        </a:spcAft>
                        <a:buFont typeface="+mj-lt"/>
                        <a:buAutoNum type="arabicPeriod"/>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Department should develop a comprehensive policy framework specifically addressing the provision of Free Basic Services to backyard dwellers. </a:t>
                      </a:r>
                    </a:p>
                    <a:p>
                      <a:pPr marL="0" marR="0" algn="l">
                        <a:lnSpc>
                          <a:spcPct val="107000"/>
                        </a:lnSpc>
                        <a:spcBef>
                          <a:spcPts val="0"/>
                        </a:spcBef>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To address the identified challenges, the Directorate, in collaboration with the municipalities, will implement the following corrective measures: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Enforce ongoing monitoring: </a:t>
                      </a:r>
                      <a:r>
                        <a:rPr lang="en-GB" sz="1200" dirty="0">
                          <a:solidFill>
                            <a:srgbClr val="000000"/>
                          </a:solidFill>
                          <a:effectLst/>
                          <a:latin typeface="Arial" panose="020B0604020202020204" pitchFamily="34" charset="0"/>
                          <a:ea typeface="Calibri" panose="020F0502020204030204" pitchFamily="34" charset="0"/>
                        </a:rPr>
                        <a:t>Conduct continuous tracking and evaluation of municipal FBS and indigent subsidisation policy implementation.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Roll out communication frameworks: </a:t>
                      </a:r>
                      <a:r>
                        <a:rPr lang="en-GB" sz="1200" dirty="0">
                          <a:solidFill>
                            <a:srgbClr val="000000"/>
                          </a:solidFill>
                          <a:effectLst/>
                          <a:latin typeface="Arial" panose="020B0604020202020204" pitchFamily="34" charset="0"/>
                          <a:ea typeface="Calibri" panose="020F0502020204030204" pitchFamily="34" charset="0"/>
                        </a:rPr>
                        <a:t>Workshop and support municipalities on the newly developed FBS Communication Strategy to improve community awareness.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Accelerate indigent registration: </a:t>
                      </a:r>
                      <a:r>
                        <a:rPr lang="en-GB" sz="1200" dirty="0">
                          <a:solidFill>
                            <a:srgbClr val="000000"/>
                          </a:solidFill>
                          <a:effectLst/>
                          <a:latin typeface="Arial" panose="020B0604020202020204" pitchFamily="34" charset="0"/>
                          <a:ea typeface="Calibri" panose="020F0502020204030204" pitchFamily="34" charset="0"/>
                        </a:rPr>
                        <a:t>Streamline municipal administration to fast-track the enrolment of eligible indigent households.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Mandate regular register updates: </a:t>
                      </a:r>
                      <a:r>
                        <a:rPr lang="en-GB" sz="1200" dirty="0">
                          <a:solidFill>
                            <a:srgbClr val="000000"/>
                          </a:solidFill>
                          <a:effectLst/>
                          <a:latin typeface="Arial" panose="020B0604020202020204" pitchFamily="34" charset="0"/>
                          <a:ea typeface="Calibri" panose="020F0502020204030204" pitchFamily="34" charset="0"/>
                        </a:rPr>
                        <a:t>Conduct routine database reviews and cleanings to maintain indigent register integrity.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Install water infrastructure: </a:t>
                      </a:r>
                      <a:r>
                        <a:rPr lang="en-GB" sz="1200" dirty="0">
                          <a:solidFill>
                            <a:srgbClr val="000000"/>
                          </a:solidFill>
                          <a:effectLst/>
                          <a:latin typeface="Arial" panose="020B0604020202020204" pitchFamily="34" charset="0"/>
                          <a:ea typeface="Calibri" panose="020F0502020204030204" pitchFamily="34" charset="0"/>
                        </a:rPr>
                        <a:t>Roll out widespread water meter installations to accurately measure consumption and manage allocations.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Improve beneficiary targeting: </a:t>
                      </a:r>
                      <a:r>
                        <a:rPr lang="en-GB" sz="1200" dirty="0">
                          <a:solidFill>
                            <a:srgbClr val="000000"/>
                          </a:solidFill>
                          <a:effectLst/>
                          <a:latin typeface="Arial" panose="020B0604020202020204" pitchFamily="34" charset="0"/>
                          <a:ea typeface="Calibri" panose="020F0502020204030204" pitchFamily="34" charset="0"/>
                        </a:rPr>
                        <a:t>Refocus FBS delivery models to target the poorest households directly, ensuring fiscal sustainability. </a:t>
                      </a:r>
                      <a:r>
                        <a:rPr lang="en-GB" sz="1200" b="1" kern="1200" dirty="0">
                          <a:solidFill>
                            <a:srgbClr val="000000"/>
                          </a:solidFill>
                          <a:effectLst/>
                          <a:latin typeface="Arial" panose="020B0604020202020204" pitchFamily="34" charset="0"/>
                          <a:ea typeface="Calibri" panose="020F0502020204030204" pitchFamily="34" charset="0"/>
                          <a:cs typeface="+mn-cs"/>
                        </a:rPr>
                        <a:t>accommodate</a:t>
                      </a:r>
                      <a:r>
                        <a:rPr lang="en-GB" sz="1200" dirty="0">
                          <a:solidFill>
                            <a:srgbClr val="000000"/>
                          </a:solidFill>
                          <a:effectLst/>
                          <a:latin typeface="Arial" panose="020B0604020202020204" pitchFamily="34" charset="0"/>
                          <a:ea typeface="Calibri" panose="020F0502020204030204" pitchFamily="34" charset="0"/>
                        </a:rPr>
                        <a:t> and support child-headed households. </a:t>
                      </a:r>
                    </a:p>
                    <a:p>
                      <a:pPr marL="0" marR="0" lvl="0" indent="0" algn="l">
                        <a:spcBef>
                          <a:spcPts val="0"/>
                        </a:spcBef>
                        <a:spcAft>
                          <a:spcPts val="0"/>
                        </a:spcAft>
                        <a:buFont typeface="+mj-lt"/>
                        <a:buNone/>
                      </a:pPr>
                      <a:r>
                        <a:rPr lang="en-GB" sz="1200" b="0" kern="1200" dirty="0">
                          <a:solidFill>
                            <a:srgbClr val="000000"/>
                          </a:solidFill>
                          <a:effectLst/>
                          <a:latin typeface="Arial" panose="020B0604020202020204" pitchFamily="34" charset="0"/>
                          <a:ea typeface="Calibri" panose="020F0502020204030204" pitchFamily="34" charset="0"/>
                          <a:cs typeface="+mn-cs"/>
                        </a:rPr>
                        <a:t>7.     Capacitate municipal teams: Appoint dedicated, specialized personnel to manage and oversee institutional FBS arrangements. </a:t>
                      </a:r>
                    </a:p>
                    <a:p>
                      <a:pPr marL="0" marR="0" algn="l">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3528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C5E710B-9709-0EC2-FBF6-66DD9AAF8DCF}"/>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7CD5AE40-9ED7-D01F-73B9-1FFA4BFC33BE}"/>
              </a:ext>
            </a:extLst>
          </p:cNvPr>
          <p:cNvSpPr txBox="1">
            <a:spLocks/>
          </p:cNvSpPr>
          <p:nvPr/>
        </p:nvSpPr>
        <p:spPr>
          <a:xfrm>
            <a:off x="20955" y="85344"/>
            <a:ext cx="7184517" cy="1072896"/>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r>
              <a:rPr lang="en-US" sz="2800" b="1" dirty="0">
                <a:solidFill>
                  <a:schemeClr val="bg1"/>
                </a:solidFill>
                <a:latin typeface="Arial Black" panose="020B0A04020102020204" pitchFamily="34" charset="0"/>
                <a:cs typeface="Arial" panose="020B0604020202020204" pitchFamily="34" charset="0"/>
              </a:rPr>
              <a:t>Presentation Outline</a:t>
            </a:r>
          </a:p>
        </p:txBody>
      </p:sp>
      <p:sp>
        <p:nvSpPr>
          <p:cNvPr id="5" name="Content Placeholder 2">
            <a:extLst>
              <a:ext uri="{FF2B5EF4-FFF2-40B4-BE49-F238E27FC236}">
                <a16:creationId xmlns:a16="http://schemas.microsoft.com/office/drawing/2014/main" id="{5310F52E-FF12-D717-F16E-20FD323CA6E0}"/>
              </a:ext>
            </a:extLst>
          </p:cNvPr>
          <p:cNvSpPr txBox="1">
            <a:spLocks/>
          </p:cNvSpPr>
          <p:nvPr/>
        </p:nvSpPr>
        <p:spPr>
          <a:xfrm>
            <a:off x="317351" y="1527156"/>
            <a:ext cx="8509298" cy="4474399"/>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US" altLang="en-US" sz="2400" b="1" dirty="0">
              <a:solidFill>
                <a:prstClr val="black"/>
              </a:solidFill>
              <a:latin typeface="Arial" panose="020B0604020202020204" pitchFamily="34" charset="0"/>
              <a:ea typeface="Calibri" pitchFamily="34" charset="0"/>
              <a:cs typeface="Arial" panose="020B0604020202020204" pitchFamily="34" charset="0"/>
            </a:endParaRPr>
          </a:p>
          <a:p>
            <a:pPr marL="256032" lvl="1" indent="0" algn="just">
              <a:spcBef>
                <a:spcPts val="800"/>
              </a:spcBef>
              <a:buClr>
                <a:srgbClr val="000000"/>
              </a:buClr>
              <a:buNone/>
              <a:defRPr/>
            </a:pPr>
            <a:endParaRPr lang="en-US" altLang="en-US" sz="2400" b="1" dirty="0">
              <a:solidFill>
                <a:prstClr val="black"/>
              </a:solidFill>
              <a:latin typeface="Arial" panose="020B0604020202020204" pitchFamily="34" charset="0"/>
              <a:ea typeface="Calibri" pitchFamily="34" charset="0"/>
              <a:cs typeface="Arial" panose="020B0604020202020204" pitchFamily="34" charset="0"/>
            </a:endParaRPr>
          </a:p>
          <a:p>
            <a:pPr marL="493776" lvl="2" indent="0" algn="just">
              <a:spcBef>
                <a:spcPts val="800"/>
              </a:spcBef>
              <a:buClr>
                <a:srgbClr val="000000"/>
              </a:buClr>
              <a:buNone/>
              <a:defRPr/>
            </a:pPr>
            <a:endParaRPr lang="en-US" altLang="en-US" sz="2400" dirty="0">
              <a:solidFill>
                <a:prstClr val="black"/>
              </a:solidFill>
              <a:latin typeface="Arial" panose="020B0604020202020204" pitchFamily="34" charset="0"/>
              <a:ea typeface="Calibri" pitchFamily="34" charset="0"/>
              <a:cs typeface="Arial" panose="020B0604020202020204" pitchFamily="34" charset="0"/>
            </a:endParaRPr>
          </a:p>
          <a:p>
            <a:pPr marL="0" indent="0" algn="just">
              <a:spcBef>
                <a:spcPts val="800"/>
              </a:spcBef>
              <a:buClr>
                <a:srgbClr val="000000"/>
              </a:buClr>
              <a:buNone/>
              <a:defRPr/>
            </a:pPr>
            <a:endParaRPr lang="en-US" altLang="en-US" sz="240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4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588DBDB-9D42-D71C-CCCE-97876C5A8F9D}"/>
              </a:ext>
            </a:extLst>
          </p:cNvPr>
          <p:cNvSpPr txBox="1"/>
          <p:nvPr/>
        </p:nvSpPr>
        <p:spPr>
          <a:xfrm>
            <a:off x="126301" y="2188994"/>
            <a:ext cx="8891397" cy="1348061"/>
          </a:xfrm>
          <a:prstGeom prst="rect">
            <a:avLst/>
          </a:prstGeom>
          <a:noFill/>
        </p:spPr>
        <p:txBody>
          <a:bodyPr wrap="square">
            <a:spAutoFit/>
          </a:bodyPr>
          <a:lstStyle/>
          <a:p>
            <a:pPr marL="457200" marR="0" lvl="0" indent="-457200" algn="l" defTabSz="457200" rtl="0" eaLnBrk="1" fontAlgn="auto" latinLnBrk="0" hangingPunct="1">
              <a:lnSpc>
                <a:spcPct val="100000"/>
              </a:lnSpc>
              <a:spcBef>
                <a:spcPct val="20000"/>
              </a:spcBef>
              <a:spcAft>
                <a:spcPts val="0"/>
              </a:spcAft>
              <a:buClrTx/>
              <a:buSzTx/>
              <a:buAutoNum type="arabicPeriod"/>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Assessment of annual reports in terms of section 47 of MSA</a:t>
            </a:r>
          </a:p>
          <a:p>
            <a:pPr marL="457200" marR="0" lvl="0" indent="-457200" algn="l" defTabSz="457200" rtl="0" eaLnBrk="1" fontAlgn="auto" latinLnBrk="0" hangingPunct="1">
              <a:lnSpc>
                <a:spcPct val="100000"/>
              </a:lnSpc>
              <a:spcBef>
                <a:spcPct val="20000"/>
              </a:spcBef>
              <a:spcAft>
                <a:spcPts val="0"/>
              </a:spcAft>
              <a:buClrTx/>
              <a:buSzTx/>
              <a:buAutoNum type="arabicPeriod"/>
              <a:tabLst/>
              <a:defRPr/>
            </a:pPr>
            <a:r>
              <a:rPr lang="en-US" sz="2400" dirty="0">
                <a:solidFill>
                  <a:prstClr val="black"/>
                </a:solidFill>
                <a:latin typeface="Arial" panose="020B0604020202020204" pitchFamily="34" charset="0"/>
                <a:cs typeface="Arial" panose="020B0604020202020204" pitchFamily="34" charset="0"/>
              </a:rPr>
              <a:t>Progress on the implementation of AGSA recommendations</a:t>
            </a:r>
          </a:p>
          <a:p>
            <a:pPr marL="457200" marR="0" lvl="0" indent="-457200" algn="l" defTabSz="457200" rtl="0" eaLnBrk="1" fontAlgn="auto" latinLnBrk="0" hangingPunct="1">
              <a:lnSpc>
                <a:spcPct val="100000"/>
              </a:lnSpc>
              <a:spcBef>
                <a:spcPct val="20000"/>
              </a:spcBef>
              <a:spcAft>
                <a:spcPts val="0"/>
              </a:spcAft>
              <a:buClrTx/>
              <a:buSzTx/>
              <a:buAutoNum type="arabicPeriod"/>
              <a:tabLst/>
              <a:defRPr/>
            </a:pPr>
            <a:r>
              <a:rPr lang="en-US" sz="2400" dirty="0">
                <a:solidFill>
                  <a:prstClr val="black"/>
                </a:solidFill>
                <a:latin typeface="Arial" panose="020B0604020202020204" pitchFamily="34" charset="0"/>
                <a:cs typeface="Arial" panose="020B0604020202020204" pitchFamily="34" charset="0"/>
              </a:rPr>
              <a:t>Status of FRP</a:t>
            </a:r>
            <a:endParaRPr kumimoji="0" lang="en-ZA"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14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68839865"/>
              </p:ext>
            </p:extLst>
          </p:nvPr>
        </p:nvGraphicFramePr>
        <p:xfrm>
          <a:off x="349716" y="1271871"/>
          <a:ext cx="8515150" cy="3820160"/>
        </p:xfrm>
        <a:graphic>
          <a:graphicData uri="http://schemas.openxmlformats.org/drawingml/2006/table">
            <a:tbl>
              <a:tblPr firstRow="1" bandRow="1">
                <a:tableStyleId>{5C22544A-7EE6-4342-B048-85BDC9FD1C3A}</a:tableStyleId>
              </a:tblPr>
              <a:tblGrid>
                <a:gridCol w="4097156">
                  <a:extLst>
                    <a:ext uri="{9D8B030D-6E8A-4147-A177-3AD203B41FA5}">
                      <a16:colId xmlns:a16="http://schemas.microsoft.com/office/drawing/2014/main" val="20000"/>
                    </a:ext>
                  </a:extLst>
                </a:gridCol>
                <a:gridCol w="4417994">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KPA: Municipal Financial Management and Viability (Sound Financial Management)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ZA"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Audit Opinions</a:t>
                      </a:r>
                      <a:endPar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GB" sz="1200" b="1"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tc>
                <a:tc>
                  <a:txBody>
                    <a:bodyPr/>
                    <a:lstStyle/>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extLst>
                  <a:ext uri="{0D108BD9-81ED-4DB2-BD59-A6C34878D82A}">
                    <a16:rowId xmlns:a16="http://schemas.microsoft.com/office/drawing/2014/main" val="10002"/>
                  </a:ext>
                </a:extLst>
              </a:tr>
              <a:tr h="370840">
                <a:tc>
                  <a:txBody>
                    <a:bodyPr/>
                    <a:lstStyle/>
                    <a:p>
                      <a:pPr marL="0" marR="0" algn="l">
                        <a:spcBef>
                          <a:spcPts val="0"/>
                        </a:spcBef>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Non-attainment</a:t>
                      </a:r>
                      <a:r>
                        <a:rPr lang="en-GB"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of clean audit</a:t>
                      </a:r>
                    </a:p>
                    <a:p>
                      <a:pPr marL="0" marR="0" algn="l">
                        <a:spcBef>
                          <a:spcPts val="0"/>
                        </a:spcBef>
                        <a:spcAft>
                          <a:spcPts val="0"/>
                        </a:spcAft>
                      </a:pP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Only one municipality – </a:t>
                      </a:r>
                      <a:r>
                        <a:rPr lang="en-ZA" sz="1400" baseline="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Dihlabeng</a:t>
                      </a: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LM improved to Unqualified opinion</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a:spcBef>
                          <a:spcPts val="0"/>
                        </a:spcBef>
                        <a:spcAft>
                          <a:spcPts val="0"/>
                        </a:spcAft>
                        <a:buFont typeface="+mj-lt"/>
                        <a:buNone/>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Monitoring Audit Action</a:t>
                      </a: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plans</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3"/>
                  </a:ext>
                </a:extLst>
              </a:tr>
              <a:tr h="370840">
                <a:tc>
                  <a:txBody>
                    <a:bodyPr/>
                    <a:lstStyle/>
                    <a:p>
                      <a:pPr marL="0" marR="0" algn="l">
                        <a:spcBef>
                          <a:spcPts val="0"/>
                        </a:spcBef>
                        <a:spcAft>
                          <a:spcPts val="0"/>
                        </a:spcAft>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08</a:t>
                      </a: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municipalities with Unfunded Budget</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a:spcBef>
                          <a:spcPts val="0"/>
                        </a:spcBef>
                        <a:spcAft>
                          <a:spcPts val="0"/>
                        </a:spcAft>
                        <a:buFont typeface="+mj-lt"/>
                        <a:buNone/>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Collaborate</a:t>
                      </a: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with FS Provincial Treasure to support municipalities in consolidating credible budgets,</a:t>
                      </a:r>
                    </a:p>
                  </a:txBody>
                  <a:tcPr marL="114300" marR="114300" marT="0" marB="0"/>
                </a:tc>
                <a:extLst>
                  <a:ext uri="{0D108BD9-81ED-4DB2-BD59-A6C34878D82A}">
                    <a16:rowId xmlns:a16="http://schemas.microsoft.com/office/drawing/2014/main" val="10004"/>
                  </a:ext>
                </a:extLst>
              </a:tr>
              <a:tr h="370840">
                <a:tc>
                  <a:txBody>
                    <a:bodyPr/>
                    <a:lstStyle/>
                    <a:p>
                      <a:pPr marL="0" marR="0" algn="l">
                        <a:spcBef>
                          <a:spcPts val="0"/>
                        </a:spcBef>
                        <a:spcAft>
                          <a:spcPts val="0"/>
                        </a:spcAft>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Decrease</a:t>
                      </a:r>
                      <a:r>
                        <a:rPr lang="en-ZA" sz="14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ZA" sz="1400" b="0" i="0" u="none" strike="noStrike" kern="1200" baseline="0" dirty="0">
                          <a:solidFill>
                            <a:schemeClr val="dk1"/>
                          </a:solidFill>
                          <a:latin typeface="Arial" panose="020B0604020202020204" pitchFamily="34" charset="0"/>
                          <a:ea typeface="+mn-ea"/>
                          <a:cs typeface="Arial" panose="020B0604020202020204" pitchFamily="34" charset="0"/>
                        </a:rPr>
                        <a:t>of R9,538,211,380 of UIFW expenditure for the province excluding the </a:t>
                      </a:r>
                      <a:r>
                        <a:rPr lang="en-ZA" sz="1400" b="0" i="0" u="none" strike="noStrike" kern="1200" baseline="0" dirty="0" err="1">
                          <a:solidFill>
                            <a:schemeClr val="dk1"/>
                          </a:solidFill>
                          <a:latin typeface="Arial" panose="020B0604020202020204" pitchFamily="34" charset="0"/>
                          <a:ea typeface="+mn-ea"/>
                          <a:cs typeface="Arial" panose="020B0604020202020204" pitchFamily="34" charset="0"/>
                        </a:rPr>
                        <a:t>Mangaung</a:t>
                      </a:r>
                      <a:r>
                        <a:rPr lang="en-ZA" sz="1400" b="0" i="0" u="none" strike="noStrike" kern="1200" baseline="0" dirty="0">
                          <a:solidFill>
                            <a:schemeClr val="dk1"/>
                          </a:solidFill>
                          <a:latin typeface="Arial" panose="020B0604020202020204" pitchFamily="34" charset="0"/>
                          <a:ea typeface="+mn-ea"/>
                          <a:cs typeface="Arial" panose="020B0604020202020204" pitchFamily="34" charset="0"/>
                        </a:rPr>
                        <a:t> Metro.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a:spcBef>
                          <a:spcPts val="0"/>
                        </a:spcBef>
                        <a:spcAft>
                          <a:spcPts val="0"/>
                        </a:spcAft>
                        <a:buFont typeface="+mj-lt"/>
                        <a:buNone/>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Support MPACs to deal with UIFW</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5"/>
                  </a:ext>
                </a:extLst>
              </a:tr>
              <a:tr h="370840">
                <a:tc>
                  <a:txBody>
                    <a:bodyPr/>
                    <a:lstStyle/>
                    <a:p>
                      <a:pPr marL="0" marR="0" algn="l">
                        <a:spcBef>
                          <a:spcPts val="0"/>
                        </a:spcBef>
                        <a:spcAft>
                          <a:spcPts val="0"/>
                        </a:spcAft>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Increase in uncollected debt</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a:spcBef>
                          <a:spcPts val="0"/>
                        </a:spcBef>
                        <a:spcAft>
                          <a:spcPts val="0"/>
                        </a:spcAft>
                        <a:buFont typeface="+mj-lt"/>
                        <a:buNone/>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Support municipalities with </a:t>
                      </a:r>
                      <a:r>
                        <a:rPr lang="en-ZA" sz="1400" b="0" i="0" u="none" strike="noStrike" kern="1200" baseline="0" dirty="0">
                          <a:solidFill>
                            <a:schemeClr val="dk1"/>
                          </a:solidFill>
                          <a:latin typeface="Arial" panose="020B0604020202020204" pitchFamily="34" charset="0"/>
                          <a:ea typeface="+mn-ea"/>
                          <a:cs typeface="Arial" panose="020B0604020202020204" pitchFamily="34" charset="0"/>
                        </a:rPr>
                        <a:t>operational effectiveness of local credit control and debt collection procedures.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7"/>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b="1" i="0" u="none" strike="noStrike" kern="1200" baseline="0" dirty="0">
                          <a:solidFill>
                            <a:schemeClr val="dk1"/>
                          </a:solidFill>
                          <a:latin typeface="Arial" panose="020B0604020202020204" pitchFamily="34" charset="0"/>
                          <a:ea typeface="+mn-ea"/>
                          <a:cs typeface="Arial" panose="020B0604020202020204" pitchFamily="34" charset="0"/>
                        </a:rPr>
                        <a:t>Increased ESKOM Debt R26 243 754 873 </a:t>
                      </a:r>
                      <a:r>
                        <a:rPr lang="en-GB" sz="1400" b="0" i="0" u="none" strike="noStrike" kern="1200" baseline="0" dirty="0">
                          <a:solidFill>
                            <a:schemeClr val="dk1"/>
                          </a:solidFill>
                          <a:latin typeface="Arial" panose="020B0604020202020204" pitchFamily="34" charset="0"/>
                          <a:ea typeface="+mn-ea"/>
                          <a:cs typeface="Arial" panose="020B0604020202020204" pitchFamily="34" charset="0"/>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ZA" sz="1400" b="0" i="0" u="none" strike="noStrike" kern="1200" baseline="0" dirty="0">
                          <a:solidFill>
                            <a:schemeClr val="dk1"/>
                          </a:solidFill>
                          <a:latin typeface="Arial" panose="020B0604020202020204" pitchFamily="34" charset="0"/>
                          <a:ea typeface="+mn-ea"/>
                          <a:cs typeface="Arial" panose="020B0604020202020204" pitchFamily="34" charset="0"/>
                        </a:rPr>
                        <a:t>Increased Water Boards Debt </a:t>
                      </a:r>
                      <a:r>
                        <a:rPr lang="en-GB" sz="1400" b="1" i="0" u="none" strike="noStrike" kern="1200" baseline="0" dirty="0">
                          <a:solidFill>
                            <a:schemeClr val="dk1"/>
                          </a:solidFill>
                          <a:latin typeface="Arial" panose="020B0604020202020204" pitchFamily="34" charset="0"/>
                          <a:ea typeface="+mn-ea"/>
                          <a:cs typeface="Arial" panose="020B0604020202020204" pitchFamily="34" charset="0"/>
                        </a:rPr>
                        <a:t>R8 761 197 019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a:spcBef>
                          <a:spcPts val="0"/>
                        </a:spcBef>
                        <a:spcAft>
                          <a:spcPts val="0"/>
                        </a:spcAft>
                        <a:buFont typeface="+mj-lt"/>
                        <a:buNone/>
                      </a:pPr>
                      <a:r>
                        <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Monitor implementation of payment plans</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94735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72511483"/>
              </p:ext>
            </p:extLst>
          </p:nvPr>
        </p:nvGraphicFramePr>
        <p:xfrm>
          <a:off x="349716" y="1069741"/>
          <a:ext cx="8515150" cy="7137400"/>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rPr>
                        <a:t>KPA : Municipal Transformation and Organisational Development </a:t>
                      </a:r>
                      <a:r>
                        <a:rPr lang="en-GB" sz="1200" b="1" i="1" dirty="0">
                          <a:solidFill>
                            <a:srgbClr val="000000"/>
                          </a:solidFill>
                          <a:effectLst/>
                          <a:latin typeface="Arial" panose="020B0604020202020204" pitchFamily="34" charset="0"/>
                          <a:ea typeface="Calibri" panose="020F0502020204030204" pitchFamily="34" charset="0"/>
                        </a:rPr>
                        <a:t>(Building Capable Municipalities) </a:t>
                      </a: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lvl="0" indent="0" algn="l">
                        <a:spcBef>
                          <a:spcPts val="0"/>
                        </a:spcBef>
                        <a:spcAft>
                          <a:spcPts val="0"/>
                        </a:spcAft>
                        <a:buFont typeface="+mj-lt"/>
                        <a:buNone/>
                      </a:pPr>
                      <a:r>
                        <a:rPr lang="en-GB" sz="1200" b="1" dirty="0">
                          <a:solidFill>
                            <a:srgbClr val="000000"/>
                          </a:solidFill>
                          <a:effectLst/>
                          <a:latin typeface="Arial" panose="020B0604020202020204" pitchFamily="34" charset="0"/>
                          <a:ea typeface="Calibri" panose="020F0502020204030204" pitchFamily="34" charset="0"/>
                        </a:rPr>
                        <a:t>Senior Management Vacancies and Service Delivery Impact </a:t>
                      </a:r>
                    </a:p>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p>
                      <a:pPr marL="0" marR="0" lvl="0" indent="0" algn="l">
                        <a:spcBef>
                          <a:spcPts val="0"/>
                        </a:spcBef>
                        <a:spcAft>
                          <a:spcPts val="0"/>
                        </a:spcAft>
                        <a:buFont typeface="+mj-lt"/>
                        <a:buNone/>
                      </a:pPr>
                      <a:r>
                        <a:rPr lang="en-GB" sz="1200" b="1" dirty="0">
                          <a:solidFill>
                            <a:srgbClr val="000000"/>
                          </a:solidFill>
                          <a:effectLst/>
                          <a:latin typeface="Arial" panose="020B0604020202020204" pitchFamily="34" charset="0"/>
                          <a:ea typeface="Calibri" panose="020F0502020204030204" pitchFamily="34" charset="0"/>
                        </a:rPr>
                        <a:t>Critical Executive Vacancies </a:t>
                      </a:r>
                      <a:endParaRPr lang="en-GB" sz="1200" dirty="0">
                        <a:solidFill>
                          <a:srgbClr val="000000"/>
                        </a:solidFill>
                        <a:effectLst/>
                        <a:latin typeface="Arial" panose="020B0604020202020204" pitchFamily="34" charset="0"/>
                        <a:ea typeface="Calibri" panose="020F0502020204030204" pitchFamily="34" charset="0"/>
                      </a:endParaRPr>
                    </a:p>
                    <a:p>
                      <a:pPr marL="0" marR="0" lvl="0" indent="0" algn="l">
                        <a:spcBef>
                          <a:spcPts val="0"/>
                        </a:spcBef>
                        <a:spcAft>
                          <a:spcPts val="0"/>
                        </a:spcAft>
                        <a:buFont typeface="+mj-lt"/>
                        <a:buNone/>
                      </a:pPr>
                      <a:r>
                        <a:rPr lang="en-GB" sz="1200" dirty="0">
                          <a:solidFill>
                            <a:srgbClr val="000000"/>
                          </a:solidFill>
                          <a:effectLst/>
                          <a:latin typeface="Arial" panose="020B0604020202020204" pitchFamily="34" charset="0"/>
                          <a:ea typeface="Calibri" panose="020F0502020204030204" pitchFamily="34" charset="0"/>
                        </a:rPr>
                        <a:t>The province faces an unsustainably high vacancy rate within critical Section 54A (Municipal Managers) and Section 56 (Managers directly accountable to Municipal Managers) positions. This severe shortage of permanent, legally compliant executive leadership creates institutional instability and directly undermines municipal capability. </a:t>
                      </a:r>
                    </a:p>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p>
                      <a:pPr marL="0" marR="0" lvl="0" indent="0" algn="l">
                        <a:spcBef>
                          <a:spcPts val="0"/>
                        </a:spcBef>
                        <a:spcAft>
                          <a:spcPts val="0"/>
                        </a:spcAft>
                        <a:buFont typeface="+mj-lt"/>
                        <a:buNone/>
                      </a:pPr>
                      <a:r>
                        <a:rPr lang="en-GB" sz="1200" dirty="0">
                          <a:solidFill>
                            <a:srgbClr val="000000"/>
                          </a:solidFill>
                          <a:effectLst/>
                          <a:latin typeface="Arial" panose="020B0604020202020204" pitchFamily="34" charset="0"/>
                          <a:ea typeface="Calibri" panose="020F0502020204030204" pitchFamily="34" charset="0"/>
                        </a:rPr>
                        <a:t>Impact on Service Delivery </a:t>
                      </a:r>
                    </a:p>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p>
                      <a:pPr marL="0" marR="0" lvl="0" indent="0" algn="l">
                        <a:spcBef>
                          <a:spcPts val="0"/>
                        </a:spcBef>
                        <a:spcAft>
                          <a:spcPts val="0"/>
                        </a:spcAft>
                        <a:buFont typeface="+mj-lt"/>
                        <a:buNone/>
                      </a:pPr>
                      <a:r>
                        <a:rPr lang="en-GB" sz="1200" dirty="0">
                          <a:solidFill>
                            <a:srgbClr val="000000"/>
                          </a:solidFill>
                          <a:effectLst/>
                          <a:latin typeface="Arial" panose="020B0604020202020204" pitchFamily="34" charset="0"/>
                          <a:ea typeface="Calibri" panose="020F0502020204030204" pitchFamily="34" charset="0"/>
                        </a:rPr>
                        <a:t>The prolonged absence of permanent senior managers significantly weakens administrative oversight, stalls strategic infrastructure projects, and impairs basic service delivery to local communities. Without stable executive command, municipalities struggle to implement capital budgets, maintain regulatory compliance, and fulfil their constitutional mandates. </a:t>
                      </a:r>
                    </a:p>
                  </a:txBody>
                  <a:tcPr marL="114300" marR="114300" marT="0" marB="0"/>
                </a:tc>
                <a:tc>
                  <a:txBody>
                    <a:bodyPr/>
                    <a:lstStyle/>
                    <a:p>
                      <a:pPr lvl="0"/>
                      <a:r>
                        <a:rPr lang="en-GB" sz="1200" b="1" kern="1200" dirty="0">
                          <a:solidFill>
                            <a:schemeClr val="dk1"/>
                          </a:solidFill>
                          <a:effectLst/>
                          <a:latin typeface="+mn-lt"/>
                          <a:ea typeface="+mn-ea"/>
                          <a:cs typeface="+mn-cs"/>
                        </a:rPr>
                        <a:t>R</a:t>
                      </a:r>
                      <a:r>
                        <a:rPr lang="en-GB" sz="1200" b="1" kern="1200" dirty="0">
                          <a:solidFill>
                            <a:schemeClr val="dk1"/>
                          </a:solidFill>
                          <a:effectLst/>
                          <a:latin typeface="Arial" panose="020B0604020202020204" pitchFamily="34" charset="0"/>
                          <a:ea typeface="+mn-ea"/>
                          <a:cs typeface="Arial" panose="020B0604020202020204" pitchFamily="34" charset="0"/>
                        </a:rPr>
                        <a:t>egulatory Compliance Actions and MEC Directives </a:t>
                      </a:r>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 </a:t>
                      </a:r>
                    </a:p>
                    <a:p>
                      <a:r>
                        <a:rPr lang="en-GB" sz="1200" kern="1200" dirty="0">
                          <a:solidFill>
                            <a:schemeClr val="dk1"/>
                          </a:solidFill>
                          <a:effectLst/>
                          <a:latin typeface="Arial" panose="020B0604020202020204" pitchFamily="34" charset="0"/>
                          <a:ea typeface="+mn-ea"/>
                          <a:cs typeface="Arial" panose="020B0604020202020204" pitchFamily="34" charset="0"/>
                        </a:rPr>
                        <a:t>To enforce administrative compliance and stabilize institutional governance across local government structures, the Department of Cooperative Governance and Traditional Affairs (</a:t>
                      </a:r>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has executed the following statutory measures: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MEC Accountability Notifications: </a:t>
                      </a:r>
                      <a:r>
                        <a:rPr lang="en-GB" sz="1200" kern="1200" dirty="0">
                          <a:solidFill>
                            <a:schemeClr val="dk1"/>
                          </a:solidFill>
                          <a:effectLst/>
                          <a:latin typeface="Arial" panose="020B0604020202020204" pitchFamily="34" charset="0"/>
                          <a:ea typeface="+mn-ea"/>
                          <a:cs typeface="Arial" panose="020B0604020202020204" pitchFamily="34" charset="0"/>
                        </a:rPr>
                        <a:t>The Member of the Executive Council (MEC) has issued formal letters of non-compliance to all municipalities that have failed to review their organizational staff establishments or fill vacant critical positions.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Section 139 Interventions: </a:t>
                      </a:r>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has issued strict directives in terms of Section 139(1)(a) of the Constitution to municipalities failing to fill senior management vacancies within the legally regulated timeframes. These directives impose a mandatory three-month deadline to finalize the recruitment of senior executives. </a:t>
                      </a:r>
                    </a:p>
                    <a:p>
                      <a:pPr marL="0" marR="0" lvl="0" indent="0" algn="l">
                        <a:spcBef>
                          <a:spcPts val="0"/>
                        </a:spcBef>
                        <a:spcAft>
                          <a:spcPts val="0"/>
                        </a:spcAft>
                        <a:buFont typeface="+mj-lt"/>
                        <a:buNone/>
                      </a:pPr>
                      <a:endParaRPr lang="en-ZA" sz="1200" dirty="0">
                        <a:solidFill>
                          <a:srgbClr val="000000"/>
                        </a:solidFill>
                        <a:effectLst/>
                        <a:latin typeface="Arial" panose="020B0604020202020204" pitchFamily="34" charset="0"/>
                        <a:ea typeface="Calibri" panose="020F0502020204030204" pitchFamily="34" charset="0"/>
                      </a:endParaRPr>
                    </a:p>
                    <a:p>
                      <a:r>
                        <a:rPr lang="en-GB" sz="1200" kern="1200" dirty="0">
                          <a:solidFill>
                            <a:srgbClr val="000000"/>
                          </a:solidFill>
                          <a:effectLst/>
                          <a:latin typeface="Arial" panose="020B0604020202020204" pitchFamily="34" charset="0"/>
                          <a:ea typeface="Calibri" panose="020F0502020204030204" pitchFamily="34" charset="0"/>
                          <a:cs typeface="+mn-cs"/>
                        </a:rPr>
                        <a:t>Departmental Municipal Capacity Support </a:t>
                      </a:r>
                    </a:p>
                    <a:p>
                      <a:r>
                        <a:rPr lang="en-GB" sz="1200" kern="1200" dirty="0">
                          <a:solidFill>
                            <a:srgbClr val="000000"/>
                          </a:solidFill>
                          <a:effectLst/>
                          <a:latin typeface="Arial" panose="020B0604020202020204" pitchFamily="34" charset="0"/>
                          <a:ea typeface="Calibri" panose="020F0502020204030204" pitchFamily="34" charset="0"/>
                          <a:cs typeface="+mn-cs"/>
                        </a:rPr>
                        <a:t> </a:t>
                      </a:r>
                    </a:p>
                    <a:p>
                      <a:r>
                        <a:rPr lang="en-GB" sz="1200" kern="1200" dirty="0">
                          <a:solidFill>
                            <a:srgbClr val="000000"/>
                          </a:solidFill>
                          <a:effectLst/>
                          <a:latin typeface="Arial" panose="020B0604020202020204" pitchFamily="34" charset="0"/>
                          <a:ea typeface="Calibri" panose="020F0502020204030204" pitchFamily="34" charset="0"/>
                          <a:cs typeface="+mn-cs"/>
                        </a:rPr>
                        <a:t>In tandem with enforcement actions, </a:t>
                      </a:r>
                      <a:r>
                        <a:rPr lang="en-GB" sz="1200" kern="1200" dirty="0" err="1">
                          <a:solidFill>
                            <a:srgbClr val="000000"/>
                          </a:solidFill>
                          <a:effectLst/>
                          <a:latin typeface="Arial" panose="020B0604020202020204" pitchFamily="34" charset="0"/>
                          <a:ea typeface="Calibri" panose="020F0502020204030204" pitchFamily="34" charset="0"/>
                          <a:cs typeface="+mn-cs"/>
                        </a:rPr>
                        <a:t>CoGTA</a:t>
                      </a:r>
                      <a:r>
                        <a:rPr lang="en-GB" sz="1200" kern="1200" dirty="0">
                          <a:solidFill>
                            <a:srgbClr val="000000"/>
                          </a:solidFill>
                          <a:effectLst/>
                          <a:latin typeface="Arial" panose="020B0604020202020204" pitchFamily="34" charset="0"/>
                          <a:ea typeface="Calibri" panose="020F0502020204030204" pitchFamily="34" charset="0"/>
                          <a:cs typeface="+mn-cs"/>
                        </a:rPr>
                        <a:t> is actively providing targeted administrative assistance to capacitate underperforming local municipalities: </a:t>
                      </a:r>
                    </a:p>
                    <a:p>
                      <a:r>
                        <a:rPr lang="en-GB" sz="1200" kern="1200" dirty="0">
                          <a:solidFill>
                            <a:srgbClr val="000000"/>
                          </a:solidFill>
                          <a:effectLst/>
                          <a:latin typeface="Arial" panose="020B0604020202020204" pitchFamily="34" charset="0"/>
                          <a:ea typeface="Calibri" panose="020F0502020204030204" pitchFamily="34" charset="0"/>
                          <a:cs typeface="+mn-cs"/>
                        </a:rPr>
                        <a:t>▪ Organisational Structure Re-alignment: The Department is providing hands-on technical support to municipalities undergoing organizational structure reviews to ensure their staff establishments align with municipal mandates. </a:t>
                      </a:r>
                    </a:p>
                    <a:p>
                      <a:r>
                        <a:rPr lang="en-GB" sz="1200" kern="1200" dirty="0">
                          <a:solidFill>
                            <a:srgbClr val="000000"/>
                          </a:solidFill>
                          <a:effectLst/>
                          <a:latin typeface="Arial" panose="020B0604020202020204" pitchFamily="34" charset="0"/>
                          <a:ea typeface="Calibri" panose="020F0502020204030204" pitchFamily="34" charset="0"/>
                          <a:cs typeface="+mn-cs"/>
                        </a:rPr>
                        <a:t>▪ Accelerated Recruitment Frameworks: </a:t>
                      </a:r>
                      <a:r>
                        <a:rPr lang="en-GB" sz="1200" kern="1200" dirty="0" err="1">
                          <a:solidFill>
                            <a:srgbClr val="000000"/>
                          </a:solidFill>
                          <a:effectLst/>
                          <a:latin typeface="Arial" panose="020B0604020202020204" pitchFamily="34" charset="0"/>
                          <a:ea typeface="Calibri" panose="020F0502020204030204" pitchFamily="34" charset="0"/>
                          <a:cs typeface="+mn-cs"/>
                        </a:rPr>
                        <a:t>CoGTA</a:t>
                      </a:r>
                      <a:r>
                        <a:rPr lang="en-GB" sz="1200" kern="1200" dirty="0">
                          <a:solidFill>
                            <a:srgbClr val="000000"/>
                          </a:solidFill>
                          <a:effectLst/>
                          <a:latin typeface="Arial" panose="020B0604020202020204" pitchFamily="34" charset="0"/>
                          <a:ea typeface="Calibri" panose="020F0502020204030204" pitchFamily="34" charset="0"/>
                          <a:cs typeface="+mn-cs"/>
                        </a:rPr>
                        <a:t> is driving the implementation of accelerated recruitment plans across supported municipalities, utilizing a strict three-month turnaround strategy to urgently populate critical institutional vacancies. </a:t>
                      </a:r>
                    </a:p>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extLst>
                  <a:ext uri="{0D108BD9-81ED-4DB2-BD59-A6C34878D82A}">
                    <a16:rowId xmlns:a16="http://schemas.microsoft.com/office/drawing/2014/main" val="10002"/>
                  </a:ext>
                </a:extLst>
              </a:tr>
              <a:tr h="370840">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342900" marR="0" lvl="0" indent="-342900" algn="l">
                        <a:spcBef>
                          <a:spcPts val="0"/>
                        </a:spcBef>
                        <a:spcAft>
                          <a:spcPts val="0"/>
                        </a:spcAft>
                        <a:buFont typeface="+mj-lt"/>
                        <a:buAutoNum type="arabicPeriod"/>
                      </a:pP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37265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06910312"/>
              </p:ext>
            </p:extLst>
          </p:nvPr>
        </p:nvGraphicFramePr>
        <p:xfrm>
          <a:off x="263089" y="1280159"/>
          <a:ext cx="8515150" cy="4582160"/>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6: Local Economic Development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LED Strategies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Municipalities encounter critical structural and administrative constraints that hinder the successful execution and coordination of Local Economic Development initiatives. </a:t>
                      </a:r>
                    </a:p>
                    <a:p>
                      <a:pPr marL="342900" marR="0" lvl="0" indent="-342900" algn="l">
                        <a:spcBef>
                          <a:spcPts val="0"/>
                        </a:spcBef>
                        <a:spcAft>
                          <a:spcPts val="0"/>
                        </a:spcAft>
                        <a:buFont typeface="+mj-lt"/>
                        <a:buAutoNum type="arabicPeriod"/>
                      </a:pPr>
                      <a:r>
                        <a:rPr lang="en-GB" sz="1200" dirty="0">
                          <a:solidFill>
                            <a:srgbClr val="000000"/>
                          </a:solidFill>
                          <a:effectLst/>
                          <a:latin typeface="Arial" panose="020B0604020202020204" pitchFamily="34" charset="0"/>
                          <a:ea typeface="Calibri" panose="020F0502020204030204" pitchFamily="34" charset="0"/>
                        </a:rPr>
                        <a:t>Identified LED Challenges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Severe capacity constraints: </a:t>
                      </a:r>
                      <a:r>
                        <a:rPr lang="en-GB" sz="1200" dirty="0">
                          <a:solidFill>
                            <a:srgbClr val="000000"/>
                          </a:solidFill>
                          <a:effectLst/>
                          <a:latin typeface="Arial" panose="020B0604020202020204" pitchFamily="34" charset="0"/>
                          <a:ea typeface="Calibri" panose="020F0502020204030204" pitchFamily="34" charset="0"/>
                        </a:rPr>
                        <a:t>LED Units suffer from a lack of skilled human resources, inadequate budgets, and a limited conceptual understanding of LED frameworks.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Outdated strategic planning: </a:t>
                      </a:r>
                      <a:r>
                        <a:rPr lang="en-GB" sz="1200" dirty="0">
                          <a:solidFill>
                            <a:srgbClr val="000000"/>
                          </a:solidFill>
                          <a:effectLst/>
                          <a:latin typeface="Arial" panose="020B0604020202020204" pitchFamily="34" charset="0"/>
                          <a:ea typeface="Calibri" panose="020F0502020204030204" pitchFamily="34" charset="0"/>
                        </a:rPr>
                        <a:t>Implementation remains weak due to outdated and non-credible municipal LED strategies. </a:t>
                      </a:r>
                    </a:p>
                    <a:p>
                      <a:pPr marL="342900" marR="0" lvl="0" indent="-342900" algn="l">
                        <a:spcBef>
                          <a:spcPts val="0"/>
                        </a:spcBef>
                        <a:spcAft>
                          <a:spcPts val="0"/>
                        </a:spcAft>
                        <a:buFont typeface="+mj-lt"/>
                        <a:buAutoNum type="arabicPeriod"/>
                      </a:pPr>
                      <a:r>
                        <a:rPr lang="en-GB" sz="1200" kern="1200" dirty="0">
                          <a:solidFill>
                            <a:srgbClr val="000000"/>
                          </a:solidFill>
                          <a:effectLst/>
                          <a:latin typeface="Arial" panose="020B0604020202020204" pitchFamily="34" charset="0"/>
                          <a:ea typeface="Calibri" panose="020F0502020204030204" pitchFamily="34" charset="0"/>
                          <a:cs typeface="+mn-cs"/>
                        </a:rPr>
                        <a:t>diverse stakeholders limits the adoption of a differentiated, tailored approach to local economic growth. </a:t>
                      </a:r>
                    </a:p>
                  </a:txBody>
                  <a:tcPr marL="114300" marR="114300" marT="0" marB="0"/>
                </a:tc>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To address the identified challenges, the Directorate will implement the following coordination and capacity-building measures: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Facilitate stakeholder platforms: </a:t>
                      </a:r>
                      <a:r>
                        <a:rPr lang="en-GB" sz="1200" kern="1200" dirty="0">
                          <a:solidFill>
                            <a:schemeClr val="dk1"/>
                          </a:solidFill>
                          <a:effectLst/>
                          <a:latin typeface="Arial" panose="020B0604020202020204" pitchFamily="34" charset="0"/>
                          <a:ea typeface="+mn-ea"/>
                          <a:cs typeface="Arial" panose="020B0604020202020204" pitchFamily="34" charset="0"/>
                        </a:rPr>
                        <a:t>Convene regular meetings with municipalities and key stakeholders to create an information-sharing platform for institutional best practices.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Leverage statutory assessments: </a:t>
                      </a:r>
                      <a:r>
                        <a:rPr lang="en-GB" sz="1200" kern="1200" dirty="0">
                          <a:solidFill>
                            <a:schemeClr val="dk1"/>
                          </a:solidFill>
                          <a:effectLst/>
                          <a:latin typeface="Arial" panose="020B0604020202020204" pitchFamily="34" charset="0"/>
                          <a:ea typeface="+mn-ea"/>
                          <a:cs typeface="Arial" panose="020B0604020202020204" pitchFamily="34" charset="0"/>
                        </a:rPr>
                        <a:t>Use quarterly IDP evaluation sessions to actively engage municipalities and enforce integrated planning recommendations. </a:t>
                      </a:r>
                    </a:p>
                    <a:p>
                      <a:r>
                        <a:rPr lang="en-GB" sz="1200" b="1" kern="1200" dirty="0">
                          <a:solidFill>
                            <a:schemeClr val="dk1"/>
                          </a:solidFill>
                          <a:effectLst/>
                          <a:latin typeface="Arial" panose="020B0604020202020204" pitchFamily="34" charset="0"/>
                          <a:ea typeface="+mn-ea"/>
                          <a:cs typeface="Arial" panose="020B0604020202020204" pitchFamily="34" charset="0"/>
                        </a:rPr>
                        <a:t>Establish a Provincial Task Team: </a:t>
                      </a:r>
                      <a:r>
                        <a:rPr lang="en-GB" sz="1200" kern="1200" dirty="0">
                          <a:solidFill>
                            <a:schemeClr val="dk1"/>
                          </a:solidFill>
                          <a:effectLst/>
                          <a:latin typeface="Arial" panose="020B0604020202020204" pitchFamily="34" charset="0"/>
                          <a:ea typeface="+mn-ea"/>
                          <a:cs typeface="Arial" panose="020B0604020202020204" pitchFamily="34" charset="0"/>
                        </a:rPr>
                        <a:t>Form a dedicated technical team to directly assist municipalities with the comprehensive review and updating of their LED strategies.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95505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53690398"/>
              </p:ext>
            </p:extLst>
          </p:nvPr>
        </p:nvGraphicFramePr>
        <p:xfrm>
          <a:off x="263089" y="1280159"/>
          <a:ext cx="8515150" cy="4262655"/>
        </p:xfrm>
        <a:graphic>
          <a:graphicData uri="http://schemas.openxmlformats.org/drawingml/2006/table">
            <a:tbl>
              <a:tblPr firstRow="1" bandRow="1">
                <a:tableStyleId>{5C22544A-7EE6-4342-B048-85BDC9FD1C3A}</a:tableStyleId>
              </a:tblPr>
              <a:tblGrid>
                <a:gridCol w="3230882">
                  <a:extLst>
                    <a:ext uri="{9D8B030D-6E8A-4147-A177-3AD203B41FA5}">
                      <a16:colId xmlns:a16="http://schemas.microsoft.com/office/drawing/2014/main" val="20000"/>
                    </a:ext>
                  </a:extLst>
                </a:gridCol>
                <a:gridCol w="5284268">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6: Local Economic Development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LED Strategies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lvl="0" indent="0" algn="l">
                        <a:spcBef>
                          <a:spcPts val="0"/>
                        </a:spcBef>
                        <a:spcAft>
                          <a:spcPts val="0"/>
                        </a:spcAft>
                        <a:buFont typeface="+mj-lt"/>
                        <a:buNone/>
                      </a:pP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extLst>
                  <a:ext uri="{0D108BD9-81ED-4DB2-BD59-A6C34878D82A}">
                    <a16:rowId xmlns:a16="http://schemas.microsoft.com/office/drawing/2014/main" val="10002"/>
                  </a:ext>
                </a:extLst>
              </a:tr>
              <a:tr h="2789455">
                <a:tc>
                  <a:txBody>
                    <a:bodyPr/>
                    <a:lstStyle/>
                    <a:p>
                      <a:pPr marL="342900" marR="0" lvl="0" indent="-342900" algn="l">
                        <a:spcBef>
                          <a:spcPts val="0"/>
                        </a:spcBef>
                        <a:spcAft>
                          <a:spcPts val="0"/>
                        </a:spcAft>
                        <a:buFont typeface="+mj-lt"/>
                        <a:buAutoNum type="arabicPeriod"/>
                      </a:pPr>
                      <a:r>
                        <a:rPr lang="en-GB" sz="1000" dirty="0">
                          <a:solidFill>
                            <a:srgbClr val="000000"/>
                          </a:solidFill>
                          <a:effectLst/>
                          <a:latin typeface="Arial" panose="020B0604020202020204" pitchFamily="34" charset="0"/>
                          <a:ea typeface="Calibri" panose="020F0502020204030204" pitchFamily="34" charset="0"/>
                        </a:rPr>
                        <a:t>Key Administrative Priorities and Interventions </a:t>
                      </a:r>
                      <a:endParaRPr lang="en-GB" sz="1200" dirty="0">
                        <a:solidFill>
                          <a:srgbClr val="000000"/>
                        </a:solidFill>
                        <a:effectLst/>
                        <a:latin typeface="Arial" panose="020B0604020202020204" pitchFamily="34" charset="0"/>
                        <a:ea typeface="Calibri" panose="020F0502020204030204" pitchFamily="34" charset="0"/>
                      </a:endParaRPr>
                    </a:p>
                    <a:p>
                      <a:pPr marL="342900" marR="0" lvl="0" indent="-342900" algn="l">
                        <a:spcBef>
                          <a:spcPts val="0"/>
                        </a:spcBef>
                        <a:spcAft>
                          <a:spcPts val="0"/>
                        </a:spcAft>
                        <a:buFont typeface="+mj-lt"/>
                        <a:buAutoNum type="arabicPeriod"/>
                      </a:pPr>
                      <a:r>
                        <a:rPr lang="en-GB" sz="1000" b="1" dirty="0">
                          <a:solidFill>
                            <a:srgbClr val="000000"/>
                          </a:solidFill>
                          <a:effectLst/>
                          <a:latin typeface="Arial" panose="020B0604020202020204" pitchFamily="34" charset="0"/>
                          <a:ea typeface="Calibri" panose="020F0502020204030204" pitchFamily="34" charset="0"/>
                        </a:rPr>
                        <a:t>Execute IDP recommendations: </a:t>
                      </a:r>
                      <a:r>
                        <a:rPr lang="en-GB" sz="1000" dirty="0">
                          <a:solidFill>
                            <a:srgbClr val="000000"/>
                          </a:solidFill>
                          <a:effectLst/>
                          <a:latin typeface="Arial" panose="020B0604020202020204" pitchFamily="34" charset="0"/>
                          <a:ea typeface="Calibri" panose="020F0502020204030204" pitchFamily="34" charset="0"/>
                        </a:rPr>
                        <a:t>Implement the specific inputs and corrective measures identified during Integrated Development Plan (IDP) assessments. </a:t>
                      </a:r>
                      <a:endParaRPr lang="en-GB" sz="1200" dirty="0">
                        <a:solidFill>
                          <a:srgbClr val="000000"/>
                        </a:solidFill>
                        <a:effectLst/>
                        <a:latin typeface="Arial" panose="020B0604020202020204" pitchFamily="34" charset="0"/>
                        <a:ea typeface="Calibri" panose="020F0502020204030204" pitchFamily="34" charset="0"/>
                      </a:endParaRPr>
                    </a:p>
                    <a:p>
                      <a:pPr marL="342900" marR="0" lvl="0" indent="-342900" algn="l">
                        <a:spcBef>
                          <a:spcPts val="0"/>
                        </a:spcBef>
                        <a:spcAft>
                          <a:spcPts val="0"/>
                        </a:spcAft>
                        <a:buFont typeface="+mj-lt"/>
                        <a:buAutoNum type="arabicPeriod"/>
                      </a:pPr>
                      <a:r>
                        <a:rPr lang="en-GB" sz="1000" b="1" dirty="0">
                          <a:solidFill>
                            <a:srgbClr val="000000"/>
                          </a:solidFill>
                          <a:effectLst/>
                          <a:latin typeface="Arial" panose="020B0604020202020204" pitchFamily="34" charset="0"/>
                          <a:ea typeface="Calibri" panose="020F0502020204030204" pitchFamily="34" charset="0"/>
                        </a:rPr>
                        <a:t>Develop regulatory frameworks: </a:t>
                      </a:r>
                      <a:r>
                        <a:rPr lang="en-GB" sz="1000" dirty="0">
                          <a:solidFill>
                            <a:srgbClr val="000000"/>
                          </a:solidFill>
                          <a:effectLst/>
                          <a:latin typeface="Arial" panose="020B0604020202020204" pitchFamily="34" charset="0"/>
                          <a:ea typeface="Calibri" panose="020F0502020204030204" pitchFamily="34" charset="0"/>
                        </a:rPr>
                        <a:t>Draft, pass, and enforce municipal bylaws that directly support and regulate local economic activity. </a:t>
                      </a:r>
                      <a:endParaRPr lang="en-GB" sz="1200" dirty="0">
                        <a:solidFill>
                          <a:srgbClr val="000000"/>
                        </a:solidFill>
                        <a:effectLst/>
                        <a:latin typeface="Arial" panose="020B0604020202020204" pitchFamily="34" charset="0"/>
                        <a:ea typeface="Calibri" panose="020F0502020204030204" pitchFamily="34" charset="0"/>
                      </a:endParaRPr>
                    </a:p>
                  </a:txBody>
                  <a:tcPr marL="114300" marR="114300" marT="0" marB="0"/>
                </a:tc>
                <a:tc>
                  <a:txBody>
                    <a:bodyPr/>
                    <a:lstStyle/>
                    <a:p>
                      <a:pPr lvl="0"/>
                      <a:r>
                        <a:rPr lang="en-GB" sz="1200" b="1" kern="1200" dirty="0">
                          <a:solidFill>
                            <a:schemeClr val="dk1"/>
                          </a:solidFill>
                          <a:effectLst/>
                          <a:latin typeface="Arial" panose="020B0604020202020204" pitchFamily="34" charset="0"/>
                          <a:ea typeface="+mn-ea"/>
                          <a:cs typeface="Arial" panose="020B0604020202020204" pitchFamily="34" charset="0"/>
                        </a:rPr>
                        <a:t>Mobilise private sector forums: </a:t>
                      </a:r>
                      <a:r>
                        <a:rPr lang="en-GB" sz="1200" kern="1200" dirty="0">
                          <a:solidFill>
                            <a:schemeClr val="dk1"/>
                          </a:solidFill>
                          <a:effectLst/>
                          <a:latin typeface="Arial" panose="020B0604020202020204" pitchFamily="34" charset="0"/>
                          <a:ea typeface="+mn-ea"/>
                          <a:cs typeface="Arial" panose="020B0604020202020204" pitchFamily="34" charset="0"/>
                        </a:rPr>
                        <a:t>Identify and coordinate key commercial stakeholders to establish functional local Business Forums.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Host bi-annual provincial forums: </a:t>
                      </a:r>
                      <a:r>
                        <a:rPr lang="en-GB" sz="1200" kern="1200" dirty="0">
                          <a:solidFill>
                            <a:schemeClr val="dk1"/>
                          </a:solidFill>
                          <a:effectLst/>
                          <a:latin typeface="Arial" panose="020B0604020202020204" pitchFamily="34" charset="0"/>
                          <a:ea typeface="+mn-ea"/>
                          <a:cs typeface="Arial" panose="020B0604020202020204" pitchFamily="34" charset="0"/>
                        </a:rPr>
                        <a:t>Convene the bi-annual Provincial LED meetings to align regional development agendas and track progress.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Strengthen intergovernmental alignment: </a:t>
                      </a:r>
                      <a:r>
                        <a:rPr lang="en-GB" sz="1200" kern="1200" dirty="0">
                          <a:solidFill>
                            <a:schemeClr val="dk1"/>
                          </a:solidFill>
                          <a:effectLst/>
                          <a:latin typeface="Arial" panose="020B0604020202020204" pitchFamily="34" charset="0"/>
                          <a:ea typeface="+mn-ea"/>
                          <a:cs typeface="Arial" panose="020B0604020202020204" pitchFamily="34" charset="0"/>
                        </a:rPr>
                        <a:t>Engage with DESTEA and SALGA to coordinate provincial initiatives and synchronize economic development programs.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1293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16941464"/>
              </p:ext>
            </p:extLst>
          </p:nvPr>
        </p:nvGraphicFramePr>
        <p:xfrm>
          <a:off x="263089" y="1280159"/>
          <a:ext cx="8515150" cy="5313680"/>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6: Local Economic Development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Community Works Programme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National Department of Cooperative Governance (DCOG) did not appoint an external implementing agent for the 2024/25 financial year. Instead, Free State CoGTA managed and executed the programme internally. </a:t>
                      </a:r>
                    </a:p>
                    <a:p>
                      <a:pPr marL="342900" marR="0" lvl="0" indent="-342900" algn="l">
                        <a:spcBef>
                          <a:spcPts val="0"/>
                        </a:spcBef>
                        <a:spcAft>
                          <a:spcPts val="0"/>
                        </a:spcAft>
                        <a:buFont typeface="+mj-lt"/>
                        <a:buAutoNum type="arabicPeriod"/>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During the implementation phase, the Department encountered several operational and administrative obstacles: </a:t>
                      </a:r>
                    </a:p>
                    <a:p>
                      <a:pPr marL="342900" marR="0" lvl="0" indent="-342900" algn="l">
                        <a:spcBef>
                          <a:spcPts val="0"/>
                        </a:spcBef>
                        <a:spcAft>
                          <a:spcPts val="0"/>
                        </a:spcAft>
                        <a:buFont typeface="+mj-lt"/>
                        <a:buAutoNum type="arabicPeriod"/>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Severe Budgetary Constraints: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Substantial funding reductions severely impeded core program operations, specifically restricting the recruitment and replacement of participants. </a:t>
                      </a:r>
                    </a:p>
                    <a:p>
                      <a:pPr marL="342900" marR="0" lvl="0" indent="-342900" algn="l">
                        <a:spcBef>
                          <a:spcPts val="0"/>
                        </a:spcBef>
                        <a:spcAft>
                          <a:spcPts val="0"/>
                        </a:spcAft>
                        <a:buFont typeface="+mj-lt"/>
                        <a:buAutoNum type="arabicPeriod"/>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Asset Management Ambiguity: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distinct lack of policy clarity hindered the proper disposal of obsolete assets. </a:t>
                      </a:r>
                    </a:p>
                    <a:p>
                      <a:pPr marL="342900" marR="0" lvl="0" indent="-342900" algn="l">
                        <a:spcBef>
                          <a:spcPts val="0"/>
                        </a:spcBef>
                        <a:spcAft>
                          <a:spcPts val="0"/>
                        </a:spcAft>
                        <a:buFont typeface="+mj-lt"/>
                        <a:buAutoNum type="arabicPeriod"/>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Procurement Delays: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program suffered from a total non-procurement of essential equipment. </a:t>
                      </a:r>
                    </a:p>
                    <a:p>
                      <a:pPr marL="342900" marR="0" lvl="0" indent="-342900" algn="l">
                        <a:spcBef>
                          <a:spcPts val="0"/>
                        </a:spcBef>
                        <a:spcAft>
                          <a:spcPts val="0"/>
                        </a:spcAft>
                        <a:buFont typeface="+mj-lt"/>
                        <a:buAutoNum type="arabicPeriod"/>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Workforce Absenteeism: </a:t>
                      </a: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High rates of absenteeism negatively impacted daily productivity and project continuity. </a:t>
                      </a: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 address these challenges and improve future programme outcomes, the following strategic actions are recommended: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Strategic Partnerships: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Develop innovative collaboration strategies by establishing public and private partnerships to optimize resources.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Budget Optimization: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Secure an increased budget allocation specifically for the Community Works Programme (CWP) to restore operational capacity.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System Integration: </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Regularly update the Management Information System (MIS) to accurately track, analyse, and determine non-wage performance costs.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26244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834650787"/>
              </p:ext>
            </p:extLst>
          </p:nvPr>
        </p:nvGraphicFramePr>
        <p:xfrm>
          <a:off x="263089" y="1280159"/>
          <a:ext cx="8515150" cy="4440455"/>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Integrated Development Planning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The evaluation of municipal IDPs is hindered by operational bottlenecks, a lack of preparation, and poor interdepartmental participation. Specifically, the following challenges were experienced: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Non-compliance with timelines: </a:t>
                      </a:r>
                      <a:r>
                        <a:rPr lang="en-GB" sz="1200" dirty="0">
                          <a:solidFill>
                            <a:srgbClr val="000000"/>
                          </a:solidFill>
                          <a:effectLst/>
                          <a:latin typeface="Arial" panose="020B0604020202020204" pitchFamily="34" charset="0"/>
                          <a:ea typeface="Calibri" panose="020F0502020204030204" pitchFamily="34" charset="0"/>
                        </a:rPr>
                        <a:t>Municipalities frequently fail to adhere to statutory legislative timeframes for submission.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rPr>
                        <a:t>Delayed or absent evidence: </a:t>
                      </a:r>
                      <a:r>
                        <a:rPr lang="en-GB" sz="1200" dirty="0">
                          <a:solidFill>
                            <a:srgbClr val="000000"/>
                          </a:solidFill>
                          <a:effectLst/>
                          <a:latin typeface="Arial" panose="020B0604020202020204" pitchFamily="34" charset="0"/>
                          <a:ea typeface="Calibri" panose="020F0502020204030204" pitchFamily="34" charset="0"/>
                        </a:rPr>
                        <a:t>IDP Managers regularly submit their portfolios of evidence late, or fail to submit them at all. </a:t>
                      </a:r>
                    </a:p>
                    <a:p>
                      <a:pPr marL="342900" marR="0" lvl="0" indent="-342900" algn="l">
                        <a:spcBef>
                          <a:spcPts val="0"/>
                        </a:spcBef>
                        <a:spcAft>
                          <a:spcPts val="0"/>
                        </a:spcAft>
                        <a:buFont typeface="+mj-lt"/>
                        <a:buAutoNum type="arabicPeriod"/>
                      </a:pPr>
                      <a:r>
                        <a:rPr lang="en-GB" sz="1200" b="1" kern="1200" dirty="0">
                          <a:solidFill>
                            <a:schemeClr val="dk1"/>
                          </a:solidFill>
                          <a:effectLst/>
                          <a:latin typeface="Arial" panose="020B0604020202020204" pitchFamily="34" charset="0"/>
                          <a:ea typeface="+mn-ea"/>
                          <a:cs typeface="Arial" panose="020B0604020202020204" pitchFamily="34" charset="0"/>
                        </a:rPr>
                        <a:t>Inconsistent documentation: </a:t>
                      </a:r>
                      <a:r>
                        <a:rPr lang="en-GB" sz="1200" kern="1200" dirty="0">
                          <a:solidFill>
                            <a:schemeClr val="dk1"/>
                          </a:solidFill>
                          <a:effectLst/>
                          <a:latin typeface="Arial" panose="020B0604020202020204" pitchFamily="34" charset="0"/>
                          <a:ea typeface="+mn-ea"/>
                          <a:cs typeface="Arial" panose="020B0604020202020204" pitchFamily="34" charset="0"/>
                        </a:rPr>
                        <a:t>Some municipal delegations bring a different version of the IDP document to the physical assessment sessions than the one originally submitted for evaluation.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114300" marR="114300" marT="0" marB="0"/>
                </a:tc>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To resolve the operational and compliance challenges experienced during evaluations, the Directorate will implement the following measures: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Enforce timeframe compliance: </a:t>
                      </a:r>
                      <a:r>
                        <a:rPr lang="en-GB" sz="1200" kern="1200" dirty="0">
                          <a:solidFill>
                            <a:schemeClr val="dk1"/>
                          </a:solidFill>
                          <a:effectLst/>
                          <a:latin typeface="Arial" panose="020B0604020202020204" pitchFamily="34" charset="0"/>
                          <a:ea typeface="+mn-ea"/>
                          <a:cs typeface="Arial" panose="020B0604020202020204" pitchFamily="34" charset="0"/>
                        </a:rPr>
                        <a:t>Formally advise municipalities to adhere strictly to statutory legislative timeframes for all submissions. </a:t>
                      </a:r>
                    </a:p>
                    <a:p>
                      <a:r>
                        <a:rPr lang="en-GB" sz="1200" b="1" kern="1200" dirty="0">
                          <a:solidFill>
                            <a:schemeClr val="dk1"/>
                          </a:solidFill>
                          <a:effectLst/>
                          <a:latin typeface="Arial" panose="020B0604020202020204" pitchFamily="34" charset="0"/>
                          <a:ea typeface="+mn-ea"/>
                          <a:cs typeface="Arial" panose="020B0604020202020204" pitchFamily="34" charset="0"/>
                        </a:rPr>
                        <a:t>Secure supporting evidence: </a:t>
                      </a:r>
                      <a:r>
                        <a:rPr lang="en-GB" sz="1200" kern="1200" dirty="0">
                          <a:solidFill>
                            <a:schemeClr val="dk1"/>
                          </a:solidFill>
                          <a:effectLst/>
                          <a:latin typeface="Arial" panose="020B0604020202020204" pitchFamily="34" charset="0"/>
                          <a:ea typeface="+mn-ea"/>
                          <a:cs typeface="Arial" panose="020B0604020202020204" pitchFamily="34" charset="0"/>
                        </a:rPr>
                        <a:t>Encourage municipal delegations to bring all relevant portfolio of evidence documentation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Arial" panose="020B0604020202020204" pitchFamily="34" charset="0"/>
                          <a:ea typeface="+mn-ea"/>
                          <a:cs typeface="Arial" panose="020B0604020202020204" pitchFamily="34" charset="0"/>
                        </a:rPr>
                        <a:t>Standardise the baseline document: </a:t>
                      </a:r>
                      <a:r>
                        <a:rPr lang="en-GB" sz="1200" kern="1200" dirty="0">
                          <a:solidFill>
                            <a:schemeClr val="dk1"/>
                          </a:solidFill>
                          <a:effectLst/>
                          <a:latin typeface="Arial" panose="020B0604020202020204" pitchFamily="34" charset="0"/>
                          <a:ea typeface="+mn-ea"/>
                          <a:cs typeface="Arial" panose="020B0604020202020204" pitchFamily="34" charset="0"/>
                        </a:rPr>
                        <a:t>Restrict assessments exclusively to the official IDP documentation that was formally submitted to the </a:t>
                      </a:r>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MEC.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27674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8532830"/>
              </p:ext>
            </p:extLst>
          </p:nvPr>
        </p:nvGraphicFramePr>
        <p:xfrm>
          <a:off x="263089" y="1280159"/>
          <a:ext cx="8515150" cy="4440455"/>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Integrated Development Planning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0002"/>
                  </a:ext>
                </a:extLst>
              </a:tr>
              <a:tr h="2789455">
                <a:tc>
                  <a:txBody>
                    <a:bodyPr/>
                    <a:lstStyle/>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Inadequate preparation: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Several municipalities do not familiarise themselves with the specific IDP assessment criteria and questions per Key Performance Area (KPA). </a:t>
                      </a:r>
                    </a:p>
                  </a:txBody>
                  <a:tcPr marL="114300" marR="114300" marT="0" marB="0"/>
                </a:tc>
                <a:tc>
                  <a:txBody>
                    <a:bodyPr/>
                    <a:lstStyle/>
                    <a:p>
                      <a:pPr lvl="0"/>
                      <a:r>
                        <a:rPr lang="en-GB" sz="1200" b="1" kern="1200" dirty="0">
                          <a:solidFill>
                            <a:schemeClr val="dk1"/>
                          </a:solidFill>
                          <a:effectLst/>
                          <a:latin typeface="Arial" panose="020B0604020202020204" pitchFamily="34" charset="0"/>
                          <a:ea typeface="+mn-ea"/>
                          <a:cs typeface="Arial" panose="020B0604020202020204" pitchFamily="34" charset="0"/>
                        </a:rPr>
                        <a:t>Report assessment discrepancies: </a:t>
                      </a:r>
                      <a:r>
                        <a:rPr lang="en-GB" sz="1200" kern="1200" dirty="0">
                          <a:solidFill>
                            <a:schemeClr val="dk1"/>
                          </a:solidFill>
                          <a:effectLst/>
                          <a:latin typeface="Arial" panose="020B0604020202020204" pitchFamily="34" charset="0"/>
                          <a:ea typeface="+mn-ea"/>
                          <a:cs typeface="Arial" panose="020B0604020202020204" pitchFamily="34" charset="0"/>
                        </a:rPr>
                        <a:t>Encourage municipalities to immediately notify </a:t>
                      </a:r>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if sector commissions utilize questions that deviate from the standardized assessment template. </a:t>
                      </a:r>
                    </a:p>
                    <a:p>
                      <a:r>
                        <a:rPr lang="en-GB" sz="1200" kern="1200" dirty="0">
                          <a:solidFill>
                            <a:schemeClr val="dk1"/>
                          </a:solidFill>
                          <a:effectLst/>
                          <a:latin typeface="Arial" panose="020B0604020202020204" pitchFamily="34" charset="0"/>
                          <a:ea typeface="+mn-ea"/>
                          <a:cs typeface="Arial" panose="020B0604020202020204" pitchFamily="34" charset="0"/>
                        </a:rPr>
                        <a:t>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Mobilise sector departments: </a:t>
                      </a:r>
                      <a:r>
                        <a:rPr lang="en-GB" sz="1200" kern="1200" dirty="0">
                          <a:solidFill>
                            <a:schemeClr val="dk1"/>
                          </a:solidFill>
                          <a:effectLst/>
                          <a:latin typeface="Arial" panose="020B0604020202020204" pitchFamily="34" charset="0"/>
                          <a:ea typeface="+mn-ea"/>
                          <a:cs typeface="Arial" panose="020B0604020202020204" pitchFamily="34" charset="0"/>
                        </a:rPr>
                        <a:t>Advise and encourage all provincial sector departments to ensure active, meaningful participation in the monitoring and evaluation of municipal IDPs.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12969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62086729"/>
              </p:ext>
            </p:extLst>
          </p:nvPr>
        </p:nvGraphicFramePr>
        <p:xfrm>
          <a:off x="263089" y="1280159"/>
          <a:ext cx="8515150" cy="4440455"/>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Spatial Planning and Land Use Management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Severe municipal capacity constraints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systemic deficiency in internal capacity severely hinders municipalities from fulfilling their statutory mandates. This is particularly evident with the Spatial Planning and Land Use Management Act (SPLUMA), which strictly obligates all local municipalities to draft and implement comprehensive, wall-to-wall Land Use Schemes (LUS). </a:t>
                      </a:r>
                    </a:p>
                  </a:txBody>
                  <a:tcPr marL="68580" marR="68580" marT="0" marB="0"/>
                </a:tc>
                <a:tc>
                  <a:txBody>
                    <a:bodyPr/>
                    <a:lstStyle/>
                    <a:p>
                      <a:pPr lvl="0"/>
                      <a:r>
                        <a:rPr lang="en-GB" sz="1200" kern="1200" dirty="0">
                          <a:solidFill>
                            <a:schemeClr val="dk1"/>
                          </a:solidFill>
                          <a:effectLst/>
                          <a:latin typeface="Arial" panose="020B0604020202020204" pitchFamily="34" charset="0"/>
                          <a:ea typeface="+mn-ea"/>
                          <a:cs typeface="Arial" panose="020B0604020202020204" pitchFamily="34" charset="0"/>
                        </a:rPr>
                        <a:t>Legislative Reform and Spatial Planning </a:t>
                      </a:r>
                    </a:p>
                    <a:p>
                      <a:r>
                        <a:rPr lang="en-GB" sz="1200" kern="1200" dirty="0">
                          <a:solidFill>
                            <a:schemeClr val="dk1"/>
                          </a:solidFill>
                          <a:effectLst/>
                          <a:latin typeface="Arial" panose="020B0604020202020204" pitchFamily="34" charset="0"/>
                          <a:ea typeface="+mn-ea"/>
                          <a:cs typeface="Arial" panose="020B0604020202020204" pitchFamily="34" charset="0"/>
                        </a:rPr>
                        <a:t> </a:t>
                      </a:r>
                    </a:p>
                    <a:p>
                      <a:r>
                        <a:rPr lang="en-GB" sz="1200" kern="1200" dirty="0">
                          <a:solidFill>
                            <a:schemeClr val="dk1"/>
                          </a:solidFill>
                          <a:effectLst/>
                          <a:latin typeface="Arial" panose="020B0604020202020204" pitchFamily="34" charset="0"/>
                          <a:ea typeface="+mn-ea"/>
                          <a:cs typeface="Arial" panose="020B0604020202020204" pitchFamily="34" charset="0"/>
                        </a:rPr>
                        <a:t>The Department of Cooperative Governance and Traditional Affairs (</a:t>
                      </a:r>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is currently drafting the Free State Spatial Planning and Land Use Management Bill. Once enacted, this legislation will significantly impact and necessitate revisions to existing Municipal Planning Bylaws across the province. </a:t>
                      </a:r>
                    </a:p>
                    <a:p>
                      <a:pPr lvl="0"/>
                      <a:r>
                        <a:rPr lang="en-GB" sz="1200" kern="1200" dirty="0">
                          <a:solidFill>
                            <a:schemeClr val="dk1"/>
                          </a:solidFill>
                          <a:effectLst/>
                          <a:latin typeface="Arial" panose="020B0604020202020204" pitchFamily="34" charset="0"/>
                          <a:ea typeface="+mn-ea"/>
                          <a:cs typeface="Arial" panose="020B0604020202020204" pitchFamily="34" charset="0"/>
                        </a:rPr>
                        <a:t>Land Use Scheme Development and Operational Challenges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49748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903304198"/>
              </p:ext>
            </p:extLst>
          </p:nvPr>
        </p:nvGraphicFramePr>
        <p:xfrm>
          <a:off x="263089" y="1280159"/>
          <a:ext cx="8515150" cy="4440455"/>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Spatial Planning and Land Use Management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marL="342900" marR="0" lvl="0" indent="-342900" algn="l">
                        <a:spcBef>
                          <a:spcPts val="0"/>
                        </a:spcBef>
                        <a:spcAft>
                          <a:spcPts val="0"/>
                        </a:spcAft>
                        <a:buFont typeface="+mj-lt"/>
                        <a:buAutoNum type="arabicPeriod"/>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Severe municipal capacity constraints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systemic deficiency in internal capacity severely hinders municipalities from fulfilling their statutory mandates. This is particularly evident with the Spatial Planning and Land Use Management Act (SPLUMA), which strictly obligates all local municipalities to draft and implement comprehensive, wall-to-wall Land Use Schemes (LUS). </a:t>
                      </a:r>
                    </a:p>
                  </a:txBody>
                  <a:tcPr marL="68580" marR="68580" marT="0" marB="0"/>
                </a:tc>
                <a:tc>
                  <a:txBody>
                    <a:bodyPr/>
                    <a:lstStyle/>
                    <a:p>
                      <a:r>
                        <a:rPr lang="en-GB" sz="1200" kern="1200" dirty="0" err="1">
                          <a:solidFill>
                            <a:schemeClr val="dk1"/>
                          </a:solidFill>
                          <a:effectLst/>
                          <a:latin typeface="Arial" panose="020B0604020202020204" pitchFamily="34" charset="0"/>
                          <a:ea typeface="+mn-ea"/>
                          <a:cs typeface="Arial" panose="020B0604020202020204" pitchFamily="34" charset="0"/>
                        </a:rPr>
                        <a:t>CoGTA</a:t>
                      </a:r>
                      <a:r>
                        <a:rPr lang="en-GB" sz="1200" kern="1200" dirty="0">
                          <a:solidFill>
                            <a:schemeClr val="dk1"/>
                          </a:solidFill>
                          <a:effectLst/>
                          <a:latin typeface="Arial" panose="020B0604020202020204" pitchFamily="34" charset="0"/>
                          <a:ea typeface="+mn-ea"/>
                          <a:cs typeface="Arial" panose="020B0604020202020204" pitchFamily="34" charset="0"/>
                        </a:rPr>
                        <a:t> is actively drafting Land Use Schemes (LUS) on behalf of local municipalities. However, the Directorate faces critical operational bottlenecks in completing 11 municipal schemes due to the following constraints: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Capacity Limitations: </a:t>
                      </a:r>
                      <a:r>
                        <a:rPr lang="en-GB" sz="1200" kern="1200" dirty="0">
                          <a:solidFill>
                            <a:schemeClr val="dk1"/>
                          </a:solidFill>
                          <a:effectLst/>
                          <a:latin typeface="Arial" panose="020B0604020202020204" pitchFamily="34" charset="0"/>
                          <a:ea typeface="+mn-ea"/>
                          <a:cs typeface="Arial" panose="020B0604020202020204" pitchFamily="34" charset="0"/>
                        </a:rPr>
                        <a:t>Insufficient internal personnel within the Directorate to execute complex planning projects.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Prohibitive Data Costs: </a:t>
                      </a:r>
                      <a:r>
                        <a:rPr lang="en-GB" sz="1200" kern="1200" dirty="0">
                          <a:solidFill>
                            <a:schemeClr val="dk1"/>
                          </a:solidFill>
                          <a:effectLst/>
                          <a:latin typeface="Arial" panose="020B0604020202020204" pitchFamily="34" charset="0"/>
                          <a:ea typeface="+mn-ea"/>
                          <a:cs typeface="Arial" panose="020B0604020202020204" pitchFamily="34" charset="0"/>
                        </a:rPr>
                        <a:t>High financial costs required to acquire essential property ownership and boundary information from the Registrar of Deeds.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Funding Shortfalls: </a:t>
                      </a:r>
                      <a:r>
                        <a:rPr lang="en-GB" sz="1200" kern="1200" dirty="0">
                          <a:solidFill>
                            <a:schemeClr val="dk1"/>
                          </a:solidFill>
                          <a:effectLst/>
                          <a:latin typeface="Arial" panose="020B0604020202020204" pitchFamily="34" charset="0"/>
                          <a:ea typeface="+mn-ea"/>
                          <a:cs typeface="Arial" panose="020B0604020202020204" pitchFamily="34" charset="0"/>
                        </a:rPr>
                        <a:t>A severe lack of financial resources to appoint external professional consultants for specialized drafting support. [1] </a:t>
                      </a:r>
                    </a:p>
                    <a:p>
                      <a:r>
                        <a:rPr lang="en-GB" sz="1200" kern="1200" dirty="0">
                          <a:solidFill>
                            <a:schemeClr val="dk1"/>
                          </a:solidFill>
                          <a:effectLst/>
                          <a:latin typeface="Arial" panose="020B0604020202020204" pitchFamily="34" charset="0"/>
                          <a:ea typeface="+mn-ea"/>
                          <a:cs typeface="Arial" panose="020B0604020202020204" pitchFamily="34" charset="0"/>
                        </a:rPr>
                        <a:t>¨ Technical and Administrative Municipal Capacity Support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13971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961314181"/>
              </p:ext>
            </p:extLst>
          </p:nvPr>
        </p:nvGraphicFramePr>
        <p:xfrm>
          <a:off x="263089" y="1280159"/>
          <a:ext cx="8515150" cy="4577080"/>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800" b="1" kern="1200" dirty="0">
                          <a:solidFill>
                            <a:schemeClr val="dk1"/>
                          </a:solidFill>
                          <a:effectLst/>
                          <a:latin typeface="+mn-lt"/>
                          <a:ea typeface="+mn-ea"/>
                          <a:cs typeface="+mn-cs"/>
                        </a:rPr>
                        <a:t>Disaster Management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The Free State Provincial Disaster Management Centre (PDMC) and its subsidiary municipal structures face acute operational, structural, and financial deficits that actively undermine regional disaster readiness and emergency coordination: </a:t>
                      </a:r>
                    </a:p>
                    <a:p>
                      <a:pPr marL="0" marR="0" indent="-19050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Head Office Closure and Infrastructure Deficiencies: </a:t>
                      </a:r>
                      <a:r>
                        <a:rPr lang="en-GB" sz="1200" dirty="0">
                          <a:solidFill>
                            <a:srgbClr val="000000"/>
                          </a:solidFill>
                          <a:effectLst/>
                          <a:latin typeface="Arial" panose="020B0604020202020204" pitchFamily="34" charset="0"/>
                          <a:ea typeface="Calibri" panose="020F0502020204030204" pitchFamily="34" charset="0"/>
                        </a:rPr>
                        <a:t>The Department of Employment and Labour formally flagged and closed the primary FS PDMC head offices due to hazardous, sub-standard working conditions. This closure severely cripples centralized coordination, command capabilities, and provincial response speeds. Furthermore, existing District Disaster Management Centre buildings routinely fail to satisfy minimum mandated regulatory infrastructure requirements. </a:t>
                      </a:r>
                    </a:p>
                  </a:txBody>
                  <a:tcPr marL="114300" marR="114300" marT="0" marB="0"/>
                </a:tc>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To correct these institutional vulnerabilities and protect local communities from escalating environmental hazards, the Head of Department (HOD) and executive leadership must urgently drive the following actions: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Urgent Workplace Remediation: </a:t>
                      </a:r>
                      <a:r>
                        <a:rPr lang="en-GB" sz="1200" kern="1200" dirty="0">
                          <a:solidFill>
                            <a:schemeClr val="dk1"/>
                          </a:solidFill>
                          <a:effectLst/>
                          <a:latin typeface="Arial" panose="020B0604020202020204" pitchFamily="34" charset="0"/>
                          <a:ea typeface="+mn-ea"/>
                          <a:cs typeface="Arial" panose="020B0604020202020204" pitchFamily="34" charset="0"/>
                        </a:rPr>
                        <a:t>Prioritize immediate budget allocation and intergovernmental collaboration to refurbish the provincial head offices, ensuring full compliance with health and safety laws to safely centralize disaster command operations. </a:t>
                      </a:r>
                    </a:p>
                    <a:p>
                      <a:r>
                        <a:rPr lang="en-GB" sz="1200" kern="1200" dirty="0">
                          <a:solidFill>
                            <a:schemeClr val="dk1"/>
                          </a:solidFill>
                          <a:effectLst/>
                          <a:latin typeface="Arial" panose="020B0604020202020204" pitchFamily="34" charset="0"/>
                          <a:ea typeface="+mn-ea"/>
                          <a:cs typeface="Arial" panose="020B0604020202020204" pitchFamily="34" charset="0"/>
                        </a:rPr>
                        <a:t>▪ </a:t>
                      </a:r>
                      <a:r>
                        <a:rPr lang="en-GB" sz="1200" b="1" kern="1200" dirty="0">
                          <a:solidFill>
                            <a:schemeClr val="dk1"/>
                          </a:solidFill>
                          <a:effectLst/>
                          <a:latin typeface="Arial" panose="020B0604020202020204" pitchFamily="34" charset="0"/>
                          <a:ea typeface="+mn-ea"/>
                          <a:cs typeface="Arial" panose="020B0604020202020204" pitchFamily="34" charset="0"/>
                        </a:rPr>
                        <a:t>Infrastructure and Asset Upgrades: </a:t>
                      </a:r>
                      <a:r>
                        <a:rPr lang="en-GB" sz="1200" kern="1200" dirty="0">
                          <a:solidFill>
                            <a:schemeClr val="dk1"/>
                          </a:solidFill>
                          <a:effectLst/>
                          <a:latin typeface="Arial" panose="020B0604020202020204" pitchFamily="34" charset="0"/>
                          <a:ea typeface="+mn-ea"/>
                          <a:cs typeface="Arial" panose="020B0604020202020204" pitchFamily="34" charset="0"/>
                        </a:rPr>
                        <a:t>Formulate a strategic, multi-sphere funding model to upgrade district centre buildings until they successfully meet minimum infrastructure requirements. This includes elevating field resources—such as procuring specialized 4×4 emergency response vehicles and evaluating chopper/aerial partnerships—to standardise provincial rescue capacities. </a:t>
                      </a:r>
                    </a:p>
                    <a:p>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0057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7E3D83-2B9F-4120-D4F4-12D295F325B0}"/>
              </a:ext>
            </a:extLst>
          </p:cNvPr>
          <p:cNvSpPr>
            <a:spLocks noGrp="1"/>
          </p:cNvSpPr>
          <p:nvPr>
            <p:ph type="sldNum" sz="quarter" idx="12"/>
          </p:nvPr>
        </p:nvSpPr>
        <p:spPr/>
        <p:txBody>
          <a:bodyPr/>
          <a:lstStyle/>
          <a:p>
            <a:fld id="{8843D58F-2DAB-1446-A47E-C34A82BC1FA1}" type="slidenum">
              <a:rPr lang="en-US" smtClean="0">
                <a:solidFill>
                  <a:prstClr val="black">
                    <a:tint val="75000"/>
                  </a:prstClr>
                </a:solidFill>
              </a:rPr>
              <a:pPr/>
              <a:t>2</a:t>
            </a:fld>
            <a:endParaRPr lang="en-US" dirty="0">
              <a:solidFill>
                <a:prstClr val="black">
                  <a:tint val="75000"/>
                </a:prstClr>
              </a:solidFill>
            </a:endParaRPr>
          </a:p>
        </p:txBody>
      </p:sp>
      <p:sp>
        <p:nvSpPr>
          <p:cNvPr id="4" name="TextBox 3">
            <a:extLst>
              <a:ext uri="{FF2B5EF4-FFF2-40B4-BE49-F238E27FC236}">
                <a16:creationId xmlns:a16="http://schemas.microsoft.com/office/drawing/2014/main" id="{E8D648AC-DD0C-7053-9CF7-97F8EF66AA7A}"/>
              </a:ext>
            </a:extLst>
          </p:cNvPr>
          <p:cNvSpPr txBox="1"/>
          <p:nvPr/>
        </p:nvSpPr>
        <p:spPr>
          <a:xfrm>
            <a:off x="82296" y="2828836"/>
            <a:ext cx="8997696" cy="1348061"/>
          </a:xfrm>
          <a:prstGeom prst="rect">
            <a:avLst/>
          </a:prstGeom>
          <a:solidFill>
            <a:srgbClr val="FFFF00"/>
          </a:solidFill>
        </p:spPr>
        <p:txBody>
          <a:bodyPr wrap="square">
            <a:spAutoFit/>
          </a:bodyPr>
          <a:lstStyle/>
          <a:p>
            <a:pPr marR="0" lvl="0" algn="l" defTabSz="4572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ctr" defTabSz="457200" rtl="0" eaLnBrk="1" fontAlgn="auto" latinLnBrk="0" hangingPunct="1">
              <a:lnSpc>
                <a:spcPct val="100000"/>
              </a:lnSpc>
              <a:spcBef>
                <a:spcPct val="20000"/>
              </a:spcBef>
              <a:spcAft>
                <a:spcPts val="0"/>
              </a:spcAft>
              <a:buClrTx/>
              <a:buSzTx/>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Assessment of annual reports in terms of section 47 of MSA</a:t>
            </a:r>
          </a:p>
          <a:p>
            <a:pPr marR="0" lvl="0" algn="l" defTabSz="4572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4797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01446842"/>
              </p:ext>
            </p:extLst>
          </p:nvPr>
        </p:nvGraphicFramePr>
        <p:xfrm>
          <a:off x="263089" y="1280159"/>
          <a:ext cx="8515150" cy="4440455"/>
        </p:xfrm>
        <a:graphic>
          <a:graphicData uri="http://schemas.openxmlformats.org/drawingml/2006/table">
            <a:tbl>
              <a:tblPr firstRow="1" bandRow="1">
                <a:tableStyleId>{5C22544A-7EE6-4342-B048-85BDC9FD1C3A}</a:tableStyleId>
              </a:tblPr>
              <a:tblGrid>
                <a:gridCol w="3923900">
                  <a:extLst>
                    <a:ext uri="{9D8B030D-6E8A-4147-A177-3AD203B41FA5}">
                      <a16:colId xmlns:a16="http://schemas.microsoft.com/office/drawing/2014/main" val="20000"/>
                    </a:ext>
                  </a:extLst>
                </a:gridCol>
                <a:gridCol w="4591250">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kern="1200" dirty="0">
                          <a:solidFill>
                            <a:schemeClr val="dk1"/>
                          </a:solidFill>
                          <a:effectLst/>
                          <a:latin typeface="Arial" panose="020B0604020202020204" pitchFamily="34" charset="0"/>
                          <a:ea typeface="+mn-ea"/>
                          <a:cs typeface="Arial" panose="020B0604020202020204" pitchFamily="34" charset="0"/>
                        </a:rPr>
                        <a:t>Disaster Management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2789455">
                <a:tc>
                  <a:txBody>
                    <a:bodyPr/>
                    <a:lstStyle/>
                    <a:p>
                      <a:pPr marL="0" marR="0" indent="-19050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Severe Budgetary Deprivation: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There is currently a total absence of dedicated financial allocations for disaster risk reduction and emergency response budgets. This extreme fiscal constraint completely restricts the PDMC from deploying critical public awareness programs or executing identified risk-mitigation projects. </a:t>
                      </a:r>
                    </a:p>
                  </a:txBody>
                  <a:tcPr marL="114300" marR="114300" marT="0" marB="0"/>
                </a:tc>
                <a:tc>
                  <a:txBody>
                    <a:bodyPr/>
                    <a:lstStyle/>
                    <a:p>
                      <a:r>
                        <a:rPr lang="en-GB" sz="1200" b="1" kern="1200" dirty="0">
                          <a:solidFill>
                            <a:schemeClr val="dk1"/>
                          </a:solidFill>
                          <a:effectLst/>
                          <a:latin typeface="Arial" panose="020B0604020202020204" pitchFamily="34" charset="0"/>
                          <a:ea typeface="+mn-ea"/>
                          <a:cs typeface="Arial" panose="020B0604020202020204" pitchFamily="34" charset="0"/>
                        </a:rPr>
                        <a:t>Mandatory Governance and Forum Activation: </a:t>
                      </a:r>
                      <a:r>
                        <a:rPr lang="en-GB" sz="1200" kern="1200" dirty="0">
                          <a:solidFill>
                            <a:schemeClr val="dk1"/>
                          </a:solidFill>
                          <a:effectLst/>
                          <a:latin typeface="Arial" panose="020B0604020202020204" pitchFamily="34" charset="0"/>
                          <a:ea typeface="+mn-ea"/>
                          <a:cs typeface="Arial" panose="020B0604020202020204" pitchFamily="34" charset="0"/>
                        </a:rPr>
                        <a:t>Issue strict administrative directives forcing all municipalities to regularly convene their local Disaster Management Advisory Forums. This is vital to synthesize joint decision-making, establish cross-sector response protocols, and close critical response gaps.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16245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72861365"/>
              </p:ext>
            </p:extLst>
          </p:nvPr>
        </p:nvGraphicFramePr>
        <p:xfrm>
          <a:off x="263088" y="1280159"/>
          <a:ext cx="8745443" cy="5496560"/>
        </p:xfrm>
        <a:graphic>
          <a:graphicData uri="http://schemas.openxmlformats.org/drawingml/2006/table">
            <a:tbl>
              <a:tblPr firstRow="1" bandRow="1">
                <a:tableStyleId>{5C22544A-7EE6-4342-B048-85BDC9FD1C3A}</a:tableStyleId>
              </a:tblPr>
              <a:tblGrid>
                <a:gridCol w="4376018">
                  <a:extLst>
                    <a:ext uri="{9D8B030D-6E8A-4147-A177-3AD203B41FA5}">
                      <a16:colId xmlns:a16="http://schemas.microsoft.com/office/drawing/2014/main" val="20000"/>
                    </a:ext>
                  </a:extLst>
                </a:gridCol>
                <a:gridCol w="4369425">
                  <a:extLst>
                    <a:ext uri="{9D8B030D-6E8A-4147-A177-3AD203B41FA5}">
                      <a16:colId xmlns:a16="http://schemas.microsoft.com/office/drawing/2014/main" val="20001"/>
                    </a:ext>
                  </a:extLst>
                </a:gridCol>
              </a:tblGrid>
              <a:tr h="42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Regulatory, Systemic and Operational Challenges</a:t>
                      </a:r>
                      <a:endParaRPr lang="en-GB"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600" dirty="0"/>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Municipal Support and Strategic Interventions</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ndParaRPr>
                    </a:p>
                  </a:txBody>
                  <a:tcPr/>
                </a:tc>
                <a:extLst>
                  <a:ext uri="{0D108BD9-81ED-4DB2-BD59-A6C34878D82A}">
                    <a16:rowId xmlns:a16="http://schemas.microsoft.com/office/drawing/2014/main" val="10000"/>
                  </a:ext>
                </a:extLst>
              </a:tr>
              <a:tr h="370840">
                <a:tc>
                  <a:txBody>
                    <a:bodyPr/>
                    <a:lstStyle/>
                    <a:p>
                      <a:pPr marL="0" marR="0" algn="l">
                        <a:spcBef>
                          <a:spcPts val="0"/>
                        </a:spcBef>
                        <a:spcAft>
                          <a:spcPts val="0"/>
                        </a:spcAft>
                      </a:pPr>
                      <a:r>
                        <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KPA: Cross-cutting Initiatives in Supporting Municipalities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lnSpc>
                          <a:spcPct val="107000"/>
                        </a:lnSpc>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0840">
                <a:tc>
                  <a:txBody>
                    <a:bodyPr/>
                    <a:lstStyle/>
                    <a:p>
                      <a:pPr marL="0" marR="0" algn="l">
                        <a:spcBef>
                          <a:spcPts val="0"/>
                        </a:spcBef>
                        <a:spcAft>
                          <a:spcPts val="0"/>
                        </a:spcAft>
                      </a:pPr>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Fire Services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gn="l">
                        <a:spcBef>
                          <a:spcPts val="0"/>
                        </a:spcBef>
                        <a:spcAft>
                          <a:spcPts val="0"/>
                        </a:spcAft>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2789455">
                <a:tc>
                  <a:txBody>
                    <a:bodyPr/>
                    <a:lstStyle/>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The administration, governance, and deployment of </a:t>
                      </a:r>
                      <a:r>
                        <a:rPr lang="en-GB" sz="1200" dirty="0" err="1">
                          <a:solidFill>
                            <a:srgbClr val="000000"/>
                          </a:solidFill>
                          <a:effectLst/>
                          <a:latin typeface="Arial" panose="020B0604020202020204" pitchFamily="34" charset="0"/>
                          <a:ea typeface="Calibri" panose="020F0502020204030204" pitchFamily="34" charset="0"/>
                        </a:rPr>
                        <a:t>firefighting</a:t>
                      </a:r>
                      <a:r>
                        <a:rPr lang="en-GB" sz="1200" dirty="0">
                          <a:solidFill>
                            <a:srgbClr val="000000"/>
                          </a:solidFill>
                          <a:effectLst/>
                          <a:latin typeface="Arial" panose="020B0604020202020204" pitchFamily="34" charset="0"/>
                          <a:ea typeface="Calibri" panose="020F0502020204030204" pitchFamily="34" charset="0"/>
                        </a:rPr>
                        <a:t> services across the Free State Province are severely compromised by systemic legal non-compliance, leadership gaps, and structural resource deficits: </a:t>
                      </a:r>
                    </a:p>
                    <a:p>
                      <a:pPr marL="0" marR="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Widespread Legislative Non-Compliance: </a:t>
                      </a:r>
                      <a:r>
                        <a:rPr lang="en-GB" sz="1200" dirty="0">
                          <a:solidFill>
                            <a:srgbClr val="000000"/>
                          </a:solidFill>
                          <a:effectLst/>
                          <a:latin typeface="Arial" panose="020B0604020202020204" pitchFamily="34" charset="0"/>
                          <a:ea typeface="Calibri" panose="020F0502020204030204" pitchFamily="34" charset="0"/>
                        </a:rPr>
                        <a:t>Out of the entire province, only 12 local municipalities have established fire services that comply with basic legislative frameworks. It is a matter of grave concern that even among these 12 established services, operations are severely dysfunctional and fall far below mandated legislative standards. </a:t>
                      </a:r>
                    </a:p>
                    <a:p>
                      <a:pPr marL="0" marR="0" algn="l">
                        <a:spcBef>
                          <a:spcPts val="0"/>
                        </a:spcBef>
                        <a:spcAft>
                          <a:spcPts val="0"/>
                        </a:spcAft>
                      </a:pP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Complete Territorial Service Deficits: </a:t>
                      </a:r>
                      <a:r>
                        <a:rPr lang="en-GB" sz="1200" dirty="0">
                          <a:solidFill>
                            <a:srgbClr val="000000"/>
                          </a:solidFill>
                          <a:effectLst/>
                          <a:latin typeface="Arial" panose="020B0604020202020204" pitchFamily="34" charset="0"/>
                          <a:ea typeface="Calibri" panose="020F0502020204030204" pitchFamily="34" charset="0"/>
                        </a:rPr>
                        <a:t>The Xhariep DM exhibits a total absence of fire safety infrastructure. It has failed to establish a functional fire services brigade in any of its constituent local municipalities, leaving local communities profoundly vulnerable to fire hazards. </a:t>
                      </a:r>
                    </a:p>
                    <a:p>
                      <a:pPr marL="0" marR="0" algn="l">
                        <a:spcBef>
                          <a:spcPts val="0"/>
                        </a:spcBef>
                        <a:spcAft>
                          <a:spcPts val="0"/>
                        </a:spcAft>
                      </a:pPr>
                      <a:r>
                        <a:rPr lang="en-GB" sz="1200" dirty="0">
                          <a:solidFill>
                            <a:srgbClr val="000000"/>
                          </a:solidFill>
                          <a:effectLst/>
                          <a:latin typeface="Arial" panose="020B0604020202020204" pitchFamily="34" charset="0"/>
                          <a:ea typeface="Calibri" panose="020F0502020204030204" pitchFamily="34" charset="0"/>
                        </a:rPr>
                        <a:t>▪</a:t>
                      </a:r>
                      <a:r>
                        <a:rPr lang="en-GB" sz="1200" dirty="0">
                          <a:solidFill>
                            <a:srgbClr val="000000"/>
                          </a:solidFill>
                          <a:effectLst/>
                          <a:latin typeface="Wingdings" panose="05000000000000000000" pitchFamily="2" charset="2"/>
                          <a:ea typeface="Calibri" panose="020F0502020204030204" pitchFamily="34" charset="0"/>
                          <a:cs typeface="Wingdings" panose="05000000000000000000" pitchFamily="2" charset="2"/>
                        </a:rPr>
                        <a:t> </a:t>
                      </a:r>
                      <a:r>
                        <a:rPr lang="en-GB" sz="1200" b="1" dirty="0">
                          <a:solidFill>
                            <a:srgbClr val="000000"/>
                          </a:solidFill>
                          <a:effectLst/>
                          <a:latin typeface="Arial" panose="020B0604020202020204" pitchFamily="34" charset="0"/>
                          <a:ea typeface="Calibri" panose="020F0502020204030204" pitchFamily="34" charset="0"/>
                        </a:rPr>
                        <a:t>Critical Executive Leadership Vacancies: </a:t>
                      </a:r>
                      <a:r>
                        <a:rPr lang="en-GB" sz="1200" dirty="0">
                          <a:solidFill>
                            <a:srgbClr val="000000"/>
                          </a:solidFill>
                          <a:effectLst/>
                          <a:latin typeface="Arial" panose="020B0604020202020204" pitchFamily="34" charset="0"/>
                          <a:ea typeface="Calibri" panose="020F0502020204030204" pitchFamily="34" charset="0"/>
                        </a:rPr>
                        <a:t>Multiple high-priority municipal jurisdictions, specifically the </a:t>
                      </a:r>
                      <a:r>
                        <a:rPr lang="en-GB" sz="1200" dirty="0" err="1">
                          <a:solidFill>
                            <a:srgbClr val="000000"/>
                          </a:solidFill>
                          <a:effectLst/>
                          <a:latin typeface="Arial" panose="020B0604020202020204" pitchFamily="34" charset="0"/>
                          <a:ea typeface="Calibri" panose="020F0502020204030204" pitchFamily="34" charset="0"/>
                        </a:rPr>
                        <a:t>Mangaung</a:t>
                      </a:r>
                      <a:r>
                        <a:rPr lang="en-GB" sz="1200" dirty="0">
                          <a:solidFill>
                            <a:srgbClr val="000000"/>
                          </a:solidFill>
                          <a:effectLst/>
                          <a:latin typeface="Arial" panose="020B0604020202020204" pitchFamily="34" charset="0"/>
                          <a:ea typeface="Calibri" panose="020F0502020204030204" pitchFamily="34" charset="0"/>
                        </a:rPr>
                        <a:t> Metro, </a:t>
                      </a:r>
                      <a:r>
                        <a:rPr lang="en-GB" sz="1200" dirty="0" err="1">
                          <a:solidFill>
                            <a:srgbClr val="000000"/>
                          </a:solidFill>
                          <a:effectLst/>
                          <a:latin typeface="Arial" panose="020B0604020202020204" pitchFamily="34" charset="0"/>
                          <a:ea typeface="Calibri" panose="020F0502020204030204" pitchFamily="34" charset="0"/>
                        </a:rPr>
                        <a:t>Moqhaka</a:t>
                      </a:r>
                      <a:r>
                        <a:rPr lang="en-GB" sz="1200" dirty="0">
                          <a:solidFill>
                            <a:srgbClr val="000000"/>
                          </a:solidFill>
                          <a:effectLst/>
                          <a:latin typeface="Arial" panose="020B0604020202020204" pitchFamily="34" charset="0"/>
                          <a:ea typeface="Calibri" panose="020F0502020204030204" pitchFamily="34" charset="0"/>
                        </a:rPr>
                        <a:t> LM, </a:t>
                      </a:r>
                      <a:r>
                        <a:rPr lang="en-GB" sz="1200" dirty="0" err="1">
                          <a:solidFill>
                            <a:srgbClr val="000000"/>
                          </a:solidFill>
                          <a:effectLst/>
                          <a:latin typeface="Arial" panose="020B0604020202020204" pitchFamily="34" charset="0"/>
                          <a:ea typeface="Calibri" panose="020F0502020204030204" pitchFamily="34" charset="0"/>
                        </a:rPr>
                        <a:t>Ngwathe</a:t>
                      </a:r>
                      <a:r>
                        <a:rPr lang="en-GB" sz="1200" dirty="0">
                          <a:solidFill>
                            <a:srgbClr val="000000"/>
                          </a:solidFill>
                          <a:effectLst/>
                          <a:latin typeface="Arial" panose="020B0604020202020204" pitchFamily="34" charset="0"/>
                          <a:ea typeface="Calibri" panose="020F0502020204030204" pitchFamily="34" charset="0"/>
                        </a:rPr>
                        <a:t> LM, and </a:t>
                      </a:r>
                      <a:r>
                        <a:rPr lang="en-GB" sz="1200" dirty="0" err="1">
                          <a:solidFill>
                            <a:srgbClr val="000000"/>
                          </a:solidFill>
                          <a:effectLst/>
                          <a:latin typeface="Arial" panose="020B0604020202020204" pitchFamily="34" charset="0"/>
                          <a:ea typeface="Calibri" panose="020F0502020204030204" pitchFamily="34" charset="0"/>
                        </a:rPr>
                        <a:t>Dihlabeng</a:t>
                      </a:r>
                      <a:r>
                        <a:rPr lang="en-GB" sz="1200" dirty="0">
                          <a:solidFill>
                            <a:srgbClr val="000000"/>
                          </a:solidFill>
                          <a:effectLst/>
                          <a:latin typeface="Arial" panose="020B0604020202020204" pitchFamily="34" charset="0"/>
                          <a:ea typeface="Calibri" panose="020F0502020204030204" pitchFamily="34" charset="0"/>
                        </a:rPr>
                        <a:t> LM, have failed to formally appoint Chief Fire Officers. This critical vacancy rate severely compromises administrative oversight and command accountability. </a:t>
                      </a:r>
                    </a:p>
                  </a:txBody>
                  <a:tcPr marL="114300" marR="114300" marT="0" marB="0"/>
                </a:tc>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To resolve these critical governance and operational shortfalls, the Head of Department (HOD) and senior executive leadership must urgently implement the following strategic interventions: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Enforce Chief Fire Officer Appointments: </a:t>
                      </a:r>
                      <a:r>
                        <a:rPr lang="en-GB" sz="1200" kern="1200" dirty="0">
                          <a:solidFill>
                            <a:schemeClr val="dk1"/>
                          </a:solidFill>
                          <a:effectLst/>
                          <a:latin typeface="Arial" panose="020B0604020202020204" pitchFamily="34" charset="0"/>
                          <a:ea typeface="+mn-ea"/>
                          <a:cs typeface="Arial" panose="020B0604020202020204" pitchFamily="34" charset="0"/>
                        </a:rPr>
                        <a:t>Issue immediate administrative directives to the councils of </a:t>
                      </a:r>
                      <a:r>
                        <a:rPr lang="en-GB" sz="1200" kern="1200" dirty="0" err="1">
                          <a:solidFill>
                            <a:schemeClr val="dk1"/>
                          </a:solidFill>
                          <a:effectLst/>
                          <a:latin typeface="Arial" panose="020B0604020202020204" pitchFamily="34" charset="0"/>
                          <a:ea typeface="+mn-ea"/>
                          <a:cs typeface="Arial" panose="020B0604020202020204" pitchFamily="34" charset="0"/>
                        </a:rPr>
                        <a:t>Mangaung</a:t>
                      </a:r>
                      <a:r>
                        <a:rPr lang="en-GB" sz="1200" kern="1200" dirty="0">
                          <a:solidFill>
                            <a:schemeClr val="dk1"/>
                          </a:solidFill>
                          <a:effectLst/>
                          <a:latin typeface="Arial" panose="020B0604020202020204" pitchFamily="34" charset="0"/>
                          <a:ea typeface="+mn-ea"/>
                          <a:cs typeface="Arial" panose="020B0604020202020204" pitchFamily="34" charset="0"/>
                        </a:rPr>
                        <a:t> Metro, </a:t>
                      </a:r>
                      <a:r>
                        <a:rPr lang="en-GB" sz="1200" kern="1200" dirty="0" err="1">
                          <a:solidFill>
                            <a:schemeClr val="dk1"/>
                          </a:solidFill>
                          <a:effectLst/>
                          <a:latin typeface="Arial" panose="020B0604020202020204" pitchFamily="34" charset="0"/>
                          <a:ea typeface="+mn-ea"/>
                          <a:cs typeface="Arial" panose="020B0604020202020204" pitchFamily="34" charset="0"/>
                        </a:rPr>
                        <a:t>Moqhaka</a:t>
                      </a:r>
                      <a:r>
                        <a:rPr lang="en-GB" sz="1200" kern="1200" dirty="0">
                          <a:solidFill>
                            <a:schemeClr val="dk1"/>
                          </a:solidFill>
                          <a:effectLst/>
                          <a:latin typeface="Arial" panose="020B0604020202020204" pitchFamily="34" charset="0"/>
                          <a:ea typeface="+mn-ea"/>
                          <a:cs typeface="Arial" panose="020B0604020202020204" pitchFamily="34" charset="0"/>
                        </a:rPr>
                        <a:t> LM, </a:t>
                      </a:r>
                      <a:r>
                        <a:rPr lang="en-GB" sz="1200" kern="1200" dirty="0" err="1">
                          <a:solidFill>
                            <a:schemeClr val="dk1"/>
                          </a:solidFill>
                          <a:effectLst/>
                          <a:latin typeface="Arial" panose="020B0604020202020204" pitchFamily="34" charset="0"/>
                          <a:ea typeface="+mn-ea"/>
                          <a:cs typeface="Arial" panose="020B0604020202020204" pitchFamily="34" charset="0"/>
                        </a:rPr>
                        <a:t>Ngwathe</a:t>
                      </a:r>
                      <a:r>
                        <a:rPr lang="en-GB" sz="1200" kern="1200" dirty="0">
                          <a:solidFill>
                            <a:schemeClr val="dk1"/>
                          </a:solidFill>
                          <a:effectLst/>
                          <a:latin typeface="Arial" panose="020B0604020202020204" pitchFamily="34" charset="0"/>
                          <a:ea typeface="+mn-ea"/>
                          <a:cs typeface="Arial" panose="020B0604020202020204" pitchFamily="34" charset="0"/>
                        </a:rPr>
                        <a:t> LM, and </a:t>
                      </a:r>
                      <a:r>
                        <a:rPr lang="en-GB" sz="1200" kern="1200" dirty="0" err="1">
                          <a:solidFill>
                            <a:schemeClr val="dk1"/>
                          </a:solidFill>
                          <a:effectLst/>
                          <a:latin typeface="Arial" panose="020B0604020202020204" pitchFamily="34" charset="0"/>
                          <a:ea typeface="+mn-ea"/>
                          <a:cs typeface="Arial" panose="020B0604020202020204" pitchFamily="34" charset="0"/>
                        </a:rPr>
                        <a:t>Dihlabeng</a:t>
                      </a:r>
                      <a:r>
                        <a:rPr lang="en-GB" sz="1200" kern="1200" dirty="0">
                          <a:solidFill>
                            <a:schemeClr val="dk1"/>
                          </a:solidFill>
                          <a:effectLst/>
                          <a:latin typeface="Arial" panose="020B0604020202020204" pitchFamily="34" charset="0"/>
                          <a:ea typeface="+mn-ea"/>
                          <a:cs typeface="Arial" panose="020B0604020202020204" pitchFamily="34" charset="0"/>
                        </a:rPr>
                        <a:t> LM to fast-track the recruitment and formal appointment of qualified Chief Fire Officers.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Unblock Intergovernmental Fleet Assets: </a:t>
                      </a:r>
                      <a:r>
                        <a:rPr lang="en-GB" sz="1200" kern="1200" dirty="0">
                          <a:solidFill>
                            <a:schemeClr val="dk1"/>
                          </a:solidFill>
                          <a:effectLst/>
                          <a:latin typeface="Arial" panose="020B0604020202020204" pitchFamily="34" charset="0"/>
                          <a:ea typeface="+mn-ea"/>
                          <a:cs typeface="Arial" panose="020B0604020202020204" pitchFamily="34" charset="0"/>
                        </a:rPr>
                        <a:t>Engage in immediate, high-level bilateral discussions with the DFFE and the Free State Provincial Disaster Management Centre (FSPDMC) to resolve the MOU disputes. This is critical to secure the immediate release of the "Yellow Fleet" emergency vehicles to the provinces. </a:t>
                      </a:r>
                    </a:p>
                    <a:p>
                      <a:pPr lvl="0"/>
                      <a:r>
                        <a:rPr lang="en-GB" sz="1200" b="1" kern="1200" dirty="0">
                          <a:solidFill>
                            <a:schemeClr val="dk1"/>
                          </a:solidFill>
                          <a:effectLst/>
                          <a:latin typeface="Arial" panose="020B0604020202020204" pitchFamily="34" charset="0"/>
                          <a:ea typeface="+mn-ea"/>
                          <a:cs typeface="Arial" panose="020B0604020202020204" pitchFamily="34" charset="0"/>
                        </a:rPr>
                        <a:t>Formalize and Align Regulatory Frameworks: </a:t>
                      </a:r>
                      <a:r>
                        <a:rPr lang="en-GB" sz="1200" kern="1200" dirty="0">
                          <a:solidFill>
                            <a:schemeClr val="dk1"/>
                          </a:solidFill>
                          <a:effectLst/>
                          <a:latin typeface="Arial" panose="020B0604020202020204" pitchFamily="34" charset="0"/>
                          <a:ea typeface="+mn-ea"/>
                          <a:cs typeface="Arial" panose="020B0604020202020204" pitchFamily="34" charset="0"/>
                        </a:rPr>
                        <a:t>Convene the planned two-day provincial fire management session to finalize and adopt a comprehensive provincial fire management plan. Ensure that the Provincial Fire Services Advisory Committee (</a:t>
                      </a:r>
                      <a:r>
                        <a:rPr lang="en-GB" sz="1200" kern="1200" dirty="0" err="1">
                          <a:solidFill>
                            <a:schemeClr val="dk1"/>
                          </a:solidFill>
                          <a:effectLst/>
                          <a:latin typeface="Arial" panose="020B0604020202020204" pitchFamily="34" charset="0"/>
                          <a:ea typeface="+mn-ea"/>
                          <a:cs typeface="Arial" panose="020B0604020202020204" pitchFamily="34" charset="0"/>
                        </a:rPr>
                        <a:t>ProFSAC</a:t>
                      </a:r>
                      <a:r>
                        <a:rPr lang="en-GB" sz="1200" kern="1200" dirty="0">
                          <a:solidFill>
                            <a:schemeClr val="dk1"/>
                          </a:solidFill>
                          <a:effectLst/>
                          <a:latin typeface="Arial" panose="020B0604020202020204" pitchFamily="34" charset="0"/>
                          <a:ea typeface="+mn-ea"/>
                          <a:cs typeface="Arial" panose="020B0604020202020204" pitchFamily="34" charset="0"/>
                        </a:rPr>
                        <a:t>) Terms of Reference are thoroughly reviewed and strictly aligned with the National Fire Services Advisory Committee (NAFSAC).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76532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indent="-342900" eaLnBrk="0" hangingPunct="0">
              <a:spcBef>
                <a:spcPts val="0"/>
              </a:spcBef>
              <a:defRPr/>
            </a:pPr>
            <a:r>
              <a:rPr lang="en-US" sz="2800" b="1" dirty="0">
                <a:solidFill>
                  <a:prstClr val="white"/>
                </a:solidFill>
                <a:latin typeface="Arial Black" panose="020B0A04020102020204" pitchFamily="34" charset="0"/>
                <a:cs typeface="Arial" panose="020B0604020202020204" pitchFamily="34" charset="0"/>
              </a:rPr>
              <a:t>Challenges &amp; Remedial Action</a:t>
            </a:r>
            <a:endParaRPr lang="en-US" sz="2800" b="1" dirty="0">
              <a:solidFill>
                <a:prstClr val="white"/>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154003" y="1280159"/>
            <a:ext cx="8854529" cy="4360245"/>
          </a:xfrm>
          <a:prstGeom prst="rect">
            <a:avLst/>
          </a:prstGeom>
        </p:spPr>
        <p:txBody>
          <a:bodyPr vert="horz">
            <a:normAutofit fontScale="9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15888" lvl="1" indent="0" algn="just" defTabSz="509588">
              <a:spcBef>
                <a:spcPts val="800"/>
              </a:spcBef>
              <a:buClr>
                <a:srgbClr val="000000"/>
              </a:buClr>
              <a:buFont typeface="Verdana"/>
              <a:buNone/>
              <a:defRPr/>
            </a:pPr>
            <a:r>
              <a:rPr lang="en-ZA" sz="2000" b="1" dirty="0">
                <a:solidFill>
                  <a:prstClr val="black"/>
                </a:solidFill>
                <a:latin typeface="Arial" panose="020B0604020202020204" pitchFamily="34" charset="0"/>
                <a:ea typeface="Calibri" pitchFamily="34" charset="0"/>
                <a:cs typeface="Arial" panose="020B0604020202020204" pitchFamily="34" charset="0"/>
              </a:rPr>
              <a:t>Challenges:</a:t>
            </a:r>
          </a:p>
          <a:p>
            <a:pPr>
              <a:buClr>
                <a:srgbClr val="4F81BD"/>
              </a:buClr>
            </a:pPr>
            <a:r>
              <a:rPr lang="en-ZA" sz="2000" dirty="0">
                <a:solidFill>
                  <a:srgbClr val="000000"/>
                </a:solidFill>
                <a:latin typeface="Arial" panose="020B0604020202020204" pitchFamily="34" charset="0"/>
              </a:rPr>
              <a:t>Capacity of the MPAC to deliberate on the Annual Report.</a:t>
            </a:r>
          </a:p>
          <a:p>
            <a:pPr>
              <a:buClr>
                <a:srgbClr val="4F81BD"/>
              </a:buClr>
            </a:pPr>
            <a:r>
              <a:rPr lang="en-ZA" sz="2000" dirty="0">
                <a:solidFill>
                  <a:srgbClr val="000000"/>
                </a:solidFill>
                <a:latin typeface="Arial" panose="020B0604020202020204" pitchFamily="34" charset="0"/>
              </a:rPr>
              <a:t>MPACs being bias on the Financial Performance information without considering Non-Financial information.</a:t>
            </a:r>
          </a:p>
          <a:p>
            <a:pPr marL="109728" indent="0">
              <a:buClr>
                <a:srgbClr val="4F81BD"/>
              </a:buClr>
              <a:buFont typeface="Wingdings 3"/>
              <a:buNone/>
            </a:pPr>
            <a:r>
              <a:rPr lang="en-ZA" sz="2000" b="1" dirty="0">
                <a:solidFill>
                  <a:srgbClr val="000000"/>
                </a:solidFill>
                <a:latin typeface="Arial" panose="020B0604020202020204" pitchFamily="34" charset="0"/>
              </a:rPr>
              <a:t>Remedial Action:</a:t>
            </a:r>
          </a:p>
          <a:p>
            <a:pPr>
              <a:buClr>
                <a:srgbClr val="4F81BD"/>
              </a:buClr>
            </a:pPr>
            <a:r>
              <a:rPr lang="en-ZA" sz="2000" dirty="0">
                <a:solidFill>
                  <a:srgbClr val="000000"/>
                </a:solidFill>
                <a:latin typeface="Arial" panose="020B0604020202020204" pitchFamily="34" charset="0"/>
              </a:rPr>
              <a:t>Administrative Capacitation of the MPAC by municipalities.</a:t>
            </a:r>
          </a:p>
          <a:p>
            <a:pPr>
              <a:buClr>
                <a:srgbClr val="4F81BD"/>
              </a:buClr>
            </a:pPr>
            <a:r>
              <a:rPr lang="en-ZA" sz="2000" dirty="0" err="1">
                <a:solidFill>
                  <a:srgbClr val="000000"/>
                </a:solidFill>
                <a:latin typeface="Arial" panose="020B0604020202020204" pitchFamily="34" charset="0"/>
              </a:rPr>
              <a:t>CoGTA</a:t>
            </a:r>
            <a:r>
              <a:rPr lang="en-ZA" sz="2000" dirty="0">
                <a:solidFill>
                  <a:srgbClr val="000000"/>
                </a:solidFill>
                <a:latin typeface="Arial" panose="020B0604020202020204" pitchFamily="34" charset="0"/>
              </a:rPr>
              <a:t> will support the newly elected MPAC Chairpersons in order to ensure Oversight in municipalities.</a:t>
            </a:r>
          </a:p>
          <a:p>
            <a:pPr>
              <a:buClr>
                <a:srgbClr val="4F81BD"/>
              </a:buClr>
            </a:pPr>
            <a:r>
              <a:rPr lang="en-ZA" sz="2000" dirty="0">
                <a:solidFill>
                  <a:srgbClr val="000000"/>
                </a:solidFill>
                <a:latin typeface="Arial" panose="020B0604020202020204" pitchFamily="34" charset="0"/>
              </a:rPr>
              <a:t>MEC </a:t>
            </a:r>
            <a:r>
              <a:rPr lang="en-ZA" sz="2000" dirty="0" err="1">
                <a:solidFill>
                  <a:srgbClr val="000000"/>
                </a:solidFill>
                <a:latin typeface="Arial" panose="020B0604020202020204" pitchFamily="34" charset="0"/>
              </a:rPr>
              <a:t>CoGTA</a:t>
            </a:r>
            <a:r>
              <a:rPr lang="en-ZA" sz="2000" dirty="0">
                <a:solidFill>
                  <a:srgbClr val="000000"/>
                </a:solidFill>
                <a:latin typeface="Arial" panose="020B0604020202020204" pitchFamily="34" charset="0"/>
              </a:rPr>
              <a:t> has issued a Notice in terms of section 105 of MSA on section 52 of MSA to support municipalities towards ensuring quarterly municipal performance reports are developed and considered by Council for submission to </a:t>
            </a:r>
            <a:r>
              <a:rPr lang="en-ZA" sz="2000" dirty="0" err="1">
                <a:solidFill>
                  <a:srgbClr val="000000"/>
                </a:solidFill>
                <a:latin typeface="Arial" panose="020B0604020202020204" pitchFamily="34" charset="0"/>
              </a:rPr>
              <a:t>CoGTA</a:t>
            </a:r>
            <a:r>
              <a:rPr lang="en-ZA" sz="2000" dirty="0">
                <a:solidFill>
                  <a:srgbClr val="000000"/>
                </a:solidFill>
                <a:latin typeface="Arial" panose="020B0604020202020204" pitchFamily="34" charset="0"/>
              </a:rPr>
              <a:t>.</a:t>
            </a:r>
          </a:p>
          <a:p>
            <a:pPr>
              <a:buClr>
                <a:srgbClr val="4F81BD"/>
              </a:buClr>
            </a:pPr>
            <a:r>
              <a:rPr lang="en-ZA" sz="2000" dirty="0">
                <a:solidFill>
                  <a:srgbClr val="000000"/>
                </a:solidFill>
                <a:latin typeface="Arial" panose="020B0604020202020204" pitchFamily="34" charset="0"/>
              </a:rPr>
              <a:t>Ongoing PMS support on Policy Framework/Circular 88 MFMA and alignment.</a:t>
            </a:r>
          </a:p>
          <a:p>
            <a:pPr>
              <a:buClr>
                <a:srgbClr val="4F81BD"/>
              </a:buClr>
            </a:pPr>
            <a:r>
              <a:rPr lang="en-ZA" sz="2000" dirty="0">
                <a:solidFill>
                  <a:srgbClr val="000000"/>
                </a:solidFill>
                <a:latin typeface="Arial" panose="020B0604020202020204" pitchFamily="34" charset="0"/>
              </a:rPr>
              <a:t>Publication of draft Planning and Performance Regulations in collaboration with DCOG.</a:t>
            </a:r>
          </a:p>
          <a:p>
            <a:pPr marL="109728" indent="0" algn="just" defTabSz="914400">
              <a:buClr>
                <a:srgbClr val="2DA2BF"/>
              </a:buClr>
              <a:buFont typeface="Wingdings 3"/>
              <a:buNone/>
              <a:defRPr/>
            </a:pPr>
            <a:endParaRPr lang="en-ZA" sz="2000" dirty="0">
              <a:solidFill>
                <a:sysClr val="windowText" lastClr="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1886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14E48-CF6C-990D-A94C-4C7EEBFBF63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15F80-4D95-A450-1E4E-71432F968164}"/>
              </a:ext>
            </a:extLst>
          </p:cNvPr>
          <p:cNvSpPr>
            <a:spLocks noGrp="1"/>
          </p:cNvSpPr>
          <p:nvPr>
            <p:ph type="sldNum" sz="quarter" idx="12"/>
          </p:nvPr>
        </p:nvSpPr>
        <p:spPr/>
        <p:txBody>
          <a:bodyPr/>
          <a:lstStyle/>
          <a:p>
            <a:fld id="{8843D58F-2DAB-1446-A47E-C34A82BC1FA1}" type="slidenum">
              <a:rPr lang="en-US" smtClean="0">
                <a:solidFill>
                  <a:prstClr val="black">
                    <a:tint val="75000"/>
                  </a:prstClr>
                </a:solidFill>
              </a:rPr>
              <a:pPr/>
              <a:t>32</a:t>
            </a:fld>
            <a:endParaRPr lang="en-US" dirty="0">
              <a:solidFill>
                <a:prstClr val="black">
                  <a:tint val="75000"/>
                </a:prstClr>
              </a:solidFill>
            </a:endParaRPr>
          </a:p>
        </p:txBody>
      </p:sp>
      <p:sp>
        <p:nvSpPr>
          <p:cNvPr id="4" name="TextBox 3">
            <a:extLst>
              <a:ext uri="{FF2B5EF4-FFF2-40B4-BE49-F238E27FC236}">
                <a16:creationId xmlns:a16="http://schemas.microsoft.com/office/drawing/2014/main" id="{3DBD8904-4A97-09EF-653B-E11F727DA2E3}"/>
              </a:ext>
            </a:extLst>
          </p:cNvPr>
          <p:cNvSpPr txBox="1"/>
          <p:nvPr/>
        </p:nvSpPr>
        <p:spPr>
          <a:xfrm>
            <a:off x="82296" y="2828836"/>
            <a:ext cx="8997696" cy="1348061"/>
          </a:xfrm>
          <a:prstGeom prst="rect">
            <a:avLst/>
          </a:prstGeom>
          <a:solidFill>
            <a:srgbClr val="FFFF00"/>
          </a:solidFill>
        </p:spPr>
        <p:txBody>
          <a:bodyPr wrap="square">
            <a:spAutoFit/>
          </a:bodyPr>
          <a:lstStyle/>
          <a:p>
            <a:pPr marR="0" lvl="0" algn="ctr" defTabSz="457200" rtl="0" eaLnBrk="1" fontAlgn="auto" latinLnBrk="0" hangingPunct="1">
              <a:lnSpc>
                <a:spcPct val="100000"/>
              </a:lnSpc>
              <a:spcBef>
                <a:spcPct val="20000"/>
              </a:spcBef>
              <a:spcAft>
                <a:spcPts val="0"/>
              </a:spcAft>
              <a:buClrTx/>
              <a:buSzTx/>
              <a:tabLst/>
              <a:defRPr/>
            </a:pPr>
            <a:endParaRPr lang="en-US" sz="2400" b="1" dirty="0">
              <a:solidFill>
                <a:prstClr val="black"/>
              </a:solidFill>
              <a:latin typeface="Arial" panose="020B0604020202020204" pitchFamily="34" charset="0"/>
              <a:cs typeface="Arial" panose="020B0604020202020204" pitchFamily="34" charset="0"/>
            </a:endParaRPr>
          </a:p>
          <a:p>
            <a:pPr marR="0" lvl="0" algn="ctr" defTabSz="457200" rtl="0" eaLnBrk="1" fontAlgn="auto" latinLnBrk="0" hangingPunct="1">
              <a:lnSpc>
                <a:spcPct val="100000"/>
              </a:lnSpc>
              <a:spcBef>
                <a:spcPct val="20000"/>
              </a:spcBef>
              <a:spcAft>
                <a:spcPts val="0"/>
              </a:spcAft>
              <a:buClrTx/>
              <a:buSzTx/>
              <a:tabLst/>
              <a:defRPr/>
            </a:pPr>
            <a:r>
              <a:rPr lang="en-US" sz="2400" b="1" dirty="0">
                <a:solidFill>
                  <a:prstClr val="black"/>
                </a:solidFill>
                <a:latin typeface="Arial" panose="020B0604020202020204" pitchFamily="34" charset="0"/>
                <a:cs typeface="Arial" panose="020B0604020202020204" pitchFamily="34" charset="0"/>
              </a:rPr>
              <a:t>Progress made in implementing AGSA recommendations</a:t>
            </a:r>
          </a:p>
          <a:p>
            <a:pPr marR="0" lvl="0" algn="ctr" defTabSz="4572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88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BF9DE52-A788-E89A-6230-9CB62C90A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4B002-3B3F-A0D9-4AA9-9DF96C8F94B5}"/>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AUDIT ACTION PLANS</a:t>
            </a:r>
          </a:p>
        </p:txBody>
      </p:sp>
      <p:sp>
        <p:nvSpPr>
          <p:cNvPr id="4" name="Content Placeholder 3">
            <a:extLst>
              <a:ext uri="{FF2B5EF4-FFF2-40B4-BE49-F238E27FC236}">
                <a16:creationId xmlns:a16="http://schemas.microsoft.com/office/drawing/2014/main" id="{8A5FB52E-6A26-B354-6642-AC89B38C071B}"/>
              </a:ext>
            </a:extLst>
          </p:cNvPr>
          <p:cNvSpPr>
            <a:spLocks noGrp="1"/>
          </p:cNvSpPr>
          <p:nvPr>
            <p:ph idx="1"/>
          </p:nvPr>
        </p:nvSpPr>
        <p:spPr>
          <a:xfrm>
            <a:off x="0" y="1318260"/>
            <a:ext cx="9144000" cy="4424172"/>
          </a:xfrm>
        </p:spPr>
        <p:txBody>
          <a:bodyPr>
            <a:noAutofit/>
          </a:bodyPr>
          <a:lstStyle/>
          <a:p>
            <a:pPr algn="just">
              <a:spcBef>
                <a:spcPts val="0"/>
              </a:spcBef>
            </a:pPr>
            <a:r>
              <a:rPr lang="en-ZA" sz="1800" dirty="0">
                <a:latin typeface="Arial" panose="020B0604020202020204" pitchFamily="34" charset="0"/>
                <a:cs typeface="Arial" panose="020B0604020202020204" pitchFamily="34" charset="0"/>
              </a:rPr>
              <a:t>The status of Audit Action Plans as per National Treasury Web Portal and the comparative analysis with the Management Reports are illustrated on the table below:</a:t>
            </a: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marL="0" indent="0">
              <a:buNone/>
            </a:pPr>
            <a:r>
              <a:rPr lang="en-ZA" sz="1600" b="1" dirty="0">
                <a:latin typeface="Arial" panose="020B0604020202020204" pitchFamily="34" charset="0"/>
                <a:cs typeface="Arial" panose="020B0604020202020204" pitchFamily="34" charset="0"/>
              </a:rPr>
              <a:t>Differences between the Management Report and Audit Action Plan</a:t>
            </a:r>
          </a:p>
          <a:p>
            <a:r>
              <a:rPr lang="en-ZA" sz="1600" dirty="0">
                <a:latin typeface="Arial" panose="020B0604020202020204" pitchFamily="34" charset="0"/>
                <a:cs typeface="Arial" panose="020B0604020202020204" pitchFamily="34" charset="0"/>
              </a:rPr>
              <a:t> Letsemeng: The Municipality did not upload all findings on the National Treasury Web Portal due to capacity constraints.</a:t>
            </a:r>
          </a:p>
          <a:p>
            <a:pPr lvl="0"/>
            <a:r>
              <a:rPr lang="en-ZA" sz="1600" dirty="0">
                <a:latin typeface="Arial" panose="020B0604020202020204" pitchFamily="34" charset="0"/>
                <a:cs typeface="Arial" panose="020B0604020202020204" pitchFamily="34" charset="0"/>
              </a:rPr>
              <a:t>Kopanong: The Municipality did not upload all findings on the National Treasury Web Portal due to capacity constraints.</a:t>
            </a:r>
          </a:p>
          <a:p>
            <a:pPr lvl="0"/>
            <a:r>
              <a:rPr lang="en-ZA" sz="1600" dirty="0">
                <a:latin typeface="Arial" panose="020B0604020202020204" pitchFamily="34" charset="0"/>
                <a:cs typeface="Arial" panose="020B0604020202020204" pitchFamily="34" charset="0"/>
              </a:rPr>
              <a:t>Mohokare: The Municipality did not upload all findings on the National Treasury Web Portal due to capacity constraints.</a:t>
            </a: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p:txBody>
      </p:sp>
      <p:graphicFrame>
        <p:nvGraphicFramePr>
          <p:cNvPr id="6" name="Object 5">
            <a:extLst>
              <a:ext uri="{FF2B5EF4-FFF2-40B4-BE49-F238E27FC236}">
                <a16:creationId xmlns:a16="http://schemas.microsoft.com/office/drawing/2014/main" id="{D605594E-E983-F94E-3C15-998865B58664}"/>
              </a:ext>
            </a:extLst>
          </p:cNvPr>
          <p:cNvGraphicFramePr>
            <a:graphicFrameLocks noChangeAspect="1"/>
          </p:cNvGraphicFramePr>
          <p:nvPr>
            <p:extLst>
              <p:ext uri="{D42A27DB-BD31-4B8C-83A1-F6EECF244321}">
                <p14:modId xmlns:p14="http://schemas.microsoft.com/office/powerpoint/2010/main" val="4101895527"/>
              </p:ext>
            </p:extLst>
          </p:nvPr>
        </p:nvGraphicFramePr>
        <p:xfrm>
          <a:off x="87086" y="2296069"/>
          <a:ext cx="8938042" cy="1562100"/>
        </p:xfrm>
        <a:graphic>
          <a:graphicData uri="http://schemas.openxmlformats.org/presentationml/2006/ole">
            <mc:AlternateContent xmlns:mc="http://schemas.openxmlformats.org/markup-compatibility/2006">
              <mc:Choice xmlns:v="urn:schemas-microsoft-com:vml" Requires="v">
                <p:oleObj name="Worksheet" r:id="rId4" imgW="9014577" imgH="1562154" progId="Excel.Sheet.12">
                  <p:embed/>
                </p:oleObj>
              </mc:Choice>
              <mc:Fallback>
                <p:oleObj name="Worksheet" r:id="rId4" imgW="9014577" imgH="1562154" progId="Excel.Sheet.12">
                  <p:embed/>
                  <p:pic>
                    <p:nvPicPr>
                      <p:cNvPr id="6" name="Object 5">
                        <a:extLst>
                          <a:ext uri="{FF2B5EF4-FFF2-40B4-BE49-F238E27FC236}">
                            <a16:creationId xmlns:a16="http://schemas.microsoft.com/office/drawing/2014/main" id="{D605594E-E983-F94E-3C15-998865B58664}"/>
                          </a:ext>
                        </a:extLst>
                      </p:cNvPr>
                      <p:cNvPicPr/>
                      <p:nvPr/>
                    </p:nvPicPr>
                    <p:blipFill>
                      <a:blip r:embed="rId5"/>
                      <a:stretch>
                        <a:fillRect/>
                      </a:stretch>
                    </p:blipFill>
                    <p:spPr>
                      <a:xfrm>
                        <a:off x="87086" y="2296069"/>
                        <a:ext cx="8938042" cy="1562100"/>
                      </a:xfrm>
                      <a:prstGeom prst="rect">
                        <a:avLst/>
                      </a:prstGeom>
                    </p:spPr>
                  </p:pic>
                </p:oleObj>
              </mc:Fallback>
            </mc:AlternateContent>
          </a:graphicData>
        </a:graphic>
      </p:graphicFrame>
    </p:spTree>
    <p:extLst>
      <p:ext uri="{BB962C8B-B14F-4D97-AF65-F5344CB8AC3E}">
        <p14:creationId xmlns:p14="http://schemas.microsoft.com/office/powerpoint/2010/main" val="1011767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A218082-D096-1E8F-7198-54BB1DE7A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8CC9B3-340E-6248-4932-3BC8F1BCA20F}"/>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AUDIT ACTION PLANS (CONT.)</a:t>
            </a:r>
          </a:p>
        </p:txBody>
      </p:sp>
      <p:sp>
        <p:nvSpPr>
          <p:cNvPr id="4" name="Content Placeholder 3">
            <a:extLst>
              <a:ext uri="{FF2B5EF4-FFF2-40B4-BE49-F238E27FC236}">
                <a16:creationId xmlns:a16="http://schemas.microsoft.com/office/drawing/2014/main" id="{6C3D9409-C43A-CF31-C7CD-01E42DEFBC13}"/>
              </a:ext>
            </a:extLst>
          </p:cNvPr>
          <p:cNvSpPr>
            <a:spLocks noGrp="1"/>
          </p:cNvSpPr>
          <p:nvPr>
            <p:ph idx="1"/>
          </p:nvPr>
        </p:nvSpPr>
        <p:spPr>
          <a:xfrm>
            <a:off x="0" y="1318260"/>
            <a:ext cx="9144000" cy="3610356"/>
          </a:xfrm>
        </p:spPr>
        <p:txBody>
          <a:bodyPr>
            <a:noAutofit/>
          </a:bodyPr>
          <a:lstStyle/>
          <a:p>
            <a:r>
              <a:rPr lang="en-ZA" sz="1800" dirty="0">
                <a:latin typeface="Arial" panose="020B0604020202020204" pitchFamily="34" charset="0"/>
                <a:cs typeface="Arial" panose="020B0604020202020204" pitchFamily="34" charset="0"/>
              </a:rPr>
              <a:t>The following table reflect the progress regarding the implementation of audit findings as reported on the National Treasury Web Portal:</a:t>
            </a: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marL="0" indent="0">
              <a:spcBef>
                <a:spcPts val="0"/>
              </a:spcBef>
              <a:buNone/>
            </a:pPr>
            <a:r>
              <a:rPr lang="en-ZA" sz="1800" dirty="0">
                <a:latin typeface="Arial" panose="020B0604020202020204" pitchFamily="34" charset="0"/>
                <a:cs typeface="Arial" panose="020B0604020202020204" pitchFamily="34" charset="0"/>
              </a:rPr>
              <a:t>District Audit Action Plan Forums were conducted as follows:</a:t>
            </a:r>
          </a:p>
          <a:p>
            <a:pPr algn="just">
              <a:spcBef>
                <a:spcPts val="0"/>
              </a:spcBef>
            </a:pPr>
            <a:r>
              <a:rPr lang="en-ZA" sz="1800" dirty="0">
                <a:latin typeface="Arial" panose="020B0604020202020204" pitchFamily="34" charset="0"/>
                <a:cs typeface="Arial" panose="020B0604020202020204" pitchFamily="34" charset="0"/>
              </a:rPr>
              <a:t>21 May 2026: Xhariep District Municipality and Mohokare Local Municipality</a:t>
            </a: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p:txBody>
      </p:sp>
      <p:graphicFrame>
        <p:nvGraphicFramePr>
          <p:cNvPr id="3" name="Object 2">
            <a:extLst>
              <a:ext uri="{FF2B5EF4-FFF2-40B4-BE49-F238E27FC236}">
                <a16:creationId xmlns:a16="http://schemas.microsoft.com/office/drawing/2014/main" id="{477A1D9B-5E10-3273-F503-E60ED1E4482F}"/>
              </a:ext>
            </a:extLst>
          </p:cNvPr>
          <p:cNvGraphicFramePr>
            <a:graphicFrameLocks noChangeAspect="1"/>
          </p:cNvGraphicFramePr>
          <p:nvPr>
            <p:extLst>
              <p:ext uri="{D42A27DB-BD31-4B8C-83A1-F6EECF244321}">
                <p14:modId xmlns:p14="http://schemas.microsoft.com/office/powerpoint/2010/main" val="1644283564"/>
              </p:ext>
            </p:extLst>
          </p:nvPr>
        </p:nvGraphicFramePr>
        <p:xfrm>
          <a:off x="121920" y="1993392"/>
          <a:ext cx="8802623" cy="1971957"/>
        </p:xfrm>
        <a:graphic>
          <a:graphicData uri="http://schemas.openxmlformats.org/presentationml/2006/ole">
            <mc:AlternateContent xmlns:mc="http://schemas.openxmlformats.org/markup-compatibility/2006">
              <mc:Choice xmlns:v="urn:schemas-microsoft-com:vml" Requires="v">
                <p:oleObj name="Worksheet" r:id="rId4" imgW="6469426" imgH="1356414" progId="Excel.Sheet.12">
                  <p:embed/>
                </p:oleObj>
              </mc:Choice>
              <mc:Fallback>
                <p:oleObj name="Worksheet" r:id="rId4" imgW="6469426" imgH="1356414" progId="Excel.Sheet.12">
                  <p:embed/>
                  <p:pic>
                    <p:nvPicPr>
                      <p:cNvPr id="3" name="Object 2">
                        <a:extLst>
                          <a:ext uri="{FF2B5EF4-FFF2-40B4-BE49-F238E27FC236}">
                            <a16:creationId xmlns:a16="http://schemas.microsoft.com/office/drawing/2014/main" id="{477A1D9B-5E10-3273-F503-E60ED1E4482F}"/>
                          </a:ext>
                        </a:extLst>
                      </p:cNvPr>
                      <p:cNvPicPr/>
                      <p:nvPr/>
                    </p:nvPicPr>
                    <p:blipFill>
                      <a:blip r:embed="rId5"/>
                      <a:stretch>
                        <a:fillRect/>
                      </a:stretch>
                    </p:blipFill>
                    <p:spPr>
                      <a:xfrm>
                        <a:off x="121920" y="1993392"/>
                        <a:ext cx="8802623" cy="1971957"/>
                      </a:xfrm>
                      <a:prstGeom prst="rect">
                        <a:avLst/>
                      </a:prstGeom>
                    </p:spPr>
                  </p:pic>
                </p:oleObj>
              </mc:Fallback>
            </mc:AlternateContent>
          </a:graphicData>
        </a:graphic>
      </p:graphicFrame>
    </p:spTree>
    <p:extLst>
      <p:ext uri="{BB962C8B-B14F-4D97-AF65-F5344CB8AC3E}">
        <p14:creationId xmlns:p14="http://schemas.microsoft.com/office/powerpoint/2010/main" val="3763741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5C8358E-D5D6-9CD1-CB7B-1821BBB2C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F76219-0F22-FD7D-3421-ACFCACB63406}"/>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UIF &amp; W EXPENDITURE</a:t>
            </a:r>
          </a:p>
        </p:txBody>
      </p:sp>
      <p:sp>
        <p:nvSpPr>
          <p:cNvPr id="4" name="Content Placeholder 3">
            <a:extLst>
              <a:ext uri="{FF2B5EF4-FFF2-40B4-BE49-F238E27FC236}">
                <a16:creationId xmlns:a16="http://schemas.microsoft.com/office/drawing/2014/main" id="{F1E9E6BD-915A-BBE1-801B-95CCEFCA3B87}"/>
              </a:ext>
            </a:extLst>
          </p:cNvPr>
          <p:cNvSpPr>
            <a:spLocks noGrp="1"/>
          </p:cNvSpPr>
          <p:nvPr>
            <p:ph idx="1"/>
          </p:nvPr>
        </p:nvSpPr>
        <p:spPr>
          <a:xfrm>
            <a:off x="0" y="1240971"/>
            <a:ext cx="9144000" cy="5216979"/>
          </a:xfrm>
        </p:spPr>
        <p:txBody>
          <a:bodyPr>
            <a:noAutofit/>
          </a:bodyPr>
          <a:lstStyle/>
          <a:p>
            <a:pPr marL="0" indent="0">
              <a:buNone/>
            </a:pPr>
            <a:r>
              <a:rPr lang="en-ZA" sz="1800" b="1" dirty="0">
                <a:latin typeface="Arial" panose="020B0604020202020204" pitchFamily="34" charset="0"/>
                <a:cs typeface="Arial" panose="020B0604020202020204" pitchFamily="34" charset="0"/>
              </a:rPr>
              <a:t>Comparative analysis 2023/2024 – 2024/2025</a:t>
            </a:r>
            <a:endParaRPr lang="en-ZA" sz="1800" dirty="0">
              <a:latin typeface="Arial" panose="020B0604020202020204" pitchFamily="34" charset="0"/>
              <a:cs typeface="Arial" panose="020B0604020202020204" pitchFamily="34" charset="0"/>
            </a:endParaRPr>
          </a:p>
          <a:p>
            <a:r>
              <a:rPr lang="en-ZA" sz="1800" dirty="0">
                <a:latin typeface="Arial" panose="020B0604020202020204" pitchFamily="34" charset="0"/>
                <a:cs typeface="Arial" panose="020B0604020202020204" pitchFamily="34" charset="0"/>
              </a:rPr>
              <a:t> The table below reflects an overall decrease of </a:t>
            </a:r>
            <a:r>
              <a:rPr lang="en-ZA" sz="1800" b="1" dirty="0">
                <a:latin typeface="Arial" panose="020B0604020202020204" pitchFamily="34" charset="0"/>
                <a:cs typeface="Arial" panose="020B0604020202020204" pitchFamily="34" charset="0"/>
              </a:rPr>
              <a:t>R140,064,668</a:t>
            </a:r>
            <a:r>
              <a:rPr lang="en-ZA" sz="1800" dirty="0">
                <a:latin typeface="Arial" panose="020B0604020202020204" pitchFamily="34" charset="0"/>
                <a:cs typeface="Arial" panose="020B0604020202020204" pitchFamily="34" charset="0"/>
              </a:rPr>
              <a:t> of UIFW expenditure for the Xhariep District </a:t>
            </a:r>
          </a:p>
          <a:p>
            <a:pPr marL="0" indent="0">
              <a:buNone/>
            </a:pPr>
            <a:r>
              <a:rPr lang="en-ZA" sz="1800" dirty="0">
                <a:latin typeface="Arial" panose="020B0604020202020204" pitchFamily="34" charset="0"/>
                <a:cs typeface="Arial" panose="020B0604020202020204" pitchFamily="34" charset="0"/>
              </a:rPr>
              <a:t> </a:t>
            </a: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a:p>
            <a:pPr algn="just">
              <a:spcBef>
                <a:spcPts val="0"/>
              </a:spcBef>
            </a:pPr>
            <a:endParaRPr lang="en-ZA" sz="1800" dirty="0">
              <a:latin typeface="Arial" panose="020B0604020202020204" pitchFamily="34" charset="0"/>
              <a:cs typeface="Arial" panose="020B0604020202020204" pitchFamily="34" charset="0"/>
            </a:endParaRPr>
          </a:p>
        </p:txBody>
      </p:sp>
      <p:graphicFrame>
        <p:nvGraphicFramePr>
          <p:cNvPr id="5" name="Object 4">
            <a:extLst>
              <a:ext uri="{FF2B5EF4-FFF2-40B4-BE49-F238E27FC236}">
                <a16:creationId xmlns:a16="http://schemas.microsoft.com/office/drawing/2014/main" id="{456CED8C-1328-B9CB-77C9-7A91CF00D101}"/>
              </a:ext>
            </a:extLst>
          </p:cNvPr>
          <p:cNvGraphicFramePr>
            <a:graphicFrameLocks noChangeAspect="1"/>
          </p:cNvGraphicFramePr>
          <p:nvPr>
            <p:extLst>
              <p:ext uri="{D42A27DB-BD31-4B8C-83A1-F6EECF244321}">
                <p14:modId xmlns:p14="http://schemas.microsoft.com/office/powerpoint/2010/main" val="1832616886"/>
              </p:ext>
            </p:extLst>
          </p:nvPr>
        </p:nvGraphicFramePr>
        <p:xfrm>
          <a:off x="121920" y="2243138"/>
          <a:ext cx="6836664" cy="4121150"/>
        </p:xfrm>
        <a:graphic>
          <a:graphicData uri="http://schemas.openxmlformats.org/presentationml/2006/ole">
            <mc:AlternateContent xmlns:mc="http://schemas.openxmlformats.org/markup-compatibility/2006">
              <mc:Choice xmlns:v="urn:schemas-microsoft-com:vml" Requires="v">
                <p:oleObj name="Worksheet" r:id="rId4" imgW="5143323" imgH="4121285" progId="Excel.Sheet.12">
                  <p:embed/>
                </p:oleObj>
              </mc:Choice>
              <mc:Fallback>
                <p:oleObj name="Worksheet" r:id="rId4" imgW="5143323" imgH="4121285" progId="Excel.Sheet.12">
                  <p:embed/>
                  <p:pic>
                    <p:nvPicPr>
                      <p:cNvPr id="5" name="Object 4">
                        <a:extLst>
                          <a:ext uri="{FF2B5EF4-FFF2-40B4-BE49-F238E27FC236}">
                            <a16:creationId xmlns:a16="http://schemas.microsoft.com/office/drawing/2014/main" id="{456CED8C-1328-B9CB-77C9-7A91CF00D101}"/>
                          </a:ext>
                        </a:extLst>
                      </p:cNvPr>
                      <p:cNvPicPr/>
                      <p:nvPr/>
                    </p:nvPicPr>
                    <p:blipFill>
                      <a:blip r:embed="rId5"/>
                      <a:stretch>
                        <a:fillRect/>
                      </a:stretch>
                    </p:blipFill>
                    <p:spPr>
                      <a:xfrm>
                        <a:off x="121920" y="2243138"/>
                        <a:ext cx="6836664" cy="4121150"/>
                      </a:xfrm>
                      <a:prstGeom prst="rect">
                        <a:avLst/>
                      </a:prstGeom>
                    </p:spPr>
                  </p:pic>
                </p:oleObj>
              </mc:Fallback>
            </mc:AlternateContent>
          </a:graphicData>
        </a:graphic>
      </p:graphicFrame>
    </p:spTree>
    <p:extLst>
      <p:ext uri="{BB962C8B-B14F-4D97-AF65-F5344CB8AC3E}">
        <p14:creationId xmlns:p14="http://schemas.microsoft.com/office/powerpoint/2010/main" val="11969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6B1CAD2-845D-A8A1-5D62-8C929096E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0796D-56A5-1512-25D1-0BA5FB1216F7}"/>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UIF &amp; W EXPENDITURE (CONT.)</a:t>
            </a:r>
          </a:p>
        </p:txBody>
      </p:sp>
      <p:sp>
        <p:nvSpPr>
          <p:cNvPr id="4" name="Content Placeholder 3">
            <a:extLst>
              <a:ext uri="{FF2B5EF4-FFF2-40B4-BE49-F238E27FC236}">
                <a16:creationId xmlns:a16="http://schemas.microsoft.com/office/drawing/2014/main" id="{A12F9490-545E-359E-C675-5485CDA83A3D}"/>
              </a:ext>
            </a:extLst>
          </p:cNvPr>
          <p:cNvSpPr>
            <a:spLocks noGrp="1"/>
          </p:cNvSpPr>
          <p:nvPr>
            <p:ph idx="1"/>
          </p:nvPr>
        </p:nvSpPr>
        <p:spPr>
          <a:xfrm>
            <a:off x="0" y="1508760"/>
            <a:ext cx="9144000" cy="3246120"/>
          </a:xfrm>
        </p:spPr>
        <p:txBody>
          <a:bodyPr>
            <a:noAutofit/>
          </a:bodyPr>
          <a:lstStyle/>
          <a:p>
            <a:pPr marL="0" indent="0" algn="just">
              <a:spcBef>
                <a:spcPts val="0"/>
              </a:spcBef>
              <a:buNone/>
            </a:pPr>
            <a:r>
              <a:rPr lang="en-ZA" sz="1950" b="1" dirty="0">
                <a:latin typeface="Arial" panose="020B0604020202020204" pitchFamily="34" charset="0"/>
                <a:cs typeface="Arial" panose="020B0604020202020204" pitchFamily="34" charset="0"/>
              </a:rPr>
              <a:t>MPAC Investigations:</a:t>
            </a:r>
          </a:p>
          <a:p>
            <a:pPr marL="0" indent="0" algn="just">
              <a:spcBef>
                <a:spcPts val="0"/>
              </a:spcBef>
              <a:buNone/>
            </a:pPr>
            <a:endParaRPr lang="en-ZA" sz="1950" dirty="0">
              <a:latin typeface="Arial" panose="020B0604020202020204" pitchFamily="34" charset="0"/>
              <a:cs typeface="Arial" panose="020B0604020202020204" pitchFamily="34" charset="0"/>
            </a:endParaRPr>
          </a:p>
          <a:p>
            <a:pPr algn="just">
              <a:spcBef>
                <a:spcPts val="0"/>
              </a:spcBef>
            </a:pPr>
            <a:r>
              <a:rPr lang="en-ZA" sz="1950" dirty="0">
                <a:latin typeface="Arial" panose="020B0604020202020204" pitchFamily="34" charset="0"/>
                <a:cs typeface="Arial" panose="020B0604020202020204" pitchFamily="34" charset="0"/>
              </a:rPr>
              <a:t>Xhariep DM: MPAC performed investigations, but recommendations was not tabled in Council.</a:t>
            </a:r>
          </a:p>
          <a:p>
            <a:pPr algn="just">
              <a:spcBef>
                <a:spcPts val="0"/>
              </a:spcBef>
            </a:pPr>
            <a:r>
              <a:rPr lang="en-ZA" sz="1950" dirty="0">
                <a:latin typeface="Arial" panose="020B0604020202020204" pitchFamily="34" charset="0"/>
                <a:cs typeface="Arial" panose="020B0604020202020204" pitchFamily="34" charset="0"/>
              </a:rPr>
              <a:t>Letsemeng and Kopanong </a:t>
            </a:r>
            <a:r>
              <a:rPr lang="en-ZA" sz="1950" dirty="0" err="1">
                <a:latin typeface="Arial" panose="020B0604020202020204" pitchFamily="34" charset="0"/>
                <a:cs typeface="Arial" panose="020B0604020202020204" pitchFamily="34" charset="0"/>
              </a:rPr>
              <a:t>LM</a:t>
            </a:r>
            <a:r>
              <a:rPr lang="en-ZA" sz="1950" dirty="0">
                <a:latin typeface="Arial" panose="020B0604020202020204" pitchFamily="34" charset="0"/>
                <a:cs typeface="Arial" panose="020B0604020202020204" pitchFamily="34" charset="0"/>
              </a:rPr>
              <a:t>: No investigations performed.</a:t>
            </a:r>
          </a:p>
          <a:p>
            <a:pPr algn="just">
              <a:spcBef>
                <a:spcPts val="0"/>
              </a:spcBef>
            </a:pPr>
            <a:r>
              <a:rPr lang="en-ZA" sz="1950" dirty="0">
                <a:latin typeface="Arial" panose="020B0604020202020204" pitchFamily="34" charset="0"/>
                <a:cs typeface="Arial" panose="020B0604020202020204" pitchFamily="34" charset="0"/>
              </a:rPr>
              <a:t>Mohokare </a:t>
            </a:r>
            <a:r>
              <a:rPr lang="en-ZA" sz="1950" dirty="0" err="1">
                <a:latin typeface="Arial" panose="020B0604020202020204" pitchFamily="34" charset="0"/>
                <a:cs typeface="Arial" panose="020B0604020202020204" pitchFamily="34" charset="0"/>
              </a:rPr>
              <a:t>LM</a:t>
            </a:r>
            <a:r>
              <a:rPr lang="en-ZA" sz="1950" dirty="0">
                <a:latin typeface="Arial" panose="020B0604020202020204" pitchFamily="34" charset="0"/>
                <a:cs typeface="Arial" panose="020B0604020202020204" pitchFamily="34" charset="0"/>
              </a:rPr>
              <a:t>: MPAC performed investigations, but recommendations was not tabled in Council.</a:t>
            </a:r>
          </a:p>
          <a:p>
            <a:pPr algn="just">
              <a:spcBef>
                <a:spcPts val="0"/>
              </a:spcBef>
            </a:pPr>
            <a:endParaRPr lang="en-ZA" sz="19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43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06DB672-2D1C-C0B8-1525-6056A3424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132228-F982-45A6-8D3F-1F7CF292E3C4}"/>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SUPPORT AND INTERVENTION MEASURES</a:t>
            </a:r>
          </a:p>
        </p:txBody>
      </p:sp>
      <p:sp>
        <p:nvSpPr>
          <p:cNvPr id="4" name="Content Placeholder 3">
            <a:extLst>
              <a:ext uri="{FF2B5EF4-FFF2-40B4-BE49-F238E27FC236}">
                <a16:creationId xmlns:a16="http://schemas.microsoft.com/office/drawing/2014/main" id="{F10706E1-CEB5-CF2A-A0DC-6BF05686EE81}"/>
              </a:ext>
            </a:extLst>
          </p:cNvPr>
          <p:cNvSpPr>
            <a:spLocks noGrp="1"/>
          </p:cNvSpPr>
          <p:nvPr>
            <p:ph idx="1"/>
          </p:nvPr>
        </p:nvSpPr>
        <p:spPr>
          <a:xfrm>
            <a:off x="0" y="1318260"/>
            <a:ext cx="9144000" cy="3976116"/>
          </a:xfrm>
        </p:spPr>
        <p:txBody>
          <a:bodyPr>
            <a:noAutofit/>
          </a:bodyPr>
          <a:lstStyle/>
          <a:p>
            <a:pPr algn="just">
              <a:spcBef>
                <a:spcPts val="0"/>
              </a:spcBef>
            </a:pPr>
            <a:r>
              <a:rPr lang="en-ZA" sz="1950" dirty="0">
                <a:latin typeface="Arial" panose="020B0604020202020204" pitchFamily="34" charset="0"/>
                <a:cs typeface="Arial" panose="020B0604020202020204" pitchFamily="34" charset="0"/>
              </a:rPr>
              <a:t>Coordinated support from Provincial Treasury, COGTA and SALGA via the Municipal Revenue and Debt collection Forum.</a:t>
            </a:r>
          </a:p>
          <a:p>
            <a:pPr marL="628650" indent="-361950">
              <a:spcBef>
                <a:spcPts val="0"/>
              </a:spcBef>
              <a:buFont typeface="Wingdings" panose="05000000000000000000" pitchFamily="2" charset="2"/>
              <a:buChar char="ü"/>
            </a:pPr>
            <a:r>
              <a:rPr lang="en-ZA" sz="1950" dirty="0">
                <a:latin typeface="Arial" panose="020B0604020202020204" pitchFamily="34" charset="0"/>
                <a:cs typeface="Arial" panose="020B0604020202020204" pitchFamily="34" charset="0"/>
              </a:rPr>
              <a:t>Proposed monitoring, supporting, and reporting items for 2026/27</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Revenue Collection Analysis</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Valuation Roll Implementation</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Credit Control Measures</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Indigent Management</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Meter Reading &amp; Verification</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Non-Revenue Water/Electricity Losses</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Customer Services reporting</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Policy Review</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Tariff Review</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Debt Relief Programmes</a:t>
            </a:r>
          </a:p>
          <a:p>
            <a:pPr marL="914400" lvl="0" indent="-285750">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Annual Revenue Assessment Tool</a:t>
            </a:r>
          </a:p>
          <a:p>
            <a:pPr algn="just">
              <a:spcBef>
                <a:spcPts val="0"/>
              </a:spcBef>
            </a:pPr>
            <a:endParaRPr lang="en-ZA" sz="19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99163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8FEA408-BE8F-F6AF-60B3-9D5E2725F3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27DAB-A1DB-DB28-9CDB-DC86D19B58E6}"/>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a:t>
            </a:r>
          </a:p>
        </p:txBody>
      </p:sp>
      <p:sp>
        <p:nvSpPr>
          <p:cNvPr id="4" name="Content Placeholder 3">
            <a:extLst>
              <a:ext uri="{FF2B5EF4-FFF2-40B4-BE49-F238E27FC236}">
                <a16:creationId xmlns:a16="http://schemas.microsoft.com/office/drawing/2014/main" id="{E74C797F-7CFD-B74D-7048-B0B787ECDA87}"/>
              </a:ext>
            </a:extLst>
          </p:cNvPr>
          <p:cNvSpPr>
            <a:spLocks noGrp="1"/>
          </p:cNvSpPr>
          <p:nvPr>
            <p:ph idx="1"/>
          </p:nvPr>
        </p:nvSpPr>
        <p:spPr>
          <a:xfrm>
            <a:off x="0" y="1938528"/>
            <a:ext cx="9144000" cy="2679192"/>
          </a:xfrm>
        </p:spPr>
        <p:txBody>
          <a:bodyPr>
            <a:noAutofit/>
          </a:bodyPr>
          <a:lstStyle/>
          <a:p>
            <a:pPr algn="just">
              <a:lnSpc>
                <a:spcPct val="150000"/>
              </a:lnSpc>
              <a:spcBef>
                <a:spcPts val="0"/>
              </a:spcBef>
            </a:pPr>
            <a:r>
              <a:rPr lang="en-ZA" sz="2000" dirty="0">
                <a:latin typeface="Arial" panose="020B0604020202020204" pitchFamily="34" charset="0"/>
                <a:cs typeface="Arial" panose="020B0604020202020204" pitchFamily="34" charset="0"/>
              </a:rPr>
              <a:t>Four municipalities are under FRP:</a:t>
            </a:r>
          </a:p>
          <a:p>
            <a:pPr lvl="1" algn="just">
              <a:lnSpc>
                <a:spcPct val="150000"/>
              </a:lnSpc>
              <a:spcBef>
                <a:spcPts val="0"/>
              </a:spcBef>
            </a:pPr>
            <a:r>
              <a:rPr lang="en-ZA" sz="2000" dirty="0">
                <a:latin typeface="Arial" panose="020B0604020202020204" pitchFamily="34" charset="0"/>
                <a:cs typeface="Arial" panose="020B0604020202020204" pitchFamily="34" charset="0"/>
              </a:rPr>
              <a:t>Mafube LM</a:t>
            </a:r>
          </a:p>
          <a:p>
            <a:pPr lvl="1" algn="just">
              <a:lnSpc>
                <a:spcPct val="150000"/>
              </a:lnSpc>
              <a:spcBef>
                <a:spcPts val="0"/>
              </a:spcBef>
            </a:pPr>
            <a:r>
              <a:rPr lang="en-ZA" sz="2000" dirty="0" err="1">
                <a:latin typeface="Arial" panose="020B0604020202020204" pitchFamily="34" charset="0"/>
                <a:cs typeface="Arial" panose="020B0604020202020204" pitchFamily="34" charset="0"/>
              </a:rPr>
              <a:t>Tokologo</a:t>
            </a:r>
            <a:r>
              <a:rPr lang="en-ZA" sz="2000" dirty="0">
                <a:latin typeface="Arial" panose="020B0604020202020204" pitchFamily="34" charset="0"/>
                <a:cs typeface="Arial" panose="020B0604020202020204" pitchFamily="34" charset="0"/>
              </a:rPr>
              <a:t> LM</a:t>
            </a:r>
          </a:p>
          <a:p>
            <a:pPr lvl="1" algn="just">
              <a:lnSpc>
                <a:spcPct val="150000"/>
              </a:lnSpc>
              <a:spcBef>
                <a:spcPts val="0"/>
              </a:spcBef>
            </a:pPr>
            <a:r>
              <a:rPr lang="en-ZA" sz="2000" dirty="0" err="1">
                <a:latin typeface="Arial" panose="020B0604020202020204" pitchFamily="34" charset="0"/>
                <a:cs typeface="Arial" panose="020B0604020202020204" pitchFamily="34" charset="0"/>
              </a:rPr>
              <a:t>Matjhabeng</a:t>
            </a:r>
            <a:r>
              <a:rPr lang="en-ZA" sz="2000" dirty="0">
                <a:latin typeface="Arial" panose="020B0604020202020204" pitchFamily="34" charset="0"/>
                <a:cs typeface="Arial" panose="020B0604020202020204" pitchFamily="34" charset="0"/>
              </a:rPr>
              <a:t> LM</a:t>
            </a:r>
          </a:p>
          <a:p>
            <a:pPr lvl="1" algn="just">
              <a:lnSpc>
                <a:spcPct val="150000"/>
              </a:lnSpc>
              <a:spcBef>
                <a:spcPts val="0"/>
              </a:spcBef>
            </a:pPr>
            <a:r>
              <a:rPr lang="en-ZA" sz="2000" dirty="0">
                <a:latin typeface="Arial" panose="020B0604020202020204" pitchFamily="34" charset="0"/>
                <a:cs typeface="Arial" panose="020B0604020202020204" pitchFamily="34" charset="0"/>
              </a:rPr>
              <a:t>Mangaung MM</a:t>
            </a:r>
          </a:p>
          <a:p>
            <a:pPr lvl="1" algn="just">
              <a:spcBef>
                <a:spcPts val="0"/>
              </a:spcBef>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385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LEGISLATIVE COMPLIANCE</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109728" indent="0">
              <a:buNone/>
            </a:pPr>
            <a:r>
              <a:rPr lang="en-ZA" sz="2000" dirty="0">
                <a:solidFill>
                  <a:srgbClr val="000000"/>
                </a:solidFill>
                <a:latin typeface="Arial" panose="020B0604020202020204" pitchFamily="34" charset="0"/>
              </a:rPr>
              <a:t>Section 47(1) of the Local Government: mandates that the Member of the Executive Council (MEC) for local government must annually compile and submit a consolidated report on municipal performance within the province to the provincial legislature and the Minister. In terms of Section 47(2), this report must fulfil the following statutory requirements: </a:t>
            </a:r>
          </a:p>
          <a:p>
            <a:r>
              <a:rPr lang="en-ZA" sz="2000" b="1" dirty="0">
                <a:solidFill>
                  <a:srgbClr val="000000"/>
                </a:solidFill>
                <a:latin typeface="Arial" panose="020B0604020202020204" pitchFamily="34" charset="0"/>
              </a:rPr>
              <a:t>Identify </a:t>
            </a:r>
            <a:r>
              <a:rPr lang="en-ZA" sz="2000" dirty="0">
                <a:solidFill>
                  <a:srgbClr val="000000"/>
                </a:solidFill>
                <a:latin typeface="Arial" panose="020B0604020202020204" pitchFamily="34" charset="0"/>
              </a:rPr>
              <a:t>underperforming municipalities during the financial year. </a:t>
            </a:r>
          </a:p>
          <a:p>
            <a:r>
              <a:rPr lang="en-GB" sz="2000" b="1" dirty="0">
                <a:solidFill>
                  <a:srgbClr val="000000"/>
                </a:solidFill>
                <a:latin typeface="Arial" panose="020B0604020202020204" pitchFamily="34" charset="0"/>
              </a:rPr>
              <a:t>Propose </a:t>
            </a:r>
            <a:r>
              <a:rPr lang="en-GB" sz="2000" dirty="0">
                <a:solidFill>
                  <a:srgbClr val="000000"/>
                </a:solidFill>
                <a:latin typeface="Arial" panose="020B0604020202020204" pitchFamily="34" charset="0"/>
              </a:rPr>
              <a:t>appropriate remedial actions. </a:t>
            </a:r>
          </a:p>
          <a:p>
            <a:r>
              <a:rPr lang="en-ZA" sz="2000" b="1" dirty="0">
                <a:solidFill>
                  <a:srgbClr val="000000"/>
                </a:solidFill>
                <a:latin typeface="Arial" panose="020B0604020202020204" pitchFamily="34" charset="0"/>
              </a:rPr>
              <a:t>Publish </a:t>
            </a:r>
            <a:r>
              <a:rPr lang="en-ZA" sz="2000" dirty="0">
                <a:solidFill>
                  <a:srgbClr val="000000"/>
                </a:solidFill>
                <a:latin typeface="Arial" panose="020B0604020202020204" pitchFamily="34" charset="0"/>
              </a:rPr>
              <a:t>the findings in the Provincial Gazette. </a:t>
            </a: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21869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04FB3DE-02FE-B07D-E95D-71C2727C0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DEC8C-A81F-66AF-D0C4-9E073C4F3BC0}"/>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Mafube</a:t>
            </a:r>
          </a:p>
        </p:txBody>
      </p:sp>
      <p:sp>
        <p:nvSpPr>
          <p:cNvPr id="4" name="Content Placeholder 3">
            <a:extLst>
              <a:ext uri="{FF2B5EF4-FFF2-40B4-BE49-F238E27FC236}">
                <a16:creationId xmlns:a16="http://schemas.microsoft.com/office/drawing/2014/main" id="{1AF17CD3-31BF-433F-9C74-41C6772A5131}"/>
              </a:ext>
            </a:extLst>
          </p:cNvPr>
          <p:cNvSpPr>
            <a:spLocks noGrp="1"/>
          </p:cNvSpPr>
          <p:nvPr>
            <p:ph idx="1"/>
          </p:nvPr>
        </p:nvSpPr>
        <p:spPr>
          <a:xfrm>
            <a:off x="0" y="1318260"/>
            <a:ext cx="9144000" cy="5139690"/>
          </a:xfrm>
        </p:spPr>
        <p:txBody>
          <a:bodyPr>
            <a:noAutofit/>
          </a:bodyPr>
          <a:lstStyle/>
          <a:p>
            <a:pPr algn="just">
              <a:lnSpc>
                <a:spcPct val="150000"/>
              </a:lnSpc>
              <a:spcBef>
                <a:spcPts val="0"/>
              </a:spcBef>
            </a:pPr>
            <a:r>
              <a:rPr lang="en-ZA" sz="2000" dirty="0">
                <a:latin typeface="Arial" panose="020B0604020202020204" pitchFamily="34" charset="0"/>
                <a:cs typeface="Arial" panose="020B0604020202020204" pitchFamily="34" charset="0"/>
              </a:rPr>
              <a:t>Remain in rescue phase with slow improvement</a:t>
            </a:r>
          </a:p>
          <a:p>
            <a:pPr marL="0" indent="0" algn="just">
              <a:lnSpc>
                <a:spcPct val="150000"/>
              </a:lnSpc>
              <a:spcBef>
                <a:spcPts val="0"/>
              </a:spcBef>
              <a:buNone/>
            </a:pPr>
            <a:r>
              <a:rPr lang="en-ZA" sz="2200" b="1" dirty="0">
                <a:latin typeface="Arial" panose="020B0604020202020204" pitchFamily="34" charset="0"/>
                <a:cs typeface="Arial" panose="020B0604020202020204" pitchFamily="34" charset="0"/>
              </a:rPr>
              <a:t>Main reasons for remaining on rescue phase: </a:t>
            </a:r>
          </a:p>
          <a:p>
            <a:pPr marL="0" indent="0" algn="just">
              <a:lnSpc>
                <a:spcPct val="150000"/>
              </a:lnSpc>
              <a:spcBef>
                <a:spcPts val="0"/>
              </a:spcBef>
              <a:buNone/>
            </a:pPr>
            <a:r>
              <a:rPr lang="en-ZA" sz="2200" dirty="0">
                <a:latin typeface="Arial" panose="020B0604020202020204" pitchFamily="34" charset="0"/>
                <a:cs typeface="Arial" panose="020B0604020202020204" pitchFamily="34" charset="0"/>
              </a:rPr>
              <a:t>Financial viability</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Still not financially viable</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Unfunded budget</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Low revenue collection – average 22%</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Not able to pay salaries in time</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Creditors too high at R1.5 billion (Water and Sanitation – R652m; ESKOM – R429m, employee benefits – R264m)</a:t>
            </a:r>
          </a:p>
          <a:p>
            <a:pPr marL="571500" lvl="1" indent="-171450" algn="just">
              <a:lnSpc>
                <a:spcPct val="150000"/>
              </a:lnSpc>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Qualified audit report</a:t>
            </a:r>
            <a:endParaRPr lang="en-ZA" sz="22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2575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BD40DFE-4BA5-407D-61DB-B371D64BA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2FF5-3143-F06C-41CE-E47B890DB650}"/>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Mafube</a:t>
            </a:r>
          </a:p>
        </p:txBody>
      </p:sp>
      <p:sp>
        <p:nvSpPr>
          <p:cNvPr id="4" name="Content Placeholder 3">
            <a:extLst>
              <a:ext uri="{FF2B5EF4-FFF2-40B4-BE49-F238E27FC236}">
                <a16:creationId xmlns:a16="http://schemas.microsoft.com/office/drawing/2014/main" id="{32A36B85-D2DF-6C41-50B5-E3516F829921}"/>
              </a:ext>
            </a:extLst>
          </p:cNvPr>
          <p:cNvSpPr>
            <a:spLocks noGrp="1"/>
          </p:cNvSpPr>
          <p:nvPr>
            <p:ph idx="1"/>
          </p:nvPr>
        </p:nvSpPr>
        <p:spPr>
          <a:xfrm>
            <a:off x="0" y="1143000"/>
            <a:ext cx="9144000" cy="4197096"/>
          </a:xfrm>
        </p:spPr>
        <p:txBody>
          <a:bodyPr>
            <a:noAutofit/>
          </a:bodyPr>
          <a:lstStyle/>
          <a:p>
            <a:pPr marL="0" indent="0" algn="just">
              <a:spcBef>
                <a:spcPts val="0"/>
              </a:spcBef>
              <a:buNone/>
            </a:pPr>
            <a:r>
              <a:rPr lang="en-ZA" sz="2200" b="1" dirty="0">
                <a:latin typeface="Arial" panose="020B0604020202020204" pitchFamily="34" charset="0"/>
                <a:cs typeface="Arial" panose="020B0604020202020204" pitchFamily="34" charset="0"/>
              </a:rPr>
              <a:t>Main reasons for remaining on rescue phase:</a:t>
            </a:r>
          </a:p>
          <a:p>
            <a:pPr marL="0" indent="0" algn="just">
              <a:spcBef>
                <a:spcPts val="0"/>
              </a:spcBef>
              <a:buNone/>
            </a:pPr>
            <a:r>
              <a:rPr lang="en-ZA" sz="2200" b="1" dirty="0">
                <a:latin typeface="Arial" panose="020B0604020202020204" pitchFamily="34" charset="0"/>
                <a:cs typeface="Arial" panose="020B0604020202020204" pitchFamily="34" charset="0"/>
              </a:rPr>
              <a:t>Governance</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Unstable and volatile labour relations due to the following:</a:t>
            </a:r>
          </a:p>
          <a:p>
            <a:pPr marL="400050" lvl="1" indent="0" algn="just">
              <a:spcBef>
                <a:spcPts val="0"/>
              </a:spcBef>
              <a:buNone/>
            </a:pPr>
            <a:r>
              <a:rPr lang="en-ZA" sz="1800" dirty="0">
                <a:latin typeface="Arial" panose="020B0604020202020204" pitchFamily="34" charset="0"/>
                <a:cs typeface="Arial" panose="020B0604020202020204" pitchFamily="34" charset="0"/>
              </a:rPr>
              <a:t>		- Employees participated in an unprotected strike resulting in</a:t>
            </a:r>
            <a:r>
              <a:rPr lang="en-US" sz="1800" dirty="0">
                <a:latin typeface="Arial" panose="020B0604020202020204" pitchFamily="34" charset="0"/>
                <a:cs typeface="Arial" panose="020B0604020202020204" pitchFamily="34" charset="0"/>
              </a:rPr>
              <a:t> </a:t>
            </a:r>
            <a:r>
              <a:rPr lang="en-ZA" sz="1800" dirty="0">
                <a:latin typeface="Arial" panose="020B0604020202020204" pitchFamily="34" charset="0"/>
                <a:cs typeface="Arial" panose="020B0604020202020204" pitchFamily="34" charset="0"/>
              </a:rPr>
              <a:t>7 Shop stewards  </a:t>
            </a:r>
          </a:p>
          <a:p>
            <a:pPr marL="400050" lvl="1" indent="0" algn="just">
              <a:spcBef>
                <a:spcPts val="0"/>
              </a:spcBef>
              <a:buNone/>
            </a:pPr>
            <a:r>
              <a:rPr lang="en-ZA" sz="1800" dirty="0">
                <a:latin typeface="Arial" panose="020B0604020202020204" pitchFamily="34" charset="0"/>
                <a:cs typeface="Arial" panose="020B0604020202020204" pitchFamily="34" charset="0"/>
              </a:rPr>
              <a:t>           being suspended pending disciplinary processes. </a:t>
            </a:r>
          </a:p>
          <a:p>
            <a:pPr marL="1085850" lvl="2" indent="-285750">
              <a:buFontTx/>
              <a:buChar char="-"/>
            </a:pPr>
            <a:r>
              <a:rPr lang="en-ZA" sz="1800" dirty="0">
                <a:latin typeface="Arial" panose="020B0604020202020204" pitchFamily="34" charset="0"/>
                <a:cs typeface="Arial" panose="020B0604020202020204" pitchFamily="34" charset="0"/>
              </a:rPr>
              <a:t>Monies deducted from salaries of some employees (No-Work-No-Pay)</a:t>
            </a:r>
          </a:p>
          <a:p>
            <a:pPr marL="1085850" lvl="2" indent="-285750">
              <a:buFontTx/>
              <a:buChar char="-"/>
            </a:pPr>
            <a:r>
              <a:rPr lang="en-ZA" sz="1800" dirty="0">
                <a:latin typeface="Arial" panose="020B0604020202020204" pitchFamily="34" charset="0"/>
                <a:cs typeface="Arial" panose="020B0604020202020204" pitchFamily="34" charset="0"/>
              </a:rPr>
              <a:t>Dismissal of the HR officer due to fraud case.</a:t>
            </a:r>
          </a:p>
          <a:p>
            <a:pPr lvl="1" indent="-342900">
              <a:buFont typeface="Wingdings" panose="05000000000000000000" pitchFamily="2" charset="2"/>
              <a:buChar char="ü"/>
            </a:pPr>
            <a:r>
              <a:rPr lang="en-ZA" sz="1800" dirty="0">
                <a:latin typeface="Arial" panose="020B0604020202020204" pitchFamily="34" charset="0"/>
                <a:cs typeface="Arial" panose="020B0604020202020204" pitchFamily="34" charset="0"/>
              </a:rPr>
              <a:t>No improvement on the following areas risk management, contract management, promulgation of by-laws due to capacity and financial difficulties.</a:t>
            </a:r>
          </a:p>
          <a:p>
            <a:pPr marL="0" indent="0" algn="just">
              <a:spcBef>
                <a:spcPts val="0"/>
              </a:spcBef>
              <a:buNone/>
            </a:pPr>
            <a:r>
              <a:rPr lang="en-ZA" sz="2200" b="1" dirty="0">
                <a:latin typeface="Arial" panose="020B0604020202020204" pitchFamily="34" charset="0"/>
                <a:cs typeface="Arial" panose="020B0604020202020204" pitchFamily="34" charset="0"/>
              </a:rPr>
              <a:t>Institutional Capacity</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Vacant senior managers position – MM, CFO, Director Technical Services</a:t>
            </a:r>
          </a:p>
          <a:p>
            <a:pPr marL="685800" lvl="1" algn="just">
              <a:spcBef>
                <a:spcPts val="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Review and</a:t>
            </a:r>
            <a:r>
              <a:rPr lang="en-US" sz="1600" dirty="0">
                <a:solidFill>
                  <a:srgbClr val="FF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of the organizational structure &amp; HR policies still outstanding</a:t>
            </a:r>
          </a:p>
          <a:p>
            <a:pPr marL="685800" lvl="1" algn="just">
              <a:spcBef>
                <a:spcPts val="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Unstable </a:t>
            </a:r>
            <a:r>
              <a:rPr lang="en-US" sz="1600" dirty="0" err="1">
                <a:latin typeface="Arial" panose="020B0604020202020204" pitchFamily="34" charset="0"/>
                <a:cs typeface="Arial" panose="020B0604020202020204" pitchFamily="34" charset="0"/>
              </a:rPr>
              <a:t>labour</a:t>
            </a:r>
            <a:r>
              <a:rPr lang="en-US" sz="1600" dirty="0">
                <a:latin typeface="Arial" panose="020B0604020202020204" pitchFamily="34" charset="0"/>
                <a:cs typeface="Arial" panose="020B0604020202020204" pitchFamily="34" charset="0"/>
              </a:rPr>
              <a:t> relations caused by, among others, the current disciplinary processes instituted against shop stewards</a:t>
            </a:r>
          </a:p>
          <a:p>
            <a:pPr marL="0" indent="0">
              <a:buNone/>
            </a:pPr>
            <a:endParaRPr lang="en-ZA" sz="26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660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DCFA8A1-5C2C-DDEE-4C62-D21EBC346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BBE11-D1B0-8561-B2C2-BD18679F31D7}"/>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Mafube</a:t>
            </a:r>
          </a:p>
        </p:txBody>
      </p:sp>
      <p:sp>
        <p:nvSpPr>
          <p:cNvPr id="4" name="Content Placeholder 3">
            <a:extLst>
              <a:ext uri="{FF2B5EF4-FFF2-40B4-BE49-F238E27FC236}">
                <a16:creationId xmlns:a16="http://schemas.microsoft.com/office/drawing/2014/main" id="{98319B09-7953-49AC-9A92-B4A9192A5943}"/>
              </a:ext>
            </a:extLst>
          </p:cNvPr>
          <p:cNvSpPr>
            <a:spLocks noGrp="1"/>
          </p:cNvSpPr>
          <p:nvPr>
            <p:ph idx="1"/>
          </p:nvPr>
        </p:nvSpPr>
        <p:spPr>
          <a:xfrm>
            <a:off x="0" y="1318260"/>
            <a:ext cx="9144000" cy="3893820"/>
          </a:xfrm>
        </p:spPr>
        <p:txBody>
          <a:bodyPr>
            <a:noAutofit/>
          </a:bodyPr>
          <a:lstStyle/>
          <a:p>
            <a:pPr marL="0" indent="0" algn="just">
              <a:spcBef>
                <a:spcPts val="0"/>
              </a:spcBef>
              <a:buNone/>
            </a:pPr>
            <a:r>
              <a:rPr lang="en-ZA" sz="2200" b="1" dirty="0">
                <a:latin typeface="Arial" panose="020B0604020202020204" pitchFamily="34" charset="0"/>
                <a:cs typeface="Arial" panose="020B0604020202020204" pitchFamily="34" charset="0"/>
              </a:rPr>
              <a:t>Main reasons for remaining on rescue phase:</a:t>
            </a:r>
          </a:p>
          <a:p>
            <a:pPr marL="0" indent="0" algn="just">
              <a:spcBef>
                <a:spcPts val="0"/>
              </a:spcBef>
              <a:buNone/>
            </a:pPr>
            <a:r>
              <a:rPr lang="en-ZA" sz="2000" b="1" dirty="0">
                <a:latin typeface="Arial" panose="020B0604020202020204" pitchFamily="34" charset="0"/>
                <a:cs typeface="Arial" panose="020B0604020202020204" pitchFamily="34" charset="0"/>
              </a:rPr>
              <a:t>Service delivery</a:t>
            </a:r>
          </a:p>
          <a:p>
            <a:pPr marL="0" indent="0" algn="just">
              <a:buNone/>
            </a:pPr>
            <a:r>
              <a:rPr lang="en-GB" sz="1800" b="1" dirty="0">
                <a:latin typeface="Arial" panose="020B0604020202020204" pitchFamily="34" charset="0"/>
                <a:ea typeface="Calibri" panose="020F0502020204030204" pitchFamily="34" charset="0"/>
                <a:cs typeface="Arial" panose="020B0604020202020204" pitchFamily="34" charset="0"/>
              </a:rPr>
              <a:t>Roads</a:t>
            </a:r>
          </a:p>
          <a:p>
            <a:pPr algn="just"/>
            <a:r>
              <a:rPr lang="en-GB" sz="1800" dirty="0">
                <a:latin typeface="Arial" panose="020B0604020202020204" pitchFamily="34" charset="0"/>
                <a:ea typeface="Calibri" panose="020F0502020204030204" pitchFamily="34" charset="0"/>
                <a:cs typeface="Arial" panose="020B0604020202020204" pitchFamily="34" charset="0"/>
              </a:rPr>
              <a:t>The road network span 289 KM which is mostly in poor conditions</a:t>
            </a:r>
          </a:p>
          <a:p>
            <a:pPr algn="just"/>
            <a:r>
              <a:rPr lang="en-GB" sz="1800" dirty="0">
                <a:latin typeface="Arial" panose="020B0604020202020204" pitchFamily="34" charset="0"/>
                <a:ea typeface="Calibri" panose="020F0502020204030204" pitchFamily="34" charset="0"/>
                <a:cs typeface="Arial" panose="020B0604020202020204" pitchFamily="34" charset="0"/>
              </a:rPr>
              <a:t>Lack of adequate yellow fleet and equipment to maintain roads</a:t>
            </a:r>
          </a:p>
          <a:p>
            <a:pPr marL="0" indent="0" algn="just">
              <a:buNone/>
            </a:pPr>
            <a:r>
              <a:rPr lang="en-GB" sz="1800" b="1" dirty="0">
                <a:latin typeface="Arial" panose="020B0604020202020204" pitchFamily="34" charset="0"/>
                <a:ea typeface="Calibri" panose="020F0502020204030204" pitchFamily="34" charset="0"/>
                <a:cs typeface="Arial" panose="020B0604020202020204" pitchFamily="34" charset="0"/>
              </a:rPr>
              <a:t>Water &amp; Sanitation</a:t>
            </a:r>
          </a:p>
          <a:p>
            <a:pPr algn="just"/>
            <a:r>
              <a:rPr lang="en-GB" sz="1800" dirty="0">
                <a:latin typeface="Arial" panose="020B0604020202020204" pitchFamily="34" charset="0"/>
                <a:ea typeface="Calibri" panose="020F0502020204030204" pitchFamily="34" charset="0"/>
                <a:cs typeface="Arial" panose="020B0604020202020204" pitchFamily="34" charset="0"/>
              </a:rPr>
              <a:t>Wastewater Treatment Works in Cornelia &amp; </a:t>
            </a:r>
            <a:r>
              <a:rPr lang="en-GB" sz="1800" dirty="0" err="1">
                <a:latin typeface="Arial" panose="020B0604020202020204" pitchFamily="34" charset="0"/>
                <a:ea typeface="Calibri" panose="020F0502020204030204" pitchFamily="34" charset="0"/>
                <a:cs typeface="Arial" panose="020B0604020202020204" pitchFamily="34" charset="0"/>
              </a:rPr>
              <a:t>Tweeling</a:t>
            </a:r>
            <a:r>
              <a:rPr lang="en-GB" sz="1800" dirty="0">
                <a:latin typeface="Arial" panose="020B0604020202020204" pitchFamily="34" charset="0"/>
                <a:ea typeface="Calibri" panose="020F0502020204030204" pitchFamily="34" charset="0"/>
                <a:cs typeface="Arial" panose="020B0604020202020204" pitchFamily="34" charset="0"/>
              </a:rPr>
              <a:t> does not comply with set standards, thus needs upgrading</a:t>
            </a:r>
          </a:p>
          <a:p>
            <a:pPr algn="just"/>
            <a:r>
              <a:rPr lang="en-GB" sz="1800" dirty="0">
                <a:latin typeface="Arial" panose="020B0604020202020204" pitchFamily="34" charset="0"/>
                <a:ea typeface="Calibri" panose="020F0502020204030204" pitchFamily="34" charset="0"/>
                <a:cs typeface="Arial" panose="020B0604020202020204" pitchFamily="34" charset="0"/>
              </a:rPr>
              <a:t>There is a current increase in the bucket system, especially in </a:t>
            </a:r>
            <a:r>
              <a:rPr lang="en-GB" sz="1800" dirty="0" err="1">
                <a:latin typeface="Arial" panose="020B0604020202020204" pitchFamily="34" charset="0"/>
                <a:ea typeface="Calibri" panose="020F0502020204030204" pitchFamily="34" charset="0"/>
                <a:cs typeface="Arial" panose="020B0604020202020204" pitchFamily="34" charset="0"/>
              </a:rPr>
              <a:t>Tweeling</a:t>
            </a:r>
            <a:r>
              <a:rPr lang="en-GB" sz="1800" dirty="0">
                <a:latin typeface="Arial" panose="020B0604020202020204" pitchFamily="34" charset="0"/>
                <a:ea typeface="Calibri" panose="020F0502020204030204" pitchFamily="34" charset="0"/>
                <a:cs typeface="Arial" panose="020B0604020202020204" pitchFamily="34" charset="0"/>
              </a:rPr>
              <a:t>, Cornelia &amp; Villiers. For </a:t>
            </a:r>
            <a:r>
              <a:rPr lang="en-GB" sz="1800" dirty="0" err="1">
                <a:latin typeface="Arial" panose="020B0604020202020204" pitchFamily="34" charset="0"/>
                <a:ea typeface="Calibri" panose="020F0502020204030204" pitchFamily="34" charset="0"/>
                <a:cs typeface="Arial" panose="020B0604020202020204" pitchFamily="34" charset="0"/>
              </a:rPr>
              <a:t>Namahadi</a:t>
            </a:r>
            <a:r>
              <a:rPr lang="en-GB" sz="1800" dirty="0">
                <a:latin typeface="Arial" panose="020B0604020202020204" pitchFamily="34" charset="0"/>
                <a:ea typeface="Calibri" panose="020F0502020204030204" pitchFamily="34" charset="0"/>
                <a:cs typeface="Arial" panose="020B0604020202020204" pitchFamily="34" charset="0"/>
              </a:rPr>
              <a:t>, a project in Ext 9 for installation of Toilets is planned to commence later in the year.</a:t>
            </a:r>
          </a:p>
          <a:p>
            <a:pPr marL="0" indent="0" algn="just">
              <a:lnSpc>
                <a:spcPct val="150000"/>
              </a:lnSpc>
              <a:spcBef>
                <a:spcPts val="0"/>
              </a:spcBef>
              <a:buNone/>
            </a:pPr>
            <a:endParaRPr lang="en-ZA" sz="22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ZA" sz="18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930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9BCB486-192C-41B5-0614-9E5C94D59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C7623-4A03-CB45-77A1-A484A3C5FFA6}"/>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a:t>
            </a:r>
            <a:r>
              <a:rPr lang="en-ZA" sz="2800" b="1" dirty="0" err="1">
                <a:solidFill>
                  <a:schemeClr val="bg1"/>
                </a:solidFill>
                <a:latin typeface="Arial" panose="020B0604020202020204" pitchFamily="34" charset="0"/>
                <a:cs typeface="Arial" panose="020B0604020202020204" pitchFamily="34" charset="0"/>
              </a:rPr>
              <a:t>Tokologo</a:t>
            </a:r>
            <a:endParaRPr lang="en-ZA" sz="2800" b="1" dirty="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6C8A9506-CD06-08D6-5543-C1250728F0EE}"/>
              </a:ext>
            </a:extLst>
          </p:cNvPr>
          <p:cNvSpPr>
            <a:spLocks noGrp="1"/>
          </p:cNvSpPr>
          <p:nvPr>
            <p:ph idx="1"/>
          </p:nvPr>
        </p:nvSpPr>
        <p:spPr>
          <a:xfrm>
            <a:off x="0" y="1357746"/>
            <a:ext cx="9144000" cy="3833090"/>
          </a:xfrm>
        </p:spPr>
        <p:txBody>
          <a:bodyPr>
            <a:noAutofit/>
          </a:bodyPr>
          <a:lstStyle/>
          <a:p>
            <a:pPr algn="just">
              <a:spcBef>
                <a:spcPts val="0"/>
              </a:spcBef>
            </a:pPr>
            <a:r>
              <a:rPr lang="en-ZA" sz="1800" dirty="0">
                <a:latin typeface="Arial" panose="020B0604020202020204" pitchFamily="34" charset="0"/>
                <a:cs typeface="Arial" panose="020B0604020202020204" pitchFamily="34" charset="0"/>
              </a:rPr>
              <a:t>The municipality is doing well with regard to the governance as all its governance committees are functional.</a:t>
            </a:r>
          </a:p>
          <a:p>
            <a:pPr algn="just">
              <a:spcBef>
                <a:spcPts val="0"/>
              </a:spcBef>
            </a:pPr>
            <a:r>
              <a:rPr lang="en-ZA" sz="1800" dirty="0">
                <a:latin typeface="Arial" panose="020B0604020202020204" pitchFamily="34" charset="0"/>
                <a:cs typeface="Arial" panose="020B0604020202020204" pitchFamily="34" charset="0"/>
              </a:rPr>
              <a:t>The municipality is doing well with also with regard to Institutional Capacity as all its senior management positions as well as critical vacancies are filled and policies have been reviewed and approved.</a:t>
            </a:r>
          </a:p>
          <a:p>
            <a:pPr algn="just">
              <a:spcBef>
                <a:spcPts val="0"/>
              </a:spcBef>
            </a:pPr>
            <a:r>
              <a:rPr lang="en-ZA" sz="1800" dirty="0">
                <a:latin typeface="Arial" panose="020B0604020202020204" pitchFamily="34" charset="0"/>
                <a:cs typeface="Arial" panose="020B0604020202020204" pitchFamily="34" charset="0"/>
              </a:rPr>
              <a:t>However, the municipality remain in rescue phase with this noticeable improvement.</a:t>
            </a:r>
          </a:p>
          <a:p>
            <a:pPr marL="0" indent="0" algn="just">
              <a:spcBef>
                <a:spcPts val="0"/>
              </a:spcBef>
              <a:buNone/>
            </a:pPr>
            <a:r>
              <a:rPr lang="en-ZA" sz="1800" b="1" dirty="0">
                <a:latin typeface="Arial" panose="020B0604020202020204" pitchFamily="34" charset="0"/>
                <a:cs typeface="Arial" panose="020B0604020202020204" pitchFamily="34" charset="0"/>
              </a:rPr>
              <a:t>Main reasons for remaining on rescue phase: </a:t>
            </a:r>
          </a:p>
          <a:p>
            <a:pPr marL="0" indent="0" algn="just">
              <a:spcBef>
                <a:spcPts val="0"/>
              </a:spcBef>
              <a:buNone/>
            </a:pPr>
            <a:r>
              <a:rPr lang="en-ZA" sz="1800" dirty="0">
                <a:latin typeface="Arial" panose="020B0604020202020204" pitchFamily="34" charset="0"/>
                <a:cs typeface="Arial" panose="020B0604020202020204" pitchFamily="34" charset="0"/>
              </a:rPr>
              <a:t>Financial viability</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Not financially viable</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Unfunded budget</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Low revenue collection </a:t>
            </a:r>
            <a:endParaRPr lang="en-ZA" sz="1800" dirty="0">
              <a:solidFill>
                <a:srgbClr val="FF0000"/>
              </a:solidFill>
              <a:latin typeface="Arial" panose="020B0604020202020204" pitchFamily="34" charset="0"/>
              <a:cs typeface="Arial" panose="020B0604020202020204" pitchFamily="34" charset="0"/>
            </a:endParaRP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SALA which is owed above R24 million  </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The municipality does not service its debt with the department of Water and </a:t>
            </a:r>
            <a:r>
              <a:rPr lang="en-ZA" sz="1800" dirty="0" err="1">
                <a:latin typeface="Arial" panose="020B0604020202020204" pitchFamily="34" charset="0"/>
                <a:cs typeface="Arial" panose="020B0604020202020204" pitchFamily="34" charset="0"/>
              </a:rPr>
              <a:t>Sanition</a:t>
            </a:r>
            <a:r>
              <a:rPr lang="en-ZA" sz="1800" dirty="0">
                <a:latin typeface="Arial" panose="020B0604020202020204" pitchFamily="34" charset="0"/>
                <a:cs typeface="Arial" panose="020B0604020202020204" pitchFamily="34" charset="0"/>
              </a:rPr>
              <a:t>, as there is an issue that needs to be dealt with regarding the accounts.</a:t>
            </a:r>
          </a:p>
          <a:p>
            <a:pPr marL="685800" lvl="1" algn="just">
              <a:spcBef>
                <a:spcPts val="0"/>
              </a:spcBef>
              <a:buFont typeface="Wingdings" panose="05000000000000000000" pitchFamily="2" charset="2"/>
              <a:buChar char="ü"/>
            </a:pPr>
            <a:r>
              <a:rPr lang="en-ZA" sz="1800" dirty="0">
                <a:latin typeface="Arial" panose="020B0604020202020204" pitchFamily="34" charset="0"/>
                <a:cs typeface="Arial" panose="020B0604020202020204" pitchFamily="34" charset="0"/>
              </a:rPr>
              <a:t>Qualified audit report</a:t>
            </a: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220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864ECEE-5A53-576E-9A87-44D86EC143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28F77-3FB1-4026-C1DC-A13E2980DE9F}"/>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a:t>
            </a:r>
            <a:r>
              <a:rPr lang="en-ZA" sz="2800" b="1" dirty="0" err="1">
                <a:solidFill>
                  <a:schemeClr val="bg1"/>
                </a:solidFill>
                <a:latin typeface="Arial" panose="020B0604020202020204" pitchFamily="34" charset="0"/>
                <a:cs typeface="Arial" panose="020B0604020202020204" pitchFamily="34" charset="0"/>
              </a:rPr>
              <a:t>Tokologo</a:t>
            </a:r>
            <a:endParaRPr lang="en-ZA" sz="2800" b="1" dirty="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8CCA2A6B-9230-D884-6D96-C77697D6D395}"/>
              </a:ext>
            </a:extLst>
          </p:cNvPr>
          <p:cNvSpPr>
            <a:spLocks noGrp="1"/>
          </p:cNvSpPr>
          <p:nvPr>
            <p:ph idx="1"/>
          </p:nvPr>
        </p:nvSpPr>
        <p:spPr>
          <a:xfrm>
            <a:off x="0" y="1142999"/>
            <a:ext cx="9144000" cy="4324927"/>
          </a:xfrm>
        </p:spPr>
        <p:txBody>
          <a:bodyPr>
            <a:noAutofit/>
          </a:bodyPr>
          <a:lstStyle/>
          <a:p>
            <a:pPr marL="0" indent="0" algn="just">
              <a:spcBef>
                <a:spcPts val="0"/>
              </a:spcBef>
              <a:buNone/>
            </a:pPr>
            <a:r>
              <a:rPr lang="en-ZA" sz="2200" b="1" dirty="0">
                <a:latin typeface="Arial" panose="020B0604020202020204" pitchFamily="34" charset="0"/>
                <a:cs typeface="Arial" panose="020B0604020202020204" pitchFamily="34" charset="0"/>
              </a:rPr>
              <a:t>Main reasons for remaining on rescue phase:</a:t>
            </a:r>
          </a:p>
          <a:p>
            <a:pPr marL="0" indent="0" algn="just">
              <a:spcBef>
                <a:spcPts val="0"/>
              </a:spcBef>
              <a:buNone/>
            </a:pPr>
            <a:r>
              <a:rPr lang="en-ZA" sz="2000" b="1" dirty="0">
                <a:latin typeface="Arial" panose="020B0604020202020204" pitchFamily="34" charset="0"/>
                <a:cs typeface="Arial" panose="020B0604020202020204" pitchFamily="34" charset="0"/>
              </a:rPr>
              <a:t>Service delivery</a:t>
            </a:r>
          </a:p>
          <a:p>
            <a:pPr marL="0" indent="0">
              <a:spcBef>
                <a:spcPts val="0"/>
              </a:spcBef>
              <a:buNone/>
            </a:pPr>
            <a:r>
              <a:rPr lang="en-ZA" sz="1800" b="1" dirty="0">
                <a:latin typeface="Arial" panose="020B0604020202020204" pitchFamily="34" charset="0"/>
                <a:cs typeface="Arial" panose="020B0604020202020204" pitchFamily="34" charset="0"/>
              </a:rPr>
              <a:t>Water</a:t>
            </a:r>
          </a:p>
          <a:p>
            <a:pPr>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Inconsistent water supply in </a:t>
            </a:r>
            <a:r>
              <a:rPr lang="en-ZA" sz="1800" dirty="0" err="1">
                <a:latin typeface="Arial" panose="020B0604020202020204" pitchFamily="34" charset="0"/>
                <a:cs typeface="Arial" panose="020B0604020202020204" pitchFamily="34" charset="0"/>
              </a:rPr>
              <a:t>Hertzogville</a:t>
            </a:r>
            <a:r>
              <a:rPr lang="en-ZA" sz="1800" dirty="0">
                <a:latin typeface="Arial" panose="020B0604020202020204" pitchFamily="34" charset="0"/>
                <a:cs typeface="Arial" panose="020B0604020202020204" pitchFamily="34" charset="0"/>
              </a:rPr>
              <a:t> and </a:t>
            </a:r>
            <a:r>
              <a:rPr lang="en-ZA" sz="1800" dirty="0" err="1">
                <a:latin typeface="Arial" panose="020B0604020202020204" pitchFamily="34" charset="0"/>
                <a:cs typeface="Arial" panose="020B0604020202020204" pitchFamily="34" charset="0"/>
              </a:rPr>
              <a:t>Dealesville</a:t>
            </a:r>
            <a:r>
              <a:rPr lang="en-ZA" sz="1800" dirty="0">
                <a:latin typeface="Arial" panose="020B0604020202020204" pitchFamily="34" charset="0"/>
                <a:cs typeface="Arial" panose="020B0604020202020204" pitchFamily="34" charset="0"/>
              </a:rPr>
              <a:t> due to ageing infrastructure, vandalism and theft. </a:t>
            </a:r>
          </a:p>
          <a:p>
            <a:pPr>
              <a:spcBef>
                <a:spcPts val="0"/>
              </a:spcBef>
              <a:buFont typeface="Wingdings" panose="05000000000000000000" pitchFamily="2" charset="2"/>
              <a:buChar char="§"/>
            </a:pPr>
            <a:r>
              <a:rPr lang="en-ZA" sz="1800" dirty="0" err="1">
                <a:latin typeface="Arial" panose="020B0604020202020204" pitchFamily="34" charset="0"/>
                <a:cs typeface="Arial" panose="020B0604020202020204" pitchFamily="34" charset="0"/>
              </a:rPr>
              <a:t>Boshof</a:t>
            </a:r>
            <a:r>
              <a:rPr lang="en-ZA" sz="1800" dirty="0">
                <a:latin typeface="Arial" panose="020B0604020202020204" pitchFamily="34" charset="0"/>
                <a:cs typeface="Arial" panose="020B0604020202020204" pitchFamily="34" charset="0"/>
              </a:rPr>
              <a:t> is 100% dependent on boreholes, however the supply is somehow stable.</a:t>
            </a:r>
          </a:p>
          <a:p>
            <a:pPr marL="0" indent="0">
              <a:spcBef>
                <a:spcPts val="0"/>
              </a:spcBef>
              <a:buNone/>
            </a:pPr>
            <a:r>
              <a:rPr lang="en-ZA" sz="1800" b="1" dirty="0">
                <a:latin typeface="Arial" panose="020B0604020202020204" pitchFamily="34" charset="0"/>
                <a:cs typeface="Arial" panose="020B0604020202020204" pitchFamily="34" charset="0"/>
              </a:rPr>
              <a:t>Refuse removal</a:t>
            </a:r>
            <a:r>
              <a:rPr lang="en-ZA" sz="1800" dirty="0">
                <a:latin typeface="Arial" panose="020B0604020202020204" pitchFamily="34" charset="0"/>
                <a:cs typeface="Arial" panose="020B0604020202020204" pitchFamily="34" charset="0"/>
              </a:rPr>
              <a:t> </a:t>
            </a:r>
          </a:p>
          <a:p>
            <a:pPr>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Refuse is not collected at 100% in all towns due to lack of refuse collection tractors.</a:t>
            </a:r>
          </a:p>
          <a:p>
            <a:pPr>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The current refuse collection tractors are not in good condition, thus collection schedule is not adhered to. </a:t>
            </a:r>
          </a:p>
          <a:p>
            <a:pPr marL="0" indent="0">
              <a:spcBef>
                <a:spcPts val="0"/>
              </a:spcBef>
              <a:buNone/>
            </a:pPr>
            <a:r>
              <a:rPr lang="en-ZA" sz="1800" b="1" dirty="0">
                <a:latin typeface="Arial" panose="020B0604020202020204" pitchFamily="34" charset="0"/>
                <a:cs typeface="Arial" panose="020B0604020202020204" pitchFamily="34" charset="0"/>
              </a:rPr>
              <a:t>Sewer</a:t>
            </a:r>
          </a:p>
          <a:p>
            <a:pPr>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The municipality has a backlog of 313 buckets system and VIPs in </a:t>
            </a:r>
            <a:r>
              <a:rPr lang="en-ZA" sz="1800" dirty="0" err="1">
                <a:latin typeface="Arial" panose="020B0604020202020204" pitchFamily="34" charset="0"/>
                <a:cs typeface="Arial" panose="020B0604020202020204" pitchFamily="34" charset="0"/>
              </a:rPr>
              <a:t>Hertzogville</a:t>
            </a:r>
            <a:r>
              <a:rPr lang="en-ZA" sz="1800" dirty="0">
                <a:latin typeface="Arial" panose="020B0604020202020204" pitchFamily="34" charset="0"/>
                <a:cs typeface="Arial" panose="020B0604020202020204" pitchFamily="34" charset="0"/>
              </a:rPr>
              <a:t> and </a:t>
            </a:r>
            <a:r>
              <a:rPr lang="en-ZA" sz="1800" dirty="0" err="1">
                <a:latin typeface="Arial" panose="020B0604020202020204" pitchFamily="34" charset="0"/>
                <a:cs typeface="Arial" panose="020B0604020202020204" pitchFamily="34" charset="0"/>
              </a:rPr>
              <a:t>Dealesville</a:t>
            </a:r>
            <a:r>
              <a:rPr lang="en-ZA" sz="1800" dirty="0">
                <a:latin typeface="Arial" panose="020B0604020202020204" pitchFamily="34" charset="0"/>
                <a:cs typeface="Arial" panose="020B0604020202020204" pitchFamily="34" charset="0"/>
              </a:rPr>
              <a:t>. </a:t>
            </a:r>
          </a:p>
          <a:p>
            <a:pPr>
              <a:spcBef>
                <a:spcPts val="0"/>
              </a:spcBef>
              <a:buFont typeface="Wingdings" panose="05000000000000000000" pitchFamily="2" charset="2"/>
              <a:buChar char="§"/>
            </a:pPr>
            <a:r>
              <a:rPr lang="en-ZA" sz="1800" dirty="0">
                <a:latin typeface="Arial" panose="020B0604020202020204" pitchFamily="34" charset="0"/>
                <a:cs typeface="Arial" panose="020B0604020202020204" pitchFamily="34" charset="0"/>
              </a:rPr>
              <a:t>There are minor sewer spillages that do occur and they are addressed on time when reported by the municipality.</a:t>
            </a:r>
          </a:p>
          <a:p>
            <a:pPr marL="0" indent="0">
              <a:spcBef>
                <a:spcPts val="0"/>
              </a:spcBef>
              <a:buNone/>
            </a:pPr>
            <a:endParaRPr lang="en-ZA" sz="1800" dirty="0">
              <a:latin typeface="Arial" panose="020B0604020202020204" pitchFamily="34" charset="0"/>
              <a:cs typeface="Arial" panose="020B0604020202020204" pitchFamily="34" charset="0"/>
            </a:endParaRPr>
          </a:p>
          <a:p>
            <a:pPr marL="0" indent="0">
              <a:spcBef>
                <a:spcPts val="0"/>
              </a:spcBef>
              <a:buNone/>
            </a:pPr>
            <a:endParaRPr lang="en-ZA" sz="1800" dirty="0">
              <a:latin typeface="Arial" panose="020B0604020202020204" pitchFamily="34" charset="0"/>
              <a:cs typeface="Arial" panose="020B0604020202020204" pitchFamily="34" charset="0"/>
            </a:endParaRPr>
          </a:p>
          <a:p>
            <a:pPr marL="0" indent="0" algn="just">
              <a:lnSpc>
                <a:spcPct val="150000"/>
              </a:lnSpc>
              <a:spcBef>
                <a:spcPts val="0"/>
              </a:spcBef>
              <a:buNone/>
            </a:pPr>
            <a:endParaRPr lang="en-ZA" sz="22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ZA" sz="18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3765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D2ABF1F-F892-CE5C-2FDB-317CBB996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CF4917-3E05-4A88-23F1-4ADD05D16D2E}"/>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a:t>
            </a:r>
            <a:r>
              <a:rPr lang="en-ZA" sz="2800" b="1" dirty="0" err="1">
                <a:solidFill>
                  <a:schemeClr val="bg1"/>
                </a:solidFill>
                <a:latin typeface="Arial" panose="020B0604020202020204" pitchFamily="34" charset="0"/>
                <a:cs typeface="Arial" panose="020B0604020202020204" pitchFamily="34" charset="0"/>
              </a:rPr>
              <a:t>Tokologo</a:t>
            </a:r>
            <a:endParaRPr lang="en-ZA" sz="2800" b="1" dirty="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0305619D-BA02-F1C5-5B6C-8041A62CE987}"/>
              </a:ext>
            </a:extLst>
          </p:cNvPr>
          <p:cNvSpPr>
            <a:spLocks noGrp="1"/>
          </p:cNvSpPr>
          <p:nvPr>
            <p:ph idx="1"/>
          </p:nvPr>
        </p:nvSpPr>
        <p:spPr>
          <a:xfrm>
            <a:off x="0" y="1394691"/>
            <a:ext cx="9144000" cy="4073235"/>
          </a:xfrm>
        </p:spPr>
        <p:txBody>
          <a:bodyPr>
            <a:noAutofit/>
          </a:bodyPr>
          <a:lstStyle/>
          <a:p>
            <a:pPr marL="0" indent="0" algn="just">
              <a:spcBef>
                <a:spcPts val="0"/>
              </a:spcBef>
              <a:buNone/>
            </a:pPr>
            <a:r>
              <a:rPr lang="en-ZA" sz="2200" b="1" dirty="0">
                <a:latin typeface="Arial" panose="020B0604020202020204" pitchFamily="34" charset="0"/>
                <a:cs typeface="Arial" panose="020B0604020202020204" pitchFamily="34" charset="0"/>
              </a:rPr>
              <a:t>Main reasons for remaining on rescue phase:</a:t>
            </a:r>
          </a:p>
          <a:p>
            <a:pPr marL="0" indent="0" algn="just">
              <a:spcBef>
                <a:spcPts val="0"/>
              </a:spcBef>
              <a:buNone/>
            </a:pPr>
            <a:r>
              <a:rPr lang="en-ZA" sz="2000" b="1" dirty="0">
                <a:latin typeface="Arial" panose="020B0604020202020204" pitchFamily="34" charset="0"/>
                <a:cs typeface="Arial" panose="020B0604020202020204" pitchFamily="34" charset="0"/>
              </a:rPr>
              <a:t>Service delivery</a:t>
            </a:r>
          </a:p>
          <a:p>
            <a:pPr marL="0" lvl="0" indent="0">
              <a:buNone/>
            </a:pPr>
            <a:r>
              <a:rPr lang="en-ZA" sz="1800" b="1" dirty="0">
                <a:latin typeface="Arial" panose="020B0604020202020204" pitchFamily="34" charset="0"/>
                <a:cs typeface="Arial" panose="020B0604020202020204" pitchFamily="34" charset="0"/>
              </a:rPr>
              <a:t>Roads &amp; storm-water</a:t>
            </a:r>
          </a:p>
          <a:p>
            <a:pPr lvl="0"/>
            <a:r>
              <a:rPr lang="en-ZA" sz="1800" dirty="0">
                <a:latin typeface="Arial" panose="020B0604020202020204" pitchFamily="34" charset="0"/>
                <a:cs typeface="Arial" panose="020B0604020202020204" pitchFamily="34" charset="0"/>
              </a:rPr>
              <a:t>General road maintenance is a challenge due to unavailability of funds. </a:t>
            </a:r>
          </a:p>
          <a:p>
            <a:pPr marL="0" lvl="0" indent="0">
              <a:buNone/>
            </a:pPr>
            <a:r>
              <a:rPr lang="en-ZA" sz="1800" b="1" dirty="0">
                <a:latin typeface="Arial" panose="020B0604020202020204" pitchFamily="34" charset="0"/>
                <a:cs typeface="Arial" panose="020B0604020202020204" pitchFamily="34" charset="0"/>
              </a:rPr>
              <a:t>Fleet </a:t>
            </a:r>
          </a:p>
          <a:p>
            <a:pPr lvl="0">
              <a:buFont typeface="Wingdings" panose="05000000000000000000" pitchFamily="2" charset="2"/>
              <a:buChar char="§"/>
            </a:pPr>
            <a:r>
              <a:rPr lang="en-ZA" sz="1800" dirty="0">
                <a:latin typeface="Arial" panose="020B0604020202020204" pitchFamily="34" charset="0"/>
                <a:cs typeface="Arial" panose="020B0604020202020204" pitchFamily="34" charset="0"/>
              </a:rPr>
              <a:t>The municipality has old dilapidated yellow fleet which makes provision of basic services a challenge</a:t>
            </a:r>
          </a:p>
          <a:p>
            <a:pPr marL="0" lvl="0" indent="0">
              <a:buNone/>
            </a:pPr>
            <a:r>
              <a:rPr lang="en-US" sz="1800" b="1" dirty="0">
                <a:latin typeface="Arial" panose="020B0604020202020204" pitchFamily="34" charset="0"/>
                <a:cs typeface="Arial" panose="020B0604020202020204" pitchFamily="34" charset="0"/>
              </a:rPr>
              <a:t>Electricity</a:t>
            </a:r>
          </a:p>
          <a:p>
            <a:pPr lvl="0">
              <a:buFont typeface="Wingdings" panose="05000000000000000000" pitchFamily="2" charset="2"/>
              <a:buChar char="§"/>
            </a:pPr>
            <a:r>
              <a:rPr lang="en-US" sz="1800" dirty="0">
                <a:latin typeface="Arial" panose="020B0604020202020204" pitchFamily="34" charset="0"/>
                <a:cs typeface="Arial" panose="020B0604020202020204" pitchFamily="34" charset="0"/>
              </a:rPr>
              <a:t>The municipality is still unable to pay the Eskom current account. </a:t>
            </a:r>
            <a:endParaRPr lang="en-Z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1800" dirty="0">
                <a:latin typeface="Arial" panose="020B0604020202020204" pitchFamily="34" charset="0"/>
                <a:cs typeface="Arial" panose="020B0604020202020204" pitchFamily="34" charset="0"/>
              </a:rPr>
              <a:t>The report of the Minister has not yet been released on mediation process. However, the municipality is going to embark on the DAA process of  partnership with Eskom.</a:t>
            </a:r>
          </a:p>
          <a:p>
            <a:pPr lvl="0">
              <a:buFont typeface="Wingdings" panose="05000000000000000000" pitchFamily="2" charset="2"/>
              <a:buChar char="§"/>
            </a:pPr>
            <a:r>
              <a:rPr lang="en-US" sz="1800" dirty="0">
                <a:latin typeface="Arial" panose="020B0604020202020204" pitchFamily="34" charset="0"/>
                <a:cs typeface="Arial" panose="020B0604020202020204" pitchFamily="34" charset="0"/>
              </a:rPr>
              <a:t>The council had already approved the partnership in 2025. </a:t>
            </a:r>
            <a:endParaRPr lang="en-ZA" sz="1800" dirty="0">
              <a:latin typeface="Arial" panose="020B0604020202020204" pitchFamily="34" charset="0"/>
              <a:cs typeface="Arial" panose="020B0604020202020204" pitchFamily="34" charset="0"/>
            </a:endParaRPr>
          </a:p>
          <a:p>
            <a:pPr marL="0" indent="0">
              <a:spcBef>
                <a:spcPts val="0"/>
              </a:spcBef>
              <a:buNone/>
            </a:pPr>
            <a:endParaRPr lang="en-ZA" sz="1800" dirty="0">
              <a:latin typeface="Arial" panose="020B0604020202020204" pitchFamily="34" charset="0"/>
              <a:cs typeface="Arial" panose="020B0604020202020204" pitchFamily="34" charset="0"/>
            </a:endParaRPr>
          </a:p>
          <a:p>
            <a:pPr marL="0" indent="0">
              <a:spcBef>
                <a:spcPts val="0"/>
              </a:spcBef>
              <a:buNone/>
            </a:pPr>
            <a:endParaRPr lang="en-ZA" sz="1800" dirty="0">
              <a:latin typeface="Arial" panose="020B0604020202020204" pitchFamily="34" charset="0"/>
              <a:cs typeface="Arial" panose="020B0604020202020204" pitchFamily="34" charset="0"/>
            </a:endParaRPr>
          </a:p>
          <a:p>
            <a:pPr marL="0" indent="0" algn="just">
              <a:lnSpc>
                <a:spcPct val="150000"/>
              </a:lnSpc>
              <a:spcBef>
                <a:spcPts val="0"/>
              </a:spcBef>
              <a:buNone/>
            </a:pPr>
            <a:endParaRPr lang="en-ZA" sz="22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685800" lvl="1" algn="just">
              <a:lnSpc>
                <a:spcPct val="150000"/>
              </a:lnSpc>
              <a:spcBef>
                <a:spcPts val="0"/>
              </a:spcBef>
              <a:buFont typeface="Wingdings" panose="05000000000000000000" pitchFamily="2" charset="2"/>
              <a:buChar char="ü"/>
            </a:pPr>
            <a:endParaRPr lang="en-ZA" sz="18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281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42CB6ED-67FB-4768-E4FA-58F8D2861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1A997-297C-7788-E9E6-5B93200903D8}"/>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a:t>
            </a:r>
            <a:r>
              <a:rPr lang="en-ZA" sz="2800" b="1" dirty="0" err="1">
                <a:solidFill>
                  <a:schemeClr val="bg1"/>
                </a:solidFill>
                <a:latin typeface="Arial" panose="020B0604020202020204" pitchFamily="34" charset="0"/>
                <a:cs typeface="Arial" panose="020B0604020202020204" pitchFamily="34" charset="0"/>
              </a:rPr>
              <a:t>Matjhabeng</a:t>
            </a:r>
            <a:endParaRPr lang="en-ZA" sz="2800" b="1" dirty="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8CCA79D5-1287-B7EC-FE23-E45982128C20}"/>
              </a:ext>
            </a:extLst>
          </p:cNvPr>
          <p:cNvSpPr>
            <a:spLocks noGrp="1"/>
          </p:cNvSpPr>
          <p:nvPr>
            <p:ph idx="1"/>
          </p:nvPr>
        </p:nvSpPr>
        <p:spPr>
          <a:xfrm>
            <a:off x="0" y="1143000"/>
            <a:ext cx="9144000" cy="4169664"/>
          </a:xfrm>
        </p:spPr>
        <p:txBody>
          <a:bodyPr>
            <a:noAutofit/>
          </a:bodyPr>
          <a:lstStyle/>
          <a:p>
            <a:pPr algn="just">
              <a:lnSpc>
                <a:spcPct val="150000"/>
              </a:lnSpc>
              <a:spcBef>
                <a:spcPts val="0"/>
              </a:spcBef>
            </a:pPr>
            <a:r>
              <a:rPr lang="en-ZA" sz="1800" dirty="0">
                <a:latin typeface="Arial" panose="020B0604020202020204" pitchFamily="34" charset="0"/>
                <a:cs typeface="Arial" panose="020B0604020202020204" pitchFamily="34" charset="0"/>
              </a:rPr>
              <a:t>Remain in rescue phase no improvement</a:t>
            </a:r>
          </a:p>
          <a:p>
            <a:pPr marL="0" indent="0" algn="just">
              <a:lnSpc>
                <a:spcPct val="150000"/>
              </a:lnSpc>
              <a:spcBef>
                <a:spcPts val="0"/>
              </a:spcBef>
              <a:buNone/>
            </a:pPr>
            <a:r>
              <a:rPr lang="en-ZA" sz="1800" b="1" dirty="0">
                <a:latin typeface="Arial" panose="020B0604020202020204" pitchFamily="34" charset="0"/>
                <a:cs typeface="Arial" panose="020B0604020202020204" pitchFamily="34" charset="0"/>
              </a:rPr>
              <a:t>Main reasons for remaining on rescue phase: </a:t>
            </a:r>
          </a:p>
          <a:p>
            <a:pPr algn="just">
              <a:lnSpc>
                <a:spcPct val="150000"/>
              </a:lnSpc>
              <a:spcBef>
                <a:spcPts val="0"/>
              </a:spcBef>
            </a:pPr>
            <a:r>
              <a:rPr lang="en-ZA" sz="1800" dirty="0">
                <a:latin typeface="Arial" panose="020B0604020202020204" pitchFamily="34" charset="0"/>
                <a:cs typeface="Arial" panose="020B0604020202020204" pitchFamily="34" charset="0"/>
              </a:rPr>
              <a:t>The municipality does not cooperate with the EXCO rep.</a:t>
            </a:r>
          </a:p>
          <a:p>
            <a:pPr algn="just">
              <a:lnSpc>
                <a:spcPct val="150000"/>
              </a:lnSpc>
              <a:spcBef>
                <a:spcPts val="0"/>
              </a:spcBef>
            </a:pPr>
            <a:r>
              <a:rPr lang="en-ZA" sz="1800" dirty="0">
                <a:latin typeface="Arial" panose="020B0604020202020204" pitchFamily="34" charset="0"/>
                <a:cs typeface="Arial" panose="020B0604020202020204" pitchFamily="34" charset="0"/>
              </a:rPr>
              <a:t>Does not attend the war room meeting which is a monitoring meeting.</a:t>
            </a:r>
          </a:p>
          <a:p>
            <a:pPr algn="just">
              <a:lnSpc>
                <a:spcPct val="150000"/>
              </a:lnSpc>
              <a:spcBef>
                <a:spcPts val="0"/>
              </a:spcBef>
            </a:pPr>
            <a:r>
              <a:rPr lang="en-GB" sz="1800" dirty="0">
                <a:latin typeface="Arial" panose="020B0604020202020204" pitchFamily="34" charset="0"/>
                <a:cs typeface="Arial" panose="020B0604020202020204" pitchFamily="34" charset="0"/>
              </a:rPr>
              <a:t>Unfunded and Non-Compliant Budget</a:t>
            </a:r>
            <a:endParaRPr lang="en-ZA" sz="1800" dirty="0">
              <a:latin typeface="Arial" panose="020B0604020202020204" pitchFamily="34" charset="0"/>
              <a:cs typeface="Arial" panose="020B0604020202020204" pitchFamily="34" charset="0"/>
            </a:endParaRPr>
          </a:p>
          <a:p>
            <a:pPr algn="just">
              <a:lnSpc>
                <a:spcPct val="150000"/>
              </a:lnSpc>
              <a:spcBef>
                <a:spcPts val="0"/>
              </a:spcBef>
            </a:pPr>
            <a:r>
              <a:rPr lang="en-GB" sz="1800" dirty="0">
                <a:latin typeface="Arial" panose="020B0604020202020204" pitchFamily="34" charset="0"/>
                <a:cs typeface="Arial" panose="020B0604020202020204" pitchFamily="34" charset="0"/>
              </a:rPr>
              <a:t>Contravention of Employment Moratorium </a:t>
            </a:r>
          </a:p>
          <a:p>
            <a:pPr algn="just">
              <a:lnSpc>
                <a:spcPct val="150000"/>
              </a:lnSpc>
              <a:spcBef>
                <a:spcPts val="0"/>
              </a:spcBef>
            </a:pPr>
            <a:r>
              <a:rPr lang="en-GB" sz="1800" dirty="0">
                <a:latin typeface="Arial" panose="020B0604020202020204" pitchFamily="34" charset="0"/>
                <a:cs typeface="Arial" panose="020B0604020202020204" pitchFamily="34" charset="0"/>
              </a:rPr>
              <a:t>SIU investigation </a:t>
            </a:r>
          </a:p>
          <a:p>
            <a:pPr algn="just">
              <a:lnSpc>
                <a:spcPct val="150000"/>
              </a:lnSpc>
              <a:spcBef>
                <a:spcPts val="0"/>
              </a:spcBef>
            </a:pPr>
            <a:r>
              <a:rPr lang="en-GB" sz="1800" dirty="0">
                <a:latin typeface="Arial" panose="020B0604020202020204" pitchFamily="34" charset="0"/>
                <a:cs typeface="Arial" panose="020B0604020202020204" pitchFamily="34" charset="0"/>
              </a:rPr>
              <a:t>Illegal EPWP Unit still not terminated</a:t>
            </a:r>
          </a:p>
          <a:p>
            <a:pPr algn="just">
              <a:lnSpc>
                <a:spcPct val="150000"/>
              </a:lnSpc>
              <a:spcBef>
                <a:spcPts val="0"/>
              </a:spcBef>
            </a:pPr>
            <a:r>
              <a:rPr lang="en-GB" sz="1800" dirty="0">
                <a:latin typeface="Arial" panose="020B0604020202020204" pitchFamily="34" charset="0"/>
                <a:cs typeface="Arial" panose="020B0604020202020204" pitchFamily="34" charset="0"/>
              </a:rPr>
              <a:t>Non-adherence to reporting framework</a:t>
            </a:r>
          </a:p>
          <a:p>
            <a:pPr algn="just">
              <a:lnSpc>
                <a:spcPct val="150000"/>
              </a:lnSpc>
              <a:spcBef>
                <a:spcPts val="0"/>
              </a:spcBef>
            </a:pPr>
            <a:r>
              <a:rPr lang="en-GB" sz="1800" dirty="0">
                <a:latin typeface="Arial" panose="020B0604020202020204" pitchFamily="34" charset="0"/>
                <a:cs typeface="Arial" panose="020B0604020202020204" pitchFamily="34" charset="0"/>
              </a:rPr>
              <a:t>Unlawful appointment of Acting Municipal Managers</a:t>
            </a:r>
            <a:endParaRPr lang="en-ZA" sz="1800" dirty="0">
              <a:latin typeface="Arial" panose="020B0604020202020204" pitchFamily="34" charset="0"/>
              <a:cs typeface="Arial" panose="020B0604020202020204" pitchFamily="34" charset="0"/>
            </a:endParaRPr>
          </a:p>
          <a:p>
            <a:pPr algn="just">
              <a:lnSpc>
                <a:spcPct val="150000"/>
              </a:lnSpc>
              <a:spcBef>
                <a:spcPts val="0"/>
              </a:spcBef>
            </a:pPr>
            <a:endParaRPr lang="en-ZA" sz="18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lnSpc>
                <a:spcPct val="150000"/>
              </a:lnSpc>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1622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95F5942-2FE1-F698-F739-65EC288A86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4EC67-1FA9-68D3-AFC3-08F9EF8717C4}"/>
              </a:ext>
            </a:extLst>
          </p:cNvPr>
          <p:cNvSpPr>
            <a:spLocks noGrp="1"/>
          </p:cNvSpPr>
          <p:nvPr>
            <p:ph type="title"/>
          </p:nvPr>
        </p:nvSpPr>
        <p:spPr>
          <a:xfrm>
            <a:off x="121920" y="0"/>
            <a:ext cx="7475220" cy="1143000"/>
          </a:xfrm>
        </p:spPr>
        <p:txBody>
          <a:bodyPr>
            <a:noAutofit/>
          </a:bodyPr>
          <a:lstStyle/>
          <a:p>
            <a:r>
              <a:rPr lang="en-ZA" sz="2800" b="1" dirty="0">
                <a:solidFill>
                  <a:schemeClr val="bg1"/>
                </a:solidFill>
                <a:latin typeface="Arial" panose="020B0604020202020204" pitchFamily="34" charset="0"/>
                <a:cs typeface="Arial" panose="020B0604020202020204" pitchFamily="34" charset="0"/>
              </a:rPr>
              <a:t>Status of FRP - Mangaung</a:t>
            </a:r>
          </a:p>
        </p:txBody>
      </p:sp>
      <p:sp>
        <p:nvSpPr>
          <p:cNvPr id="4" name="Content Placeholder 3">
            <a:extLst>
              <a:ext uri="{FF2B5EF4-FFF2-40B4-BE49-F238E27FC236}">
                <a16:creationId xmlns:a16="http://schemas.microsoft.com/office/drawing/2014/main" id="{329BEE59-5A6F-3071-512A-C01860878331}"/>
              </a:ext>
            </a:extLst>
          </p:cNvPr>
          <p:cNvSpPr>
            <a:spLocks noGrp="1"/>
          </p:cNvSpPr>
          <p:nvPr>
            <p:ph idx="1"/>
          </p:nvPr>
        </p:nvSpPr>
        <p:spPr>
          <a:xfrm>
            <a:off x="0" y="1417320"/>
            <a:ext cx="9144000" cy="3895344"/>
          </a:xfrm>
        </p:spPr>
        <p:txBody>
          <a:bodyPr>
            <a:noAutofit/>
          </a:bodyPr>
          <a:lstStyle/>
          <a:p>
            <a:pPr algn="just">
              <a:lnSpc>
                <a:spcPct val="150000"/>
              </a:lnSpc>
              <a:spcBef>
                <a:spcPts val="0"/>
              </a:spcBef>
            </a:pPr>
            <a:r>
              <a:rPr lang="en-ZA" sz="1800" dirty="0">
                <a:latin typeface="Arial" panose="020B0604020202020204" pitchFamily="34" charset="0"/>
                <a:cs typeface="Arial" panose="020B0604020202020204" pitchFamily="34" charset="0"/>
              </a:rPr>
              <a:t>Although Mangaung is under FRP, it is under the Cabinet Representative.</a:t>
            </a:r>
          </a:p>
          <a:p>
            <a:pPr algn="just">
              <a:lnSpc>
                <a:spcPct val="150000"/>
              </a:lnSpc>
              <a:spcBef>
                <a:spcPts val="0"/>
              </a:spcBef>
            </a:pPr>
            <a:r>
              <a:rPr lang="en-ZA" sz="1800" dirty="0">
                <a:latin typeface="Arial" panose="020B0604020202020204" pitchFamily="34" charset="0"/>
                <a:cs typeface="Arial" panose="020B0604020202020204" pitchFamily="34" charset="0"/>
              </a:rPr>
              <a:t>Therefore implementation of FRP is monitored by National Treasury. </a:t>
            </a:r>
          </a:p>
          <a:p>
            <a:pPr algn="just">
              <a:lnSpc>
                <a:spcPct val="150000"/>
              </a:lnSpc>
              <a:spcBef>
                <a:spcPts val="0"/>
              </a:spcBef>
            </a:pPr>
            <a:r>
              <a:rPr lang="en-ZA" sz="1800" dirty="0">
                <a:latin typeface="Arial" panose="020B0604020202020204" pitchFamily="34" charset="0"/>
                <a:cs typeface="Arial" panose="020B0604020202020204" pitchFamily="34" charset="0"/>
              </a:rPr>
              <a:t>However, the municipality remain in rescue phase.</a:t>
            </a:r>
          </a:p>
          <a:p>
            <a:pPr algn="just">
              <a:lnSpc>
                <a:spcPct val="150000"/>
              </a:lnSpc>
              <a:spcBef>
                <a:spcPts val="0"/>
              </a:spcBef>
            </a:pPr>
            <a:endParaRPr lang="en-ZA" sz="1800" dirty="0">
              <a:latin typeface="Arial" panose="020B0604020202020204" pitchFamily="34" charset="0"/>
              <a:cs typeface="Arial" panose="020B0604020202020204" pitchFamily="34" charset="0"/>
            </a:endParaRPr>
          </a:p>
          <a:p>
            <a:pPr marL="571500" lvl="1" indent="-171450" algn="just">
              <a:lnSpc>
                <a:spcPct val="150000"/>
              </a:lnSpc>
              <a:spcBef>
                <a:spcPts val="0"/>
              </a:spcBef>
              <a:buFont typeface="Wingdings" panose="05000000000000000000" pitchFamily="2" charset="2"/>
              <a:buChar char="ü"/>
            </a:pPr>
            <a:endParaRPr lang="en-ZA" sz="1200" dirty="0">
              <a:latin typeface="Arial" panose="020B0604020202020204" pitchFamily="34" charset="0"/>
              <a:cs typeface="Arial" panose="020B0604020202020204" pitchFamily="34" charset="0"/>
            </a:endParaRPr>
          </a:p>
          <a:p>
            <a:pPr marL="457200" lvl="1" indent="0" algn="just">
              <a:lnSpc>
                <a:spcPct val="150000"/>
              </a:lnSpc>
              <a:spcBef>
                <a:spcPts val="0"/>
              </a:spcBef>
              <a:buNone/>
            </a:pPr>
            <a:endParaRPr lang="en-ZA" sz="1550" dirty="0">
              <a:latin typeface="Arial" panose="020B0604020202020204" pitchFamily="34" charset="0"/>
              <a:cs typeface="Arial" panose="020B0604020202020204" pitchFamily="34" charset="0"/>
            </a:endParaRPr>
          </a:p>
          <a:p>
            <a:pPr algn="just">
              <a:spcBef>
                <a:spcPts val="0"/>
              </a:spcBef>
            </a:pPr>
            <a:endParaRPr lang="en-ZA"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644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426720" y="925548"/>
            <a:ext cx="5286550" cy="4013215"/>
          </a:xfrm>
          <a:prstGeom prst="rect">
            <a:avLst/>
          </a:prstGeom>
        </p:spPr>
        <p:txBody>
          <a:bodyPr wrap="square">
            <a:spAutoFit/>
          </a:bodyPr>
          <a:lstStyle/>
          <a:p>
            <a:pPr>
              <a:lnSpc>
                <a:spcPct val="120000"/>
              </a:lnSpc>
              <a:spcAft>
                <a:spcPts val="0"/>
              </a:spcAft>
            </a:pPr>
            <a:r>
              <a:rPr lang="en-ZA" sz="4400" dirty="0">
                <a:solidFill>
                  <a:schemeClr val="bg1"/>
                </a:solidFill>
                <a:latin typeface="Arial Black" panose="020B0A04020102020204" pitchFamily="34" charset="0"/>
                <a:cs typeface="Arial" panose="020B0604020202020204" pitchFamily="34" charset="0"/>
              </a:rPr>
              <a:t>THANK YOU.</a:t>
            </a:r>
          </a:p>
          <a:p>
            <a:pPr>
              <a:lnSpc>
                <a:spcPct val="120000"/>
              </a:lnSpc>
              <a:spcAft>
                <a:spcPts val="0"/>
              </a:spcAft>
            </a:pPr>
            <a:r>
              <a:rPr lang="en-GB" sz="4400" dirty="0">
                <a:solidFill>
                  <a:schemeClr val="bg1"/>
                </a:solidFill>
                <a:latin typeface="Arial Black" panose="020B0A04020102020204" pitchFamily="34" charset="0"/>
                <a:cs typeface="Arial" panose="020B0604020202020204" pitchFamily="34" charset="0"/>
              </a:rPr>
              <a:t>KE A LEBOHA</a:t>
            </a:r>
          </a:p>
          <a:p>
            <a:pPr>
              <a:lnSpc>
                <a:spcPct val="120000"/>
              </a:lnSpc>
              <a:spcAft>
                <a:spcPts val="0"/>
              </a:spcAft>
            </a:pPr>
            <a:r>
              <a:rPr lang="en-GB" sz="4400" dirty="0">
                <a:solidFill>
                  <a:schemeClr val="bg1"/>
                </a:solidFill>
                <a:latin typeface="Arial Black" panose="020B0A04020102020204" pitchFamily="34" charset="0"/>
                <a:cs typeface="Arial" panose="020B0604020202020204" pitchFamily="34" charset="0"/>
              </a:rPr>
              <a:t>BAIE DANKIE</a:t>
            </a:r>
          </a:p>
          <a:p>
            <a:pPr>
              <a:lnSpc>
                <a:spcPct val="120000"/>
              </a:lnSpc>
              <a:spcAft>
                <a:spcPts val="0"/>
              </a:spcAft>
            </a:pPr>
            <a:r>
              <a:rPr lang="en-GB" sz="4400" dirty="0">
                <a:solidFill>
                  <a:schemeClr val="bg1"/>
                </a:solidFill>
                <a:latin typeface="Arial Black" panose="020B0A04020102020204" pitchFamily="34" charset="0"/>
                <a:cs typeface="Arial" panose="020B0604020202020204" pitchFamily="34" charset="0"/>
              </a:rPr>
              <a:t>NDIYABULELA</a:t>
            </a:r>
            <a:endParaRPr lang="en-ZA" sz="4400" dirty="0">
              <a:solidFill>
                <a:schemeClr val="bg1"/>
              </a:solidFill>
              <a:latin typeface="Arial Black" panose="020B0A04020102020204" pitchFamily="34" charset="0"/>
              <a:cs typeface="Arial" panose="020B0604020202020204" pitchFamily="34" charset="0"/>
            </a:endParaRPr>
          </a:p>
          <a:p>
            <a:pPr>
              <a:lnSpc>
                <a:spcPct val="120000"/>
              </a:lnSpc>
              <a:spcAft>
                <a:spcPts val="0"/>
              </a:spcAft>
            </a:pPr>
            <a:endParaRPr lang="en-ZA" sz="4000" dirty="0">
              <a:solidFill>
                <a:schemeClr val="bg1"/>
              </a:solidFill>
              <a:effectLst/>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3420509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SUPPORT TO MUNICIPALITIES PERFORMANCE MONITORING</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65044890"/>
              </p:ext>
            </p:extLst>
          </p:nvPr>
        </p:nvGraphicFramePr>
        <p:xfrm>
          <a:off x="163629" y="1280160"/>
          <a:ext cx="8844903" cy="5302288"/>
        </p:xfrm>
        <a:graphic>
          <a:graphicData uri="http://schemas.openxmlformats.org/drawingml/2006/table">
            <a:tbl>
              <a:tblPr firstRow="1" bandRow="1">
                <a:tableStyleId>{5C22544A-7EE6-4342-B048-85BDC9FD1C3A}</a:tableStyleId>
              </a:tblPr>
              <a:tblGrid>
                <a:gridCol w="2435115">
                  <a:extLst>
                    <a:ext uri="{9D8B030D-6E8A-4147-A177-3AD203B41FA5}">
                      <a16:colId xmlns:a16="http://schemas.microsoft.com/office/drawing/2014/main" val="20000"/>
                    </a:ext>
                  </a:extLst>
                </a:gridCol>
                <a:gridCol w="2454519">
                  <a:extLst>
                    <a:ext uri="{9D8B030D-6E8A-4147-A177-3AD203B41FA5}">
                      <a16:colId xmlns:a16="http://schemas.microsoft.com/office/drawing/2014/main" val="20001"/>
                    </a:ext>
                  </a:extLst>
                </a:gridCol>
                <a:gridCol w="3955269">
                  <a:extLst>
                    <a:ext uri="{9D8B030D-6E8A-4147-A177-3AD203B41FA5}">
                      <a16:colId xmlns:a16="http://schemas.microsoft.com/office/drawing/2014/main" val="20002"/>
                    </a:ext>
                  </a:extLst>
                </a:gridCol>
              </a:tblGrid>
              <a:tr h="415466">
                <a:tc>
                  <a:txBody>
                    <a:bodyPr/>
                    <a:lstStyle/>
                    <a:p>
                      <a:r>
                        <a:rPr lang="en-ZA" dirty="0">
                          <a:solidFill>
                            <a:schemeClr val="tx1"/>
                          </a:solidFill>
                          <a:latin typeface="Arial" panose="020B0604020202020204" pitchFamily="34" charset="0"/>
                          <a:cs typeface="Arial" panose="020B0604020202020204" pitchFamily="34" charset="0"/>
                        </a:rPr>
                        <a:t>Activity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Progress</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Purpose</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97159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dirty="0">
                          <a:effectLst/>
                          <a:latin typeface="Arial" panose="020B0604020202020204" pitchFamily="34" charset="0"/>
                          <a:cs typeface="Arial" panose="020B0604020202020204" pitchFamily="34" charset="0"/>
                        </a:rPr>
                        <a:t>Support municipalities on Institutionalisation of Performance Monitoring Systems which would culminate in the development on Section 46 Annual Performance Report.</a:t>
                      </a:r>
                      <a:endParaRPr lang="en-ZA" sz="14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a:p>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r>
                        <a:rPr lang="en-ZA" sz="1400" kern="1200" dirty="0">
                          <a:solidFill>
                            <a:schemeClr val="dk1"/>
                          </a:solidFill>
                          <a:effectLst/>
                          <a:latin typeface="Arial" panose="020B0604020202020204" pitchFamily="34" charset="0"/>
                          <a:ea typeface="+mn-ea"/>
                          <a:cs typeface="Arial" panose="020B0604020202020204" pitchFamily="34" charset="0"/>
                        </a:rPr>
                        <a:t>Provincial LG: PMS Workshop </a:t>
                      </a:r>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ZA" sz="1400" b="1" kern="1200" dirty="0">
                          <a:solidFill>
                            <a:schemeClr val="dk1"/>
                          </a:solidFill>
                          <a:effectLst/>
                          <a:latin typeface="Arial" panose="020B0604020202020204" pitchFamily="34" charset="0"/>
                          <a:ea typeface="+mn-ea"/>
                          <a:cs typeface="Arial" panose="020B0604020202020204" pitchFamily="34" charset="0"/>
                        </a:rPr>
                        <a:t>10 &amp; 16 October 2025.</a:t>
                      </a:r>
                    </a:p>
                    <a:p>
                      <a:r>
                        <a:rPr lang="en-ZA" sz="1400" kern="1200" dirty="0">
                          <a:solidFill>
                            <a:schemeClr val="dk1"/>
                          </a:solidFill>
                          <a:effectLst/>
                          <a:latin typeface="Arial" panose="020B0604020202020204" pitchFamily="34" charset="0"/>
                          <a:ea typeface="+mn-ea"/>
                          <a:cs typeface="Arial" panose="020B0604020202020204" pitchFamily="34" charset="0"/>
                        </a:rPr>
                        <a:t> </a:t>
                      </a:r>
                      <a:endParaRPr lang="en-GB" sz="1400" kern="1200" dirty="0">
                        <a:solidFill>
                          <a:schemeClr val="dk1"/>
                        </a:solidFill>
                        <a:effectLst/>
                        <a:latin typeface="Arial" panose="020B0604020202020204" pitchFamily="34" charset="0"/>
                        <a:ea typeface="+mn-ea"/>
                        <a:cs typeface="Arial" panose="020B0604020202020204" pitchFamily="34" charset="0"/>
                      </a:endParaRPr>
                    </a:p>
                    <a:p>
                      <a:pPr lvl="0"/>
                      <a:r>
                        <a:rPr lang="en-ZA" sz="1400" kern="1200" dirty="0">
                          <a:solidFill>
                            <a:schemeClr val="dk1"/>
                          </a:solidFill>
                          <a:effectLst/>
                          <a:latin typeface="Arial" panose="020B0604020202020204" pitchFamily="34" charset="0"/>
                          <a:ea typeface="+mn-ea"/>
                          <a:cs typeface="Arial" panose="020B0604020202020204" pitchFamily="34" charset="0"/>
                        </a:rPr>
                        <a:t>Supported municipalities on quarterly performance reporting as per section 52 of the MSA through Circular 88 and institutionalisation of PMS.</a:t>
                      </a:r>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342900" indent="-342900">
                        <a:buAutoNum type="arabicPeriod"/>
                        <a:tabLst>
                          <a:tab pos="231775" algn="l"/>
                        </a:tabLst>
                      </a:pPr>
                      <a:r>
                        <a:rPr lang="en-ZA" sz="1400" dirty="0" err="1">
                          <a:solidFill>
                            <a:schemeClr val="tx1"/>
                          </a:solidFill>
                          <a:latin typeface="Arial" panose="020B0604020202020204" pitchFamily="34" charset="0"/>
                          <a:cs typeface="Arial" panose="020B0604020202020204" pitchFamily="34" charset="0"/>
                        </a:rPr>
                        <a:t>CoGTA</a:t>
                      </a:r>
                      <a:r>
                        <a:rPr lang="en-ZA" sz="1400" dirty="0">
                          <a:solidFill>
                            <a:schemeClr val="tx1"/>
                          </a:solidFill>
                          <a:latin typeface="Arial" panose="020B0604020202020204" pitchFamily="34" charset="0"/>
                          <a:cs typeface="Arial" panose="020B0604020202020204" pitchFamily="34" charset="0"/>
                        </a:rPr>
                        <a:t> provided support on institutionalization of PMS to municipalities (Municipal Managers and Administration). </a:t>
                      </a:r>
                    </a:p>
                    <a:p>
                      <a:pPr marL="342900" indent="-342900">
                        <a:buAutoNum type="arabicPeriod"/>
                        <a:tabLst>
                          <a:tab pos="231775" algn="l"/>
                        </a:tabLst>
                      </a:pPr>
                      <a:r>
                        <a:rPr lang="en-ZA" sz="1400" dirty="0">
                          <a:solidFill>
                            <a:schemeClr val="tx1"/>
                          </a:solidFill>
                          <a:latin typeface="Arial" panose="020B0604020202020204" pitchFamily="34" charset="0"/>
                          <a:cs typeface="Arial" panose="020B0604020202020204" pitchFamily="34" charset="0"/>
                        </a:rPr>
                        <a:t>Comparatively, in August 2024, municipalities were not reporting on Performance information which is a culmination of PMS. As at November 2025, 91% of municipalities submitted reports on Circular 88.</a:t>
                      </a:r>
                      <a:endParaRPr lang="en-GB"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2661782">
                <a:tc>
                  <a:txBody>
                    <a:bodyPr/>
                    <a:lstStyle/>
                    <a:p>
                      <a:r>
                        <a:rPr lang="en-ZA" sz="1400" dirty="0">
                          <a:solidFill>
                            <a:schemeClr val="tx1"/>
                          </a:solidFill>
                          <a:latin typeface="Arial" panose="020B0604020202020204" pitchFamily="34" charset="0"/>
                          <a:cs typeface="Arial" panose="020B0604020202020204" pitchFamily="34" charset="0"/>
                        </a:rPr>
                        <a:t>Workshop municipal</a:t>
                      </a:r>
                      <a:r>
                        <a:rPr lang="en-ZA" sz="1400" baseline="0" dirty="0">
                          <a:solidFill>
                            <a:schemeClr val="tx1"/>
                          </a:solidFill>
                          <a:latin typeface="Arial" panose="020B0604020202020204" pitchFamily="34" charset="0"/>
                          <a:cs typeface="Arial" panose="020B0604020202020204" pitchFamily="34" charset="0"/>
                        </a:rPr>
                        <a:t> </a:t>
                      </a:r>
                      <a:r>
                        <a:rPr lang="en-ZA" sz="1400" dirty="0">
                          <a:solidFill>
                            <a:schemeClr val="tx1"/>
                          </a:solidFill>
                          <a:latin typeface="Arial" panose="020B0604020202020204" pitchFamily="34" charset="0"/>
                          <a:cs typeface="Arial" panose="020B0604020202020204" pitchFamily="34" charset="0"/>
                        </a:rPr>
                        <a:t>officials (Municipal</a:t>
                      </a:r>
                      <a:r>
                        <a:rPr lang="en-ZA" sz="1400" baseline="0" dirty="0">
                          <a:solidFill>
                            <a:schemeClr val="tx1"/>
                          </a:solidFill>
                          <a:latin typeface="Arial" panose="020B0604020202020204" pitchFamily="34" charset="0"/>
                          <a:cs typeface="Arial" panose="020B0604020202020204" pitchFamily="34" charset="0"/>
                        </a:rPr>
                        <a:t> Manager and administration)</a:t>
                      </a:r>
                      <a:r>
                        <a:rPr lang="en-ZA" sz="1400" dirty="0">
                          <a:solidFill>
                            <a:schemeClr val="tx1"/>
                          </a:solidFill>
                          <a:latin typeface="Arial" panose="020B0604020202020204" pitchFamily="34" charset="0"/>
                          <a:cs typeface="Arial" panose="020B0604020202020204" pitchFamily="34" charset="0"/>
                        </a:rPr>
                        <a:t> on the draft municipal Annual</a:t>
                      </a:r>
                      <a:r>
                        <a:rPr lang="en-ZA" sz="1400" baseline="0" dirty="0">
                          <a:solidFill>
                            <a:schemeClr val="tx1"/>
                          </a:solidFill>
                          <a:latin typeface="Arial" panose="020B0604020202020204" pitchFamily="34" charset="0"/>
                          <a:cs typeface="Arial" panose="020B0604020202020204" pitchFamily="34" charset="0"/>
                        </a:rPr>
                        <a:t> Report and Oversight Reports.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r>
                        <a:rPr lang="en-ZA" sz="1400" dirty="0">
                          <a:solidFill>
                            <a:schemeClr val="tx1"/>
                          </a:solidFill>
                          <a:latin typeface="Arial" panose="020B0604020202020204" pitchFamily="34" charset="0"/>
                          <a:cs typeface="Arial" panose="020B0604020202020204" pitchFamily="34" charset="0"/>
                        </a:rPr>
                        <a:t>Municipal</a:t>
                      </a:r>
                      <a:r>
                        <a:rPr lang="en-ZA" sz="1400" baseline="0" dirty="0">
                          <a:solidFill>
                            <a:schemeClr val="tx1"/>
                          </a:solidFill>
                          <a:latin typeface="Arial" panose="020B0604020202020204" pitchFamily="34" charset="0"/>
                          <a:cs typeface="Arial" panose="020B0604020202020204" pitchFamily="34" charset="0"/>
                        </a:rPr>
                        <a:t> Manager and administration </a:t>
                      </a:r>
                      <a:r>
                        <a:rPr lang="en-ZA" sz="1400" dirty="0">
                          <a:solidFill>
                            <a:schemeClr val="tx1"/>
                          </a:solidFill>
                          <a:latin typeface="Arial" panose="020B0604020202020204" pitchFamily="34" charset="0"/>
                          <a:cs typeface="Arial" panose="020B0604020202020204" pitchFamily="34" charset="0"/>
                        </a:rPr>
                        <a:t>officials workshopped on the draft municipal Annual</a:t>
                      </a:r>
                      <a:r>
                        <a:rPr lang="en-ZA" sz="1400" baseline="0" dirty="0">
                          <a:solidFill>
                            <a:schemeClr val="tx1"/>
                          </a:solidFill>
                          <a:latin typeface="Arial" panose="020B0604020202020204" pitchFamily="34" charset="0"/>
                          <a:cs typeface="Arial" panose="020B0604020202020204" pitchFamily="34" charset="0"/>
                        </a:rPr>
                        <a:t> Report and Oversight Reports </a:t>
                      </a:r>
                      <a:r>
                        <a:rPr lang="en-ZA" sz="1400" b="1" baseline="0" dirty="0">
                          <a:solidFill>
                            <a:schemeClr val="tx1"/>
                          </a:solidFill>
                          <a:latin typeface="Arial" panose="020B0604020202020204" pitchFamily="34" charset="0"/>
                          <a:cs typeface="Arial" panose="020B0604020202020204" pitchFamily="34" charset="0"/>
                        </a:rPr>
                        <a:t>22 January 2026.</a:t>
                      </a:r>
                      <a:endParaRPr lang="en-GB" sz="1400" b="1"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nSpc>
                          <a:spcPct val="100000"/>
                        </a:lnSpc>
                        <a:spcBef>
                          <a:spcPts val="0"/>
                        </a:spcBef>
                        <a:spcAft>
                          <a:spcPts val="800"/>
                        </a:spcAft>
                        <a:buFont typeface="Arial" panose="020B0604020202020204" pitchFamily="34" charset="0"/>
                        <a:buNone/>
                        <a:tabLst>
                          <a:tab pos="457200" algn="l"/>
                        </a:tabLst>
                      </a:pPr>
                      <a:r>
                        <a:rPr lang="en-ZA" sz="1400" dirty="0">
                          <a:effectLst/>
                          <a:latin typeface="Arial" panose="020B0604020202020204" pitchFamily="34" charset="0"/>
                          <a:ea typeface="Calibri" panose="020F0502020204030204" pitchFamily="34" charset="0"/>
                          <a:cs typeface="Times New Roman" panose="02020603050405020304" pitchFamily="18" charset="0"/>
                        </a:rPr>
                        <a:t>Workshop municipalities on status of the development of the Section 46 reports on the:</a:t>
                      </a:r>
                    </a:p>
                    <a:p>
                      <a:pPr marL="0" marR="0" lvl="0" indent="0">
                        <a:lnSpc>
                          <a:spcPct val="100000"/>
                        </a:lnSpc>
                        <a:spcBef>
                          <a:spcPts val="0"/>
                        </a:spcBef>
                        <a:spcAft>
                          <a:spcPts val="800"/>
                        </a:spcAft>
                        <a:buFont typeface="Arial" panose="020B0604020202020204" pitchFamily="34" charset="0"/>
                        <a:buNone/>
                        <a:tabLst>
                          <a:tab pos="457200" algn="l"/>
                        </a:tabLst>
                      </a:pPr>
                      <a:r>
                        <a:rPr lang="en-ZA" sz="1400" kern="1200" dirty="0">
                          <a:solidFill>
                            <a:schemeClr val="tx1"/>
                          </a:solidFill>
                          <a:latin typeface="Arial" panose="020B0604020202020204" pitchFamily="34" charset="0"/>
                          <a:ea typeface="+mn-ea"/>
                          <a:cs typeface="Arial" panose="020B0604020202020204" pitchFamily="34" charset="0"/>
                        </a:rPr>
                        <a:t>Monitor progress of municipalities in developing Section 46 reports.</a:t>
                      </a:r>
                    </a:p>
                    <a:p>
                      <a:pPr marL="285750" marR="0" lvl="0" indent="-285750">
                        <a:lnSpc>
                          <a:spcPct val="100000"/>
                        </a:lnSpc>
                        <a:spcBef>
                          <a:spcPts val="0"/>
                        </a:spcBef>
                        <a:spcAft>
                          <a:spcPts val="800"/>
                        </a:spcAft>
                        <a:buFont typeface="Arial" panose="020B0604020202020204" pitchFamily="34" charset="0"/>
                        <a:buChar char="–"/>
                        <a:tabLst>
                          <a:tab pos="914400" algn="l"/>
                        </a:tabLst>
                      </a:pPr>
                      <a:r>
                        <a:rPr lang="en-ZA" sz="1400" kern="1200" dirty="0">
                          <a:solidFill>
                            <a:schemeClr val="tx1"/>
                          </a:solidFill>
                          <a:latin typeface="Arial" panose="020B0604020202020204" pitchFamily="34" charset="0"/>
                          <a:ea typeface="+mn-ea"/>
                          <a:cs typeface="Arial" panose="020B0604020202020204" pitchFamily="34" charset="0"/>
                        </a:rPr>
                        <a:t>Assess readiness of municipalities to table draft section 46 reports to council by 31 January 2026.</a:t>
                      </a:r>
                      <a:endParaRPr lang="en-GB" sz="1400" kern="1200" dirty="0">
                        <a:solidFill>
                          <a:schemeClr val="tx1"/>
                        </a:solidFill>
                        <a:latin typeface="Arial" panose="020B0604020202020204" pitchFamily="34" charset="0"/>
                        <a:ea typeface="+mn-ea"/>
                        <a:cs typeface="Arial" panose="020B0604020202020204" pitchFamily="34" charset="0"/>
                      </a:endParaRPr>
                    </a:p>
                    <a:p>
                      <a:pPr marL="285750" marR="0" lvl="0" indent="-285750">
                        <a:lnSpc>
                          <a:spcPct val="100000"/>
                        </a:lnSpc>
                        <a:spcBef>
                          <a:spcPts val="0"/>
                        </a:spcBef>
                        <a:spcAft>
                          <a:spcPts val="800"/>
                        </a:spcAft>
                        <a:buFont typeface="Arial" panose="020B0604020202020204" pitchFamily="34" charset="0"/>
                        <a:buChar char="–"/>
                        <a:tabLst>
                          <a:tab pos="914400" algn="l"/>
                        </a:tabLst>
                      </a:pPr>
                      <a:r>
                        <a:rPr lang="en-ZA" sz="1400" kern="1200" dirty="0">
                          <a:solidFill>
                            <a:schemeClr val="tx1"/>
                          </a:solidFill>
                          <a:latin typeface="Arial" panose="020B0604020202020204" pitchFamily="34" charset="0"/>
                          <a:ea typeface="+mn-ea"/>
                          <a:cs typeface="Arial" panose="020B0604020202020204" pitchFamily="34" charset="0"/>
                        </a:rPr>
                        <a:t>Identify and share best practices.</a:t>
                      </a:r>
                      <a:endParaRPr lang="en-GB" sz="1400" kern="1200" dirty="0">
                        <a:solidFill>
                          <a:schemeClr val="tx1"/>
                        </a:solidFill>
                        <a:latin typeface="Arial" panose="020B0604020202020204" pitchFamily="34" charset="0"/>
                        <a:ea typeface="+mn-ea"/>
                        <a:cs typeface="Arial" panose="020B0604020202020204" pitchFamily="34" charset="0"/>
                      </a:endParaRPr>
                    </a:p>
                    <a:p>
                      <a:pPr marL="0" marR="0">
                        <a:lnSpc>
                          <a:spcPct val="100000"/>
                        </a:lnSpc>
                        <a:spcBef>
                          <a:spcPts val="0"/>
                        </a:spcBef>
                        <a:spcAft>
                          <a:spcPts val="800"/>
                        </a:spcAft>
                      </a:pPr>
                      <a:r>
                        <a:rPr lang="en-ZA" sz="1400" dirty="0">
                          <a:effectLst/>
                          <a:latin typeface="Arial" panose="020B0604020202020204" pitchFamily="34" charset="0"/>
                          <a:ea typeface="Calibri" panose="020F0502020204030204" pitchFamily="34" charset="0"/>
                          <a:cs typeface="Times New Roman" panose="02020603050405020304" pitchFamily="18" charset="0"/>
                        </a:rPr>
                        <a:t>Letters of Non-compliance written to outstanding Municipalities.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0573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SUPPORT TO MUNICIPALITIES PERFORMANCE MONITORING</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00315524"/>
              </p:ext>
            </p:extLst>
          </p:nvPr>
        </p:nvGraphicFramePr>
        <p:xfrm>
          <a:off x="375386" y="1397000"/>
          <a:ext cx="8460606" cy="4894112"/>
        </p:xfrm>
        <a:graphic>
          <a:graphicData uri="http://schemas.openxmlformats.org/drawingml/2006/table">
            <a:tbl>
              <a:tblPr firstRow="1" bandRow="1">
                <a:tableStyleId>{5C22544A-7EE6-4342-B048-85BDC9FD1C3A}</a:tableStyleId>
              </a:tblPr>
              <a:tblGrid>
                <a:gridCol w="2329313">
                  <a:extLst>
                    <a:ext uri="{9D8B030D-6E8A-4147-A177-3AD203B41FA5}">
                      <a16:colId xmlns:a16="http://schemas.microsoft.com/office/drawing/2014/main" val="20000"/>
                    </a:ext>
                  </a:extLst>
                </a:gridCol>
                <a:gridCol w="2646947">
                  <a:extLst>
                    <a:ext uri="{9D8B030D-6E8A-4147-A177-3AD203B41FA5}">
                      <a16:colId xmlns:a16="http://schemas.microsoft.com/office/drawing/2014/main" val="20001"/>
                    </a:ext>
                  </a:extLst>
                </a:gridCol>
                <a:gridCol w="3484346">
                  <a:extLst>
                    <a:ext uri="{9D8B030D-6E8A-4147-A177-3AD203B41FA5}">
                      <a16:colId xmlns:a16="http://schemas.microsoft.com/office/drawing/2014/main" val="20002"/>
                    </a:ext>
                  </a:extLst>
                </a:gridCol>
              </a:tblGrid>
              <a:tr h="444032">
                <a:tc>
                  <a:txBody>
                    <a:bodyPr/>
                    <a:lstStyle/>
                    <a:p>
                      <a:r>
                        <a:rPr lang="en-ZA" dirty="0">
                          <a:solidFill>
                            <a:schemeClr val="tx1"/>
                          </a:solidFill>
                          <a:latin typeface="Arial" panose="020B0604020202020204" pitchFamily="34" charset="0"/>
                          <a:cs typeface="Arial" panose="020B0604020202020204" pitchFamily="34" charset="0"/>
                        </a:rPr>
                        <a:t>Activity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Progress</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Purpose</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2299236">
                <a:tc>
                  <a:txBody>
                    <a:bodyPr/>
                    <a:lstStyle/>
                    <a:p>
                      <a:r>
                        <a:rPr lang="en-ZA" sz="1400" dirty="0">
                          <a:solidFill>
                            <a:schemeClr val="tx1"/>
                          </a:solidFill>
                          <a:latin typeface="Arial" panose="020B0604020202020204" pitchFamily="34" charset="0"/>
                          <a:cs typeface="Arial" panose="020B0604020202020204" pitchFamily="34" charset="0"/>
                        </a:rPr>
                        <a:t>Workshop MPAC chairpersons and officials on the draft municipal Annual</a:t>
                      </a:r>
                      <a:r>
                        <a:rPr lang="en-ZA" sz="1400" baseline="0" dirty="0">
                          <a:solidFill>
                            <a:schemeClr val="tx1"/>
                          </a:solidFill>
                          <a:latin typeface="Arial" panose="020B0604020202020204" pitchFamily="34" charset="0"/>
                          <a:cs typeface="Arial" panose="020B0604020202020204" pitchFamily="34" charset="0"/>
                        </a:rPr>
                        <a:t> Report and Oversight Reports consolidation in collaboration with AGSA.</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r>
                        <a:rPr lang="en-ZA" sz="1400" dirty="0">
                          <a:solidFill>
                            <a:schemeClr val="tx1"/>
                          </a:solidFill>
                          <a:latin typeface="Arial" panose="020B0604020202020204" pitchFamily="34" charset="0"/>
                          <a:cs typeface="Arial" panose="020B0604020202020204" pitchFamily="34" charset="0"/>
                        </a:rPr>
                        <a:t>MPAC chairpersons and officials workshopped on the draft municipal Annual</a:t>
                      </a:r>
                      <a:r>
                        <a:rPr lang="en-ZA" sz="1400" baseline="0" dirty="0">
                          <a:solidFill>
                            <a:schemeClr val="tx1"/>
                          </a:solidFill>
                          <a:latin typeface="Arial" panose="020B0604020202020204" pitchFamily="34" charset="0"/>
                          <a:cs typeface="Arial" panose="020B0604020202020204" pitchFamily="34" charset="0"/>
                        </a:rPr>
                        <a:t> Report and Oversight Reports </a:t>
                      </a:r>
                      <a:r>
                        <a:rPr lang="en-ZA" sz="1400" b="1" baseline="0" dirty="0">
                          <a:solidFill>
                            <a:schemeClr val="tx1"/>
                          </a:solidFill>
                          <a:latin typeface="Arial" panose="020B0604020202020204" pitchFamily="34" charset="0"/>
                          <a:cs typeface="Arial" panose="020B0604020202020204" pitchFamily="34" charset="0"/>
                        </a:rPr>
                        <a:t>18 February 2026</a:t>
                      </a:r>
                      <a:endParaRPr lang="en-GB" sz="1400" b="1" dirty="0">
                        <a:solidFill>
                          <a:schemeClr val="tx1"/>
                        </a:solidFill>
                        <a:latin typeface="Arial" panose="020B0604020202020204" pitchFamily="34" charset="0"/>
                        <a:cs typeface="Arial" panose="020B0604020202020204" pitchFamily="34" charset="0"/>
                      </a:endParaRPr>
                    </a:p>
                  </a:txBody>
                  <a:tcPr/>
                </a:tc>
                <a:tc>
                  <a:txBody>
                    <a:bodyPr/>
                    <a:lstStyle/>
                    <a:p>
                      <a:pPr marL="342900" indent="-342900">
                        <a:buAutoNum type="arabicPeriod"/>
                      </a:pPr>
                      <a:r>
                        <a:rPr lang="en-ZA" sz="1400" baseline="0" dirty="0">
                          <a:solidFill>
                            <a:schemeClr val="tx1"/>
                          </a:solidFill>
                          <a:latin typeface="Arial" panose="020B0604020202020204" pitchFamily="34" charset="0"/>
                          <a:cs typeface="Arial" panose="020B0604020202020204" pitchFamily="34" charset="0"/>
                        </a:rPr>
                        <a:t>To provide an update and discuss the status of tabling the final 2024/2025 Annual Reports which must include the MPAC Oversight report compiled in terms of Section 129 of MFMA by 31 March 2026</a:t>
                      </a:r>
                    </a:p>
                    <a:p>
                      <a:pPr marL="342900" indent="-342900">
                        <a:buAutoNum type="arabicPeriod"/>
                      </a:pPr>
                      <a:r>
                        <a:rPr lang="en-ZA" sz="1400" baseline="0" dirty="0">
                          <a:solidFill>
                            <a:schemeClr val="tx1"/>
                          </a:solidFill>
                          <a:latin typeface="Arial" panose="020B0604020202020204" pitchFamily="34" charset="0"/>
                          <a:cs typeface="Arial" panose="020B0604020202020204" pitchFamily="34" charset="0"/>
                        </a:rPr>
                        <a:t>Guide MPAC Chairpersons' in reviewing the draft municipal annual reports, thus strengthening municipal compliance and accountability in line with MFMA Section 129</a:t>
                      </a:r>
                      <a:endParaRPr lang="en-GB"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861286">
                <a:tc>
                  <a:txBody>
                    <a:bodyPr/>
                    <a:lstStyle/>
                    <a:p>
                      <a:r>
                        <a:rPr lang="en-ZA" sz="1400" dirty="0">
                          <a:solidFill>
                            <a:schemeClr val="tx1"/>
                          </a:solidFill>
                          <a:latin typeface="Arial" panose="020B0604020202020204" pitchFamily="34" charset="0"/>
                          <a:cs typeface="Arial" panose="020B0604020202020204" pitchFamily="34" charset="0"/>
                        </a:rPr>
                        <a:t>Provincial</a:t>
                      </a:r>
                      <a:r>
                        <a:rPr lang="en-ZA" sz="1400" baseline="0" dirty="0">
                          <a:solidFill>
                            <a:schemeClr val="tx1"/>
                          </a:solidFill>
                          <a:latin typeface="Arial" panose="020B0604020202020204" pitchFamily="34" charset="0"/>
                          <a:cs typeface="Arial" panose="020B0604020202020204" pitchFamily="34" charset="0"/>
                        </a:rPr>
                        <a:t> meeting to assess municipalities state of readiness for tabling the final draft 2024/2025 MFMA section 129 reports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400" dirty="0">
                          <a:solidFill>
                            <a:schemeClr val="tx1"/>
                          </a:solidFill>
                          <a:latin typeface="Arial" panose="020B0604020202020204" pitchFamily="34" charset="0"/>
                          <a:cs typeface="Arial" panose="020B0604020202020204" pitchFamily="34" charset="0"/>
                        </a:rPr>
                        <a:t>Provincial</a:t>
                      </a:r>
                      <a:r>
                        <a:rPr lang="en-ZA" sz="1400" baseline="0" dirty="0">
                          <a:solidFill>
                            <a:schemeClr val="tx1"/>
                          </a:solidFill>
                          <a:latin typeface="Arial" panose="020B0604020202020204" pitchFamily="34" charset="0"/>
                          <a:cs typeface="Arial" panose="020B0604020202020204" pitchFamily="34" charset="0"/>
                        </a:rPr>
                        <a:t> meeting convened </a:t>
                      </a:r>
                      <a:r>
                        <a:rPr lang="en-ZA" sz="1400" b="1" baseline="0" dirty="0">
                          <a:solidFill>
                            <a:schemeClr val="tx1"/>
                          </a:solidFill>
                          <a:latin typeface="Arial" panose="020B0604020202020204" pitchFamily="34" charset="0"/>
                          <a:cs typeface="Arial" panose="020B0604020202020204" pitchFamily="34" charset="0"/>
                        </a:rPr>
                        <a:t>18 March 2026 </a:t>
                      </a:r>
                      <a:r>
                        <a:rPr lang="en-ZA" sz="1400" baseline="0" dirty="0">
                          <a:solidFill>
                            <a:schemeClr val="tx1"/>
                          </a:solidFill>
                          <a:latin typeface="Arial" panose="020B0604020202020204" pitchFamily="34" charset="0"/>
                          <a:cs typeface="Arial" panose="020B0604020202020204" pitchFamily="34" charset="0"/>
                        </a:rPr>
                        <a:t>to assess municipalities state of readiness for tabling the final draft 2024/2025 MFMA section 129 reports</a:t>
                      </a:r>
                      <a:endParaRPr lang="en-GB" sz="1400" dirty="0">
                        <a:solidFill>
                          <a:schemeClr val="tx1"/>
                        </a:solidFill>
                        <a:latin typeface="Arial" panose="020B0604020202020204" pitchFamily="34" charset="0"/>
                        <a:cs typeface="Arial" panose="020B0604020202020204" pitchFamily="34" charset="0"/>
                      </a:endParaRPr>
                    </a:p>
                    <a:p>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marL="228600" indent="-228600">
                        <a:buAutoNum type="arabicPeriod"/>
                      </a:pPr>
                      <a:r>
                        <a:rPr lang="en-ZA" sz="1400" kern="1200" baseline="0" dirty="0">
                          <a:solidFill>
                            <a:schemeClr val="tx1"/>
                          </a:solidFill>
                          <a:latin typeface="Arial" panose="020B0604020202020204" pitchFamily="34" charset="0"/>
                          <a:ea typeface="+mn-ea"/>
                          <a:cs typeface="Arial" panose="020B0604020202020204" pitchFamily="34" charset="0"/>
                        </a:rPr>
                        <a:t>Municipalities to provide an update on the status of tabling 2024/2025 Oversight reports on annual reports by 31 March 2026</a:t>
                      </a:r>
                    </a:p>
                    <a:p>
                      <a:pPr marL="228600" indent="-228600">
                        <a:buAutoNum type="arabicPeriod"/>
                      </a:pPr>
                      <a:r>
                        <a:rPr lang="en-ZA" sz="1400" kern="1200" baseline="0" dirty="0">
                          <a:solidFill>
                            <a:schemeClr val="tx1"/>
                          </a:solidFill>
                          <a:latin typeface="Arial" panose="020B0604020202020204" pitchFamily="34" charset="0"/>
                          <a:ea typeface="+mn-ea"/>
                          <a:cs typeface="Arial" panose="020B0604020202020204" pitchFamily="34" charset="0"/>
                        </a:rPr>
                        <a:t>Platform for municipalities to share lessons learned </a:t>
                      </a:r>
                    </a:p>
                    <a:p>
                      <a:pPr marL="228600" indent="-228600">
                        <a:buAutoNum type="arabicPeriod"/>
                      </a:pPr>
                      <a:r>
                        <a:rPr lang="en-ZA" sz="1400" kern="1200" baseline="0" dirty="0">
                          <a:solidFill>
                            <a:schemeClr val="tx1"/>
                          </a:solidFill>
                          <a:latin typeface="Arial" panose="020B0604020202020204" pitchFamily="34" charset="0"/>
                          <a:ea typeface="+mn-ea"/>
                          <a:cs typeface="Arial" panose="020B0604020202020204" pitchFamily="34" charset="0"/>
                        </a:rPr>
                        <a:t>Identify best practices for future standardisation of the development of oversight reports on annual reports</a:t>
                      </a:r>
                      <a:endParaRPr lang="en-GB" sz="1400" kern="1200" baseline="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18108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Annual Reports Submission rate to COGTA</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89565814"/>
              </p:ext>
            </p:extLst>
          </p:nvPr>
        </p:nvGraphicFramePr>
        <p:xfrm>
          <a:off x="336884" y="1366788"/>
          <a:ext cx="8277726" cy="4719320"/>
        </p:xfrm>
        <a:graphic>
          <a:graphicData uri="http://schemas.openxmlformats.org/drawingml/2006/table">
            <a:tbl>
              <a:tblPr firstRow="1" bandRow="1">
                <a:tableStyleId>{5C22544A-7EE6-4342-B048-85BDC9FD1C3A}</a:tableStyleId>
              </a:tblPr>
              <a:tblGrid>
                <a:gridCol w="2569945">
                  <a:extLst>
                    <a:ext uri="{9D8B030D-6E8A-4147-A177-3AD203B41FA5}">
                      <a16:colId xmlns:a16="http://schemas.microsoft.com/office/drawing/2014/main" val="20000"/>
                    </a:ext>
                  </a:extLst>
                </a:gridCol>
                <a:gridCol w="3290300">
                  <a:extLst>
                    <a:ext uri="{9D8B030D-6E8A-4147-A177-3AD203B41FA5}">
                      <a16:colId xmlns:a16="http://schemas.microsoft.com/office/drawing/2014/main" val="20001"/>
                    </a:ext>
                  </a:extLst>
                </a:gridCol>
                <a:gridCol w="2417481">
                  <a:extLst>
                    <a:ext uri="{9D8B030D-6E8A-4147-A177-3AD203B41FA5}">
                      <a16:colId xmlns:a16="http://schemas.microsoft.com/office/drawing/2014/main" val="20002"/>
                    </a:ext>
                  </a:extLst>
                </a:gridCol>
              </a:tblGrid>
              <a:tr h="370840">
                <a:tc>
                  <a:txBody>
                    <a:bodyPr/>
                    <a:lstStyle/>
                    <a:p>
                      <a:r>
                        <a:rPr lang="en-ZA" dirty="0">
                          <a:solidFill>
                            <a:schemeClr val="tx1"/>
                          </a:solidFill>
                          <a:latin typeface="Arial" panose="020B0604020202020204" pitchFamily="34" charset="0"/>
                          <a:cs typeface="Arial" panose="020B0604020202020204" pitchFamily="34" charset="0"/>
                        </a:rPr>
                        <a:t>Municipality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Tabling</a:t>
                      </a:r>
                      <a:r>
                        <a:rPr lang="en-ZA" baseline="0" dirty="0">
                          <a:solidFill>
                            <a:schemeClr val="tx1"/>
                          </a:solidFill>
                          <a:latin typeface="Arial" panose="020B0604020202020204" pitchFamily="34" charset="0"/>
                          <a:cs typeface="Arial" panose="020B0604020202020204" pitchFamily="34" charset="0"/>
                        </a:rPr>
                        <a:t> to Council</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Submission</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ZA" b="1" dirty="0" err="1">
                          <a:latin typeface="Arial" panose="020B0604020202020204" pitchFamily="34" charset="0"/>
                          <a:cs typeface="Arial" panose="020B0604020202020204" pitchFamily="34" charset="0"/>
                        </a:rPr>
                        <a:t>Mangaung</a:t>
                      </a:r>
                      <a:r>
                        <a:rPr lang="en-ZA" b="1" dirty="0">
                          <a:latin typeface="Arial" panose="020B0604020202020204" pitchFamily="34" charset="0"/>
                          <a:cs typeface="Arial" panose="020B0604020202020204" pitchFamily="34" charset="0"/>
                        </a:rPr>
                        <a:t> Metro</a:t>
                      </a:r>
                      <a:endParaRPr lang="en-GB" b="1" dirty="0">
                        <a:latin typeface="Arial" panose="020B0604020202020204" pitchFamily="34" charset="0"/>
                        <a:cs typeface="Arial" panose="020B0604020202020204" pitchFamily="34" charset="0"/>
                      </a:endParaRPr>
                    </a:p>
                  </a:txBody>
                  <a:tcPr/>
                </a:tc>
                <a:tc>
                  <a:txBody>
                    <a:bodyPr/>
                    <a:lstStyle/>
                    <a:p>
                      <a:r>
                        <a:rPr lang="en-ZA" b="1" dirty="0">
                          <a:solidFill>
                            <a:schemeClr val="tx1"/>
                          </a:solidFill>
                          <a:latin typeface="Arial" panose="020B0604020202020204" pitchFamily="34" charset="0"/>
                          <a:cs typeface="Arial" panose="020B0604020202020204" pitchFamily="34" charset="0"/>
                        </a:rPr>
                        <a:t>29 January 2026</a:t>
                      </a:r>
                      <a:endParaRPr lang="en-GB" b="1" dirty="0">
                        <a:solidFill>
                          <a:schemeClr val="tx1"/>
                        </a:solidFill>
                        <a:latin typeface="Arial" panose="020B0604020202020204" pitchFamily="34" charset="0"/>
                        <a:cs typeface="Arial" panose="020B0604020202020204" pitchFamily="34" charset="0"/>
                      </a:endParaRPr>
                    </a:p>
                  </a:txBody>
                  <a:tcPr/>
                </a:tc>
                <a:tc>
                  <a:txBody>
                    <a:bodyPr/>
                    <a:lstStyle/>
                    <a:p>
                      <a:r>
                        <a:rPr lang="en-ZA" b="1" dirty="0">
                          <a:solidFill>
                            <a:schemeClr val="tx1"/>
                          </a:solidFill>
                          <a:latin typeface="Arial" panose="020B0604020202020204" pitchFamily="34" charset="0"/>
                          <a:cs typeface="Arial" panose="020B0604020202020204" pitchFamily="34" charset="0"/>
                        </a:rPr>
                        <a:t>29 January 2026</a:t>
                      </a:r>
                      <a:endParaRPr lang="en-GB"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ZA" b="1" dirty="0">
                          <a:latin typeface="Arial" panose="020B0604020202020204" pitchFamily="34" charset="0"/>
                          <a:cs typeface="Arial" panose="020B0604020202020204" pitchFamily="34" charset="0"/>
                        </a:rPr>
                        <a:t>Xhariep DM</a:t>
                      </a:r>
                      <a:endParaRPr lang="en-GB" b="1" dirty="0">
                        <a:latin typeface="Arial" panose="020B0604020202020204" pitchFamily="34" charset="0"/>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29 January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29 January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ZA" dirty="0">
                          <a:latin typeface="Arial" panose="020B0604020202020204" pitchFamily="34" charset="0"/>
                          <a:cs typeface="Arial" panose="020B0604020202020204" pitchFamily="34" charset="0"/>
                        </a:rPr>
                        <a:t>Kopanong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rgbClr val="FF0000"/>
                          </a:solidFill>
                          <a:latin typeface="Arial" panose="020B0604020202020204" pitchFamily="34" charset="0"/>
                          <a:ea typeface="+mn-ea"/>
                          <a:cs typeface="Arial" panose="020B0604020202020204" pitchFamily="34" charset="0"/>
                        </a:rPr>
                        <a:t>Council Resolution outstanding</a:t>
                      </a:r>
                      <a:endParaRPr lang="en-GB" sz="1800" kern="1200" dirty="0">
                        <a:solidFill>
                          <a:srgbClr val="FF0000"/>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09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ZA" dirty="0" err="1">
                          <a:latin typeface="Arial" panose="020B0604020202020204" pitchFamily="34" charset="0"/>
                          <a:cs typeface="Arial" panose="020B0604020202020204" pitchFamily="34" charset="0"/>
                        </a:rPr>
                        <a:t>Letsemeng</a:t>
                      </a:r>
                      <a:r>
                        <a:rPr lang="en-ZA" baseline="0"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29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01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ZA" dirty="0" err="1">
                          <a:latin typeface="Arial" panose="020B0604020202020204" pitchFamily="34" charset="0"/>
                          <a:cs typeface="Arial" panose="020B0604020202020204" pitchFamily="34" charset="0"/>
                        </a:rPr>
                        <a:t>Mohokare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rgbClr val="FF0000"/>
                          </a:solidFill>
                          <a:latin typeface="Arial" panose="020B0604020202020204" pitchFamily="34" charset="0"/>
                          <a:ea typeface="+mn-ea"/>
                          <a:cs typeface="Arial" panose="020B0604020202020204" pitchFamily="34" charset="0"/>
                        </a:rPr>
                        <a:t>Not Submitted</a:t>
                      </a:r>
                      <a:endParaRPr lang="en-GB" sz="1800" kern="1200" dirty="0">
                        <a:solidFill>
                          <a:srgbClr val="FF0000"/>
                        </a:solidFill>
                        <a:latin typeface="Arial" panose="020B0604020202020204" pitchFamily="34" charset="0"/>
                        <a:ea typeface="+mn-ea"/>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dirty="0">
                          <a:solidFill>
                            <a:srgbClr val="FF0000"/>
                          </a:solidFill>
                          <a:latin typeface="Arial" panose="020B0604020202020204" pitchFamily="34" charset="0"/>
                          <a:ea typeface="+mn-ea"/>
                          <a:cs typeface="Arial" panose="020B0604020202020204" pitchFamily="34" charset="0"/>
                        </a:rPr>
                        <a:t>Not Submitted</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ZA" b="1" dirty="0">
                          <a:latin typeface="Arial" panose="020B0604020202020204" pitchFamily="34" charset="0"/>
                          <a:cs typeface="Arial" panose="020B0604020202020204" pitchFamily="34" charset="0"/>
                        </a:rPr>
                        <a:t>Lejweleputswa</a:t>
                      </a:r>
                      <a:r>
                        <a:rPr lang="en-ZA" b="1" baseline="0"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30</a:t>
                      </a:r>
                      <a:r>
                        <a:rPr lang="en-ZA" sz="1800" b="1" kern="1200" baseline="0" dirty="0">
                          <a:solidFill>
                            <a:schemeClr val="tx1"/>
                          </a:solidFill>
                          <a:latin typeface="Arial" panose="020B0604020202020204" pitchFamily="34" charset="0"/>
                          <a:ea typeface="+mn-ea"/>
                          <a:cs typeface="Arial" panose="020B0604020202020204" pitchFamily="34" charset="0"/>
                        </a:rPr>
                        <a:t> </a:t>
                      </a:r>
                      <a:r>
                        <a:rPr lang="en-ZA" sz="1800" b="1" kern="1200" dirty="0">
                          <a:solidFill>
                            <a:schemeClr val="tx1"/>
                          </a:solidFill>
                          <a:latin typeface="Arial" panose="020B0604020202020204" pitchFamily="34" charset="0"/>
                          <a:ea typeface="+mn-ea"/>
                          <a:cs typeface="Arial" panose="020B0604020202020204" pitchFamily="34" charset="0"/>
                        </a:rPr>
                        <a:t>January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04 February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ZA" dirty="0" err="1">
                          <a:latin typeface="Arial" panose="020B0604020202020204" pitchFamily="34" charset="0"/>
                          <a:cs typeface="Arial" panose="020B0604020202020204" pitchFamily="34" charset="0"/>
                        </a:rPr>
                        <a:t>Masilonyana</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dirty="0">
                          <a:solidFill>
                            <a:schemeClr val="tx1"/>
                          </a:solidFill>
                          <a:latin typeface="Arial" panose="020B0604020202020204" pitchFamily="34" charset="0"/>
                          <a:ea typeface="+mn-ea"/>
                          <a:cs typeface="Arial" panose="020B0604020202020204" pitchFamily="34" charset="0"/>
                        </a:rPr>
                        <a:t>30</a:t>
                      </a:r>
                      <a:r>
                        <a:rPr lang="en-ZA" sz="1800" kern="1200" baseline="0" dirty="0">
                          <a:solidFill>
                            <a:schemeClr val="tx1"/>
                          </a:solidFill>
                          <a:latin typeface="Arial" panose="020B0604020202020204" pitchFamily="34" charset="0"/>
                          <a:ea typeface="+mn-ea"/>
                          <a:cs typeface="Arial" panose="020B0604020202020204" pitchFamily="34" charset="0"/>
                        </a:rPr>
                        <a:t> </a:t>
                      </a:r>
                      <a:r>
                        <a:rPr lang="en-ZA" sz="1800" kern="1200" dirty="0">
                          <a:solidFill>
                            <a:schemeClr val="tx1"/>
                          </a:solidFill>
                          <a:latin typeface="Arial" panose="020B0604020202020204" pitchFamily="34" charset="0"/>
                          <a:ea typeface="+mn-ea"/>
                          <a:cs typeface="Arial" panose="020B0604020202020204" pitchFamily="34" charset="0"/>
                        </a:rPr>
                        <a:t>January 2026</a:t>
                      </a:r>
                      <a:endParaRPr lang="en-GB" dirty="0">
                        <a:solidFill>
                          <a:srgbClr val="FF0000"/>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04 February 2026</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ZA" dirty="0" err="1">
                          <a:latin typeface="Arial" panose="020B0604020202020204" pitchFamily="34" charset="0"/>
                          <a:cs typeface="Arial" panose="020B0604020202020204" pitchFamily="34" charset="0"/>
                        </a:rPr>
                        <a:t>Matjhabeng</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29 January</a:t>
                      </a:r>
                      <a:r>
                        <a:rPr lang="en-ZA" baseline="0" dirty="0">
                          <a:solidFill>
                            <a:schemeClr val="tx1"/>
                          </a:solidFill>
                          <a:latin typeface="Arial" panose="020B0604020202020204" pitchFamily="34" charset="0"/>
                          <a:cs typeface="Arial" panose="020B0604020202020204" pitchFamily="34" charset="0"/>
                        </a:rPr>
                        <a:t> 2026</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02 February 2026</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370840">
                <a:tc>
                  <a:txBody>
                    <a:bodyPr/>
                    <a:lstStyle/>
                    <a:p>
                      <a:r>
                        <a:rPr lang="en-ZA" dirty="0" err="1">
                          <a:latin typeface="Arial" panose="020B0604020202020204" pitchFamily="34" charset="0"/>
                          <a:cs typeface="Arial" panose="020B0604020202020204" pitchFamily="34" charset="0"/>
                        </a:rPr>
                        <a:t>Nala</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dirty="0">
                          <a:solidFill>
                            <a:srgbClr val="FF0000"/>
                          </a:solidFill>
                          <a:latin typeface="Arial" panose="020B0604020202020204" pitchFamily="34" charset="0"/>
                          <a:ea typeface="+mn-ea"/>
                          <a:cs typeface="Arial" panose="020B0604020202020204" pitchFamily="34" charset="0"/>
                        </a:rPr>
                        <a:t>Not Submitted</a:t>
                      </a:r>
                      <a:endParaRPr lang="en-GB" dirty="0">
                        <a:solidFill>
                          <a:srgbClr val="FF0000"/>
                        </a:solidFill>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dirty="0">
                          <a:solidFill>
                            <a:srgbClr val="FF0000"/>
                          </a:solidFill>
                          <a:latin typeface="Arial" panose="020B0604020202020204" pitchFamily="34" charset="0"/>
                          <a:ea typeface="+mn-ea"/>
                          <a:cs typeface="Arial" panose="020B0604020202020204" pitchFamily="34" charset="0"/>
                        </a:rPr>
                        <a:t>Not Submitted</a:t>
                      </a:r>
                      <a:endParaRPr lang="en-GB" sz="1800" kern="1200" dirty="0">
                        <a:solidFill>
                          <a:srgbClr val="FF000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9"/>
                  </a:ext>
                </a:extLst>
              </a:tr>
              <a:tr h="370840">
                <a:tc>
                  <a:txBody>
                    <a:bodyPr/>
                    <a:lstStyle/>
                    <a:p>
                      <a:r>
                        <a:rPr lang="en-ZA" dirty="0" err="1">
                          <a:latin typeface="Arial" panose="020B0604020202020204" pitchFamily="34" charset="0"/>
                          <a:cs typeface="Arial" panose="020B0604020202020204" pitchFamily="34" charset="0"/>
                        </a:rPr>
                        <a:t>Tokologo</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dirty="0">
                          <a:solidFill>
                            <a:schemeClr val="tx1"/>
                          </a:solidFill>
                          <a:latin typeface="Arial" panose="020B0604020202020204" pitchFamily="34" charset="0"/>
                          <a:ea typeface="+mn-ea"/>
                          <a:cs typeface="Arial" panose="020B0604020202020204" pitchFamily="34" charset="0"/>
                        </a:rPr>
                        <a:t>30</a:t>
                      </a:r>
                      <a:r>
                        <a:rPr lang="en-ZA" sz="1800" kern="1200" baseline="0" dirty="0">
                          <a:solidFill>
                            <a:schemeClr val="tx1"/>
                          </a:solidFill>
                          <a:latin typeface="Arial" panose="020B0604020202020204" pitchFamily="34" charset="0"/>
                          <a:ea typeface="+mn-ea"/>
                          <a:cs typeface="Arial" panose="020B0604020202020204" pitchFamily="34" charset="0"/>
                        </a:rPr>
                        <a:t> </a:t>
                      </a:r>
                      <a:r>
                        <a:rPr lang="en-ZA" sz="1800" kern="1200" dirty="0">
                          <a:solidFill>
                            <a:schemeClr val="tx1"/>
                          </a:solidFill>
                          <a:latin typeface="Arial" panose="020B0604020202020204" pitchFamily="34" charset="0"/>
                          <a:ea typeface="+mn-ea"/>
                          <a:cs typeface="Arial" panose="020B0604020202020204" pitchFamily="34" charset="0"/>
                        </a:rPr>
                        <a:t>January 2026</a:t>
                      </a:r>
                      <a:endParaRPr lang="en-GB" dirty="0">
                        <a:solidFill>
                          <a:srgbClr val="FF0000"/>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04 February 2026</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r h="370840">
                <a:tc>
                  <a:txBody>
                    <a:bodyPr/>
                    <a:lstStyle/>
                    <a:p>
                      <a:r>
                        <a:rPr lang="en-ZA" dirty="0" err="1">
                          <a:latin typeface="Arial" panose="020B0604020202020204" pitchFamily="34" charset="0"/>
                          <a:cs typeface="Arial" panose="020B0604020202020204" pitchFamily="34" charset="0"/>
                        </a:rPr>
                        <a:t>Tswelopele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kern="1200" baseline="0" dirty="0">
                          <a:solidFill>
                            <a:schemeClr val="tx1"/>
                          </a:solidFill>
                          <a:latin typeface="Arial" panose="020B0604020202020204" pitchFamily="34" charset="0"/>
                          <a:ea typeface="+mn-ea"/>
                          <a:cs typeface="Arial" panose="020B0604020202020204" pitchFamily="34" charset="0"/>
                        </a:rPr>
                        <a:t>23 </a:t>
                      </a:r>
                      <a:r>
                        <a:rPr lang="en-ZA" sz="1800" kern="1200" dirty="0">
                          <a:solidFill>
                            <a:schemeClr val="tx1"/>
                          </a:solidFill>
                          <a:latin typeface="Arial" panose="020B0604020202020204" pitchFamily="34" charset="0"/>
                          <a:ea typeface="+mn-ea"/>
                          <a:cs typeface="Arial" panose="020B0604020202020204" pitchFamily="34" charset="0"/>
                        </a:rPr>
                        <a:t>January 2026</a:t>
                      </a:r>
                      <a:endParaRPr lang="en-GB" dirty="0">
                        <a:solidFill>
                          <a:srgbClr val="FF0000"/>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23 January 2026</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7069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Annual Reports Submission rate to COGTA</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10384705"/>
              </p:ext>
            </p:extLst>
          </p:nvPr>
        </p:nvGraphicFramePr>
        <p:xfrm>
          <a:off x="298383" y="1289785"/>
          <a:ext cx="8065972" cy="4450080"/>
        </p:xfrm>
        <a:graphic>
          <a:graphicData uri="http://schemas.openxmlformats.org/drawingml/2006/table">
            <a:tbl>
              <a:tblPr firstRow="1" bandRow="1">
                <a:tableStyleId>{5C22544A-7EE6-4342-B048-85BDC9FD1C3A}</a:tableStyleId>
              </a:tblPr>
              <a:tblGrid>
                <a:gridCol w="3157086">
                  <a:extLst>
                    <a:ext uri="{9D8B030D-6E8A-4147-A177-3AD203B41FA5}">
                      <a16:colId xmlns:a16="http://schemas.microsoft.com/office/drawing/2014/main" val="20000"/>
                    </a:ext>
                  </a:extLst>
                </a:gridCol>
                <a:gridCol w="2560320">
                  <a:extLst>
                    <a:ext uri="{9D8B030D-6E8A-4147-A177-3AD203B41FA5}">
                      <a16:colId xmlns:a16="http://schemas.microsoft.com/office/drawing/2014/main" val="20001"/>
                    </a:ext>
                  </a:extLst>
                </a:gridCol>
                <a:gridCol w="2348566">
                  <a:extLst>
                    <a:ext uri="{9D8B030D-6E8A-4147-A177-3AD203B41FA5}">
                      <a16:colId xmlns:a16="http://schemas.microsoft.com/office/drawing/2014/main" val="20002"/>
                    </a:ext>
                  </a:extLst>
                </a:gridCol>
              </a:tblGrid>
              <a:tr h="370840">
                <a:tc>
                  <a:txBody>
                    <a:bodyPr/>
                    <a:lstStyle/>
                    <a:p>
                      <a:r>
                        <a:rPr lang="en-ZA" dirty="0">
                          <a:solidFill>
                            <a:schemeClr val="tx1"/>
                          </a:solidFill>
                          <a:latin typeface="Arial" panose="020B0604020202020204" pitchFamily="34" charset="0"/>
                          <a:cs typeface="Arial" panose="020B0604020202020204" pitchFamily="34" charset="0"/>
                        </a:rPr>
                        <a:t>Municipality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Tabling</a:t>
                      </a:r>
                      <a:r>
                        <a:rPr lang="en-ZA" baseline="0" dirty="0">
                          <a:solidFill>
                            <a:schemeClr val="tx1"/>
                          </a:solidFill>
                          <a:latin typeface="Arial" panose="020B0604020202020204" pitchFamily="34" charset="0"/>
                          <a:cs typeface="Arial" panose="020B0604020202020204" pitchFamily="34" charset="0"/>
                        </a:rPr>
                        <a:t> to Council</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Submission</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ZA" b="1" dirty="0">
                          <a:latin typeface="Arial" panose="020B0604020202020204" pitchFamily="34" charset="0"/>
                          <a:cs typeface="Arial" panose="020B0604020202020204" pitchFamily="34" charset="0"/>
                        </a:rPr>
                        <a:t>Thabo </a:t>
                      </a:r>
                      <a:r>
                        <a:rPr lang="en-ZA" b="1" dirty="0" err="1">
                          <a:latin typeface="Arial" panose="020B0604020202020204" pitchFamily="34" charset="0"/>
                          <a:cs typeface="Arial" panose="020B0604020202020204" pitchFamily="34" charset="0"/>
                        </a:rPr>
                        <a:t>Mofutsanyana</a:t>
                      </a:r>
                      <a:r>
                        <a:rPr lang="en-ZA" b="1" baseline="0"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ZA" sz="1800" b="1" kern="1200" dirty="0">
                          <a:solidFill>
                            <a:schemeClr val="tx1"/>
                          </a:solidFill>
                          <a:latin typeface="Arial" panose="020B0604020202020204" pitchFamily="34" charset="0"/>
                          <a:ea typeface="+mn-ea"/>
                          <a:cs typeface="Arial" panose="020B0604020202020204" pitchFamily="34" charset="0"/>
                        </a:rPr>
                        <a:t>30</a:t>
                      </a:r>
                      <a:r>
                        <a:rPr lang="en-ZA" sz="1800" b="1" kern="1200" baseline="0" dirty="0">
                          <a:solidFill>
                            <a:schemeClr val="tx1"/>
                          </a:solidFill>
                          <a:latin typeface="Arial" panose="020B0604020202020204" pitchFamily="34" charset="0"/>
                          <a:ea typeface="+mn-ea"/>
                          <a:cs typeface="Arial" panose="020B0604020202020204" pitchFamily="34" charset="0"/>
                        </a:rPr>
                        <a:t> </a:t>
                      </a:r>
                      <a:r>
                        <a:rPr lang="en-ZA" sz="1800" b="1" kern="1200" dirty="0">
                          <a:solidFill>
                            <a:schemeClr val="tx1"/>
                          </a:solidFill>
                          <a:latin typeface="Arial" panose="020B0604020202020204" pitchFamily="34" charset="0"/>
                          <a:ea typeface="+mn-ea"/>
                          <a:cs typeface="Arial" panose="020B0604020202020204" pitchFamily="34" charset="0"/>
                        </a:rPr>
                        <a:t>January 2026</a:t>
                      </a:r>
                      <a:endParaRPr lang="en-GB" b="1" dirty="0">
                        <a:solidFill>
                          <a:srgbClr val="FF0000"/>
                        </a:solidFill>
                        <a:latin typeface="Arial" panose="020B0604020202020204" pitchFamily="34" charset="0"/>
                        <a:cs typeface="Arial" panose="020B0604020202020204" pitchFamily="34" charset="0"/>
                      </a:endParaRPr>
                    </a:p>
                  </a:txBody>
                  <a:tcPr/>
                </a:tc>
                <a:tc>
                  <a:txBody>
                    <a:bodyPr/>
                    <a:lstStyle/>
                    <a:p>
                      <a:r>
                        <a:rPr lang="en-ZA" b="1" dirty="0">
                          <a:solidFill>
                            <a:schemeClr val="tx1"/>
                          </a:solidFill>
                          <a:latin typeface="Arial" panose="020B0604020202020204" pitchFamily="34" charset="0"/>
                          <a:cs typeface="Arial" panose="020B0604020202020204" pitchFamily="34" charset="0"/>
                        </a:rPr>
                        <a:t>03 February 2026</a:t>
                      </a:r>
                      <a:endParaRPr lang="en-GB"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ZA" dirty="0">
                          <a:latin typeface="Arial" panose="020B0604020202020204" pitchFamily="34" charset="0"/>
                          <a:cs typeface="Arial" panose="020B0604020202020204" pitchFamily="34" charset="0"/>
                        </a:rPr>
                        <a:t>Maluti-a-Phofung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29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04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ZA" dirty="0">
                          <a:latin typeface="Arial" panose="020B0604020202020204" pitchFamily="34" charset="0"/>
                          <a:cs typeface="Arial" panose="020B0604020202020204" pitchFamily="34" charset="0"/>
                        </a:rPr>
                        <a:t>Mantsopa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29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04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ZA" dirty="0" err="1">
                          <a:latin typeface="Arial" panose="020B0604020202020204" pitchFamily="34" charset="0"/>
                          <a:cs typeface="Arial" panose="020B0604020202020204" pitchFamily="34" charset="0"/>
                        </a:rPr>
                        <a:t>Nketoana</a:t>
                      </a:r>
                      <a:r>
                        <a:rPr lang="en-ZA" baseline="0"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29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04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ZA" dirty="0">
                          <a:latin typeface="Arial" panose="020B0604020202020204" pitchFamily="34" charset="0"/>
                          <a:cs typeface="Arial" panose="020B0604020202020204" pitchFamily="34" charset="0"/>
                        </a:rPr>
                        <a:t>Phumelela LM </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30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06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ZA" dirty="0" err="1">
                          <a:latin typeface="Arial" panose="020B0604020202020204" pitchFamily="34" charset="0"/>
                          <a:cs typeface="Arial" panose="020B0604020202020204" pitchFamily="34" charset="0"/>
                        </a:rPr>
                        <a:t>Setsoto</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30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04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ZA" b="1" dirty="0" err="1">
                          <a:latin typeface="Arial" panose="020B0604020202020204" pitchFamily="34" charset="0"/>
                          <a:cs typeface="Arial" panose="020B0604020202020204" pitchFamily="34" charset="0"/>
                        </a:rPr>
                        <a:t>Fezile</a:t>
                      </a:r>
                      <a:r>
                        <a:rPr lang="en-ZA" b="1" dirty="0">
                          <a:latin typeface="Arial" panose="020B0604020202020204" pitchFamily="34" charset="0"/>
                          <a:cs typeface="Arial" panose="020B0604020202020204" pitchFamily="34" charset="0"/>
                        </a:rPr>
                        <a:t> </a:t>
                      </a:r>
                      <a:r>
                        <a:rPr lang="en-ZA" b="1" dirty="0" err="1">
                          <a:latin typeface="Arial" panose="020B0604020202020204" pitchFamily="34" charset="0"/>
                          <a:cs typeface="Arial" panose="020B0604020202020204" pitchFamily="34" charset="0"/>
                        </a:rPr>
                        <a:t>Dabi</a:t>
                      </a:r>
                      <a:r>
                        <a:rPr lang="en-ZA" b="1"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27 January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b="1" kern="1200" dirty="0">
                          <a:solidFill>
                            <a:schemeClr val="tx1"/>
                          </a:solidFill>
                          <a:latin typeface="Arial" panose="020B0604020202020204" pitchFamily="34" charset="0"/>
                          <a:ea typeface="+mn-ea"/>
                          <a:cs typeface="Arial" panose="020B0604020202020204" pitchFamily="34" charset="0"/>
                        </a:rPr>
                        <a:t>28 January 2026</a:t>
                      </a:r>
                      <a:endParaRPr lang="en-GB" sz="1800" b="1"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ZA" dirty="0">
                          <a:latin typeface="Arial" panose="020B0604020202020204" pitchFamily="34" charset="0"/>
                          <a:cs typeface="Arial" panose="020B0604020202020204" pitchFamily="34" charset="0"/>
                        </a:rPr>
                        <a:t>Mafube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30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04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8"/>
                  </a:ext>
                </a:extLst>
              </a:tr>
              <a:tr h="370840">
                <a:tc>
                  <a:txBody>
                    <a:bodyPr/>
                    <a:lstStyle/>
                    <a:p>
                      <a:r>
                        <a:rPr lang="en-ZA" dirty="0" err="1">
                          <a:latin typeface="Arial" panose="020B0604020202020204" pitchFamily="34" charset="0"/>
                          <a:cs typeface="Arial" panose="020B0604020202020204" pitchFamily="34" charset="0"/>
                        </a:rPr>
                        <a:t>Metsimaholo</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30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02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9"/>
                  </a:ext>
                </a:extLst>
              </a:tr>
              <a:tr h="370840">
                <a:tc>
                  <a:txBody>
                    <a:bodyPr/>
                    <a:lstStyle/>
                    <a:p>
                      <a:r>
                        <a:rPr lang="en-ZA" dirty="0" err="1">
                          <a:latin typeface="Arial" panose="020B0604020202020204" pitchFamily="34" charset="0"/>
                          <a:cs typeface="Arial" panose="020B0604020202020204" pitchFamily="34" charset="0"/>
                        </a:rPr>
                        <a:t>Moqhaka</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29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30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10"/>
                  </a:ext>
                </a:extLst>
              </a:tr>
              <a:tr h="370840">
                <a:tc>
                  <a:txBody>
                    <a:bodyPr/>
                    <a:lstStyle/>
                    <a:p>
                      <a:r>
                        <a:rPr lang="en-ZA" dirty="0" err="1">
                          <a:latin typeface="Arial" panose="020B0604020202020204" pitchFamily="34" charset="0"/>
                          <a:cs typeface="Arial" panose="020B0604020202020204" pitchFamily="34" charset="0"/>
                        </a:rPr>
                        <a:t>Ngwathe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26 January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r>
                        <a:rPr lang="en-ZA" sz="1800" kern="1200" dirty="0">
                          <a:solidFill>
                            <a:schemeClr val="tx1"/>
                          </a:solidFill>
                          <a:latin typeface="Arial" panose="020B0604020202020204" pitchFamily="34" charset="0"/>
                          <a:ea typeface="+mn-ea"/>
                          <a:cs typeface="Arial" panose="020B0604020202020204" pitchFamily="34" charset="0"/>
                        </a:rPr>
                        <a:t>06 February 2026</a:t>
                      </a:r>
                      <a:endParaRPr lang="en-GB" sz="1800"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62807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0B5A7C-8D08-C272-AB36-4E92E18C1021}"/>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7F2833C-BB5D-9555-89AA-5B89EC590718}"/>
              </a:ext>
            </a:extLst>
          </p:cNvPr>
          <p:cNvSpPr txBox="1">
            <a:spLocks/>
          </p:cNvSpPr>
          <p:nvPr/>
        </p:nvSpPr>
        <p:spPr>
          <a:xfrm>
            <a:off x="20955" y="375662"/>
            <a:ext cx="7282053" cy="569217"/>
          </a:xfrm>
          <a:prstGeom prst="rect">
            <a:avLst/>
          </a:prstGeom>
          <a:noFill/>
          <a:ln>
            <a:noFill/>
          </a:ln>
        </p:spPr>
        <p:txBody>
          <a:bodyPr vert="horz" lIns="91429" tIns="45715" rIns="91429" bIns="45715"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eaLnBrk="0" hangingPunct="0">
              <a:spcBef>
                <a:spcPts val="0"/>
              </a:spcBef>
              <a:defRPr/>
            </a:pPr>
            <a:r>
              <a:rPr lang="en-US" sz="2800" b="1" dirty="0">
                <a:solidFill>
                  <a:schemeClr val="bg1"/>
                </a:solidFill>
                <a:latin typeface="Arial Black" panose="020B0A04020102020204" pitchFamily="34" charset="0"/>
                <a:cs typeface="Arial" panose="020B0604020202020204" pitchFamily="34" charset="0"/>
              </a:rPr>
              <a:t>Oversight Reports Submission rate to the FS Legislature </a:t>
            </a:r>
            <a:endParaRPr lang="en-US" sz="2800" b="1" dirty="0">
              <a:solidFill>
                <a:schemeClr val="bg1"/>
              </a:solidFill>
              <a:highlight>
                <a:srgbClr val="FFFF00"/>
              </a:highlight>
              <a:latin typeface="Arial Black" panose="020B0A040201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503B93E-C75F-23C2-8230-1449BB8B46E0}"/>
              </a:ext>
            </a:extLst>
          </p:cNvPr>
          <p:cNvSpPr txBox="1">
            <a:spLocks/>
          </p:cNvSpPr>
          <p:nvPr/>
        </p:nvSpPr>
        <p:spPr>
          <a:xfrm>
            <a:off x="20955" y="1280160"/>
            <a:ext cx="8987578" cy="4721395"/>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56032" lvl="1" indent="0" algn="just">
              <a:spcBef>
                <a:spcPts val="800"/>
              </a:spcBef>
              <a:buClr>
                <a:srgbClr val="000000"/>
              </a:buClr>
              <a:buNone/>
              <a:defRPr/>
            </a:pPr>
            <a:endParaRPr lang="en-ZA" sz="2000" b="1" noProof="0" dirty="0">
              <a:solidFill>
                <a:prstClr val="black"/>
              </a:solidFill>
              <a:latin typeface="Arial" panose="020B0604020202020204" pitchFamily="34" charset="0"/>
              <a:ea typeface="Calibri" pitchFamily="34" charset="0"/>
              <a:cs typeface="Arial" panose="020B0604020202020204" pitchFamily="34" charset="0"/>
            </a:endParaRPr>
          </a:p>
          <a:p>
            <a:pPr marL="285750" indent="-285750" algn="just">
              <a:spcBef>
                <a:spcPts val="800"/>
              </a:spcBef>
              <a:buClr>
                <a:srgbClr val="000000"/>
              </a:buClr>
              <a:buFont typeface="Arial" panose="020B0604020202020204" pitchFamily="34" charset="0"/>
              <a:buChar char="•"/>
              <a:defRPr/>
            </a:pPr>
            <a:endParaRPr lang="en-ZA" sz="2000" noProof="0" dirty="0">
              <a:solidFill>
                <a:prstClr val="black"/>
              </a:solidFill>
              <a:latin typeface="Arial" panose="020B0604020202020204" pitchFamily="34" charset="0"/>
              <a:ea typeface="Calibri" pitchFamily="34" charset="0"/>
              <a:cs typeface="Arial" panose="020B0604020202020204" pitchFamily="34" charset="0"/>
            </a:endParaRPr>
          </a:p>
          <a:p>
            <a:pPr marL="109728" marR="0" lvl="0" indent="0" algn="just" defTabSz="914400" rtl="0" eaLnBrk="1" fontAlgn="auto" latinLnBrk="0" hangingPunct="1">
              <a:lnSpc>
                <a:spcPct val="100000"/>
              </a:lnSpc>
              <a:spcBef>
                <a:spcPts val="400"/>
              </a:spcBef>
              <a:spcAft>
                <a:spcPts val="0"/>
              </a:spcAft>
              <a:buClr>
                <a:srgbClr val="2DA2BF"/>
              </a:buClr>
              <a:buSzPct val="68000"/>
              <a:buNone/>
              <a:tabLst/>
              <a:defRPr/>
            </a:pPr>
            <a:endParaRPr kumimoji="0" lang="en-ZA"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25080899"/>
              </p:ext>
            </p:extLst>
          </p:nvPr>
        </p:nvGraphicFramePr>
        <p:xfrm>
          <a:off x="725103" y="1280160"/>
          <a:ext cx="6096000" cy="444302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252">
                <a:tc>
                  <a:txBody>
                    <a:bodyPr/>
                    <a:lstStyle/>
                    <a:p>
                      <a:r>
                        <a:rPr lang="en-ZA" dirty="0">
                          <a:solidFill>
                            <a:schemeClr val="tx1"/>
                          </a:solidFill>
                          <a:latin typeface="Arial" panose="020B0604020202020204" pitchFamily="34" charset="0"/>
                          <a:cs typeface="Arial" panose="020B0604020202020204" pitchFamily="34" charset="0"/>
                        </a:rPr>
                        <a:t>Municipality</a:t>
                      </a:r>
                      <a:endParaRPr lang="en-GB" dirty="0">
                        <a:solidFill>
                          <a:schemeClr val="tx1"/>
                        </a:solidFill>
                        <a:latin typeface="Arial" panose="020B0604020202020204" pitchFamily="34" charset="0"/>
                        <a:cs typeface="Arial" panose="020B0604020202020204" pitchFamily="34" charset="0"/>
                      </a:endParaRPr>
                    </a:p>
                  </a:txBody>
                  <a:tcPr/>
                </a:tc>
                <a:tc>
                  <a:txBody>
                    <a:bodyPr/>
                    <a:lstStyle/>
                    <a:p>
                      <a:r>
                        <a:rPr lang="en-ZA" dirty="0">
                          <a:solidFill>
                            <a:schemeClr val="tx1"/>
                          </a:solidFill>
                          <a:latin typeface="Arial" panose="020B0604020202020204" pitchFamily="34" charset="0"/>
                          <a:cs typeface="Arial" panose="020B0604020202020204" pitchFamily="34" charset="0"/>
                        </a:rPr>
                        <a:t>Date</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252">
                <a:tc>
                  <a:txBody>
                    <a:bodyPr/>
                    <a:lstStyle/>
                    <a:p>
                      <a:r>
                        <a:rPr lang="en-ZA" b="1" dirty="0">
                          <a:latin typeface="Arial" panose="020B0604020202020204" pitchFamily="34" charset="0"/>
                          <a:cs typeface="Arial" panose="020B0604020202020204" pitchFamily="34" charset="0"/>
                        </a:rPr>
                        <a:t>Xhariep DM</a:t>
                      </a:r>
                      <a:endParaRPr lang="en-GB" b="1" dirty="0">
                        <a:latin typeface="Arial" panose="020B0604020202020204" pitchFamily="34" charset="0"/>
                        <a:cs typeface="Arial" panose="020B0604020202020204" pitchFamily="34" charset="0"/>
                      </a:endParaRPr>
                    </a:p>
                  </a:txBody>
                  <a:tcPr/>
                </a:tc>
                <a:tc>
                  <a:txBody>
                    <a:bodyPr/>
                    <a:lstStyle/>
                    <a:p>
                      <a:r>
                        <a:rPr lang="en-ZA" b="1" dirty="0">
                          <a:latin typeface="Arial" panose="020B0604020202020204" pitchFamily="34" charset="0"/>
                          <a:cs typeface="Arial" panose="020B0604020202020204" pitchFamily="34" charset="0"/>
                        </a:rPr>
                        <a:t>08 April 2026</a:t>
                      </a:r>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252">
                <a:tc>
                  <a:txBody>
                    <a:bodyPr/>
                    <a:lstStyle/>
                    <a:p>
                      <a:r>
                        <a:rPr lang="en-ZA" b="1" dirty="0" err="1">
                          <a:latin typeface="Arial" panose="020B0604020202020204" pitchFamily="34" charset="0"/>
                          <a:cs typeface="Arial" panose="020B0604020202020204" pitchFamily="34" charset="0"/>
                        </a:rPr>
                        <a:t>Lejweputswa</a:t>
                      </a:r>
                      <a:r>
                        <a:rPr lang="en-ZA" b="1"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r>
                        <a:rPr lang="en-ZA" b="1" dirty="0">
                          <a:latin typeface="Arial" panose="020B0604020202020204" pitchFamily="34" charset="0"/>
                          <a:cs typeface="Arial" panose="020B0604020202020204" pitchFamily="34" charset="0"/>
                        </a:rPr>
                        <a:t>16 April 2026</a:t>
                      </a:r>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252">
                <a:tc>
                  <a:txBody>
                    <a:bodyPr/>
                    <a:lstStyle/>
                    <a:p>
                      <a:r>
                        <a:rPr lang="en-ZA" dirty="0" err="1">
                          <a:latin typeface="Arial" panose="020B0604020202020204" pitchFamily="34" charset="0"/>
                          <a:cs typeface="Arial" panose="020B0604020202020204" pitchFamily="34" charset="0"/>
                        </a:rPr>
                        <a:t>Masilonyana</a:t>
                      </a:r>
                      <a:r>
                        <a:rPr lang="en-ZA" dirty="0">
                          <a:latin typeface="Arial" panose="020B0604020202020204" pitchFamily="34" charset="0"/>
                          <a:cs typeface="Arial" panose="020B0604020202020204" pitchFamily="34" charset="0"/>
                        </a:rPr>
                        <a:t> LM </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08</a:t>
                      </a:r>
                      <a:r>
                        <a:rPr lang="en-ZA" baseline="0" dirty="0">
                          <a:latin typeface="Arial" panose="020B0604020202020204" pitchFamily="34" charset="0"/>
                          <a:cs typeface="Arial" panose="020B0604020202020204" pitchFamily="34" charset="0"/>
                        </a:rPr>
                        <a:t>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252">
                <a:tc>
                  <a:txBody>
                    <a:bodyPr/>
                    <a:lstStyle/>
                    <a:p>
                      <a:r>
                        <a:rPr lang="en-ZA" dirty="0" err="1">
                          <a:latin typeface="Arial" panose="020B0604020202020204" pitchFamily="34" charset="0"/>
                          <a:cs typeface="Arial" panose="020B0604020202020204" pitchFamily="34" charset="0"/>
                        </a:rPr>
                        <a:t>Matjhabeng</a:t>
                      </a:r>
                      <a:r>
                        <a:rPr lang="en-ZA" baseline="0"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07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252">
                <a:tc>
                  <a:txBody>
                    <a:bodyPr/>
                    <a:lstStyle/>
                    <a:p>
                      <a:r>
                        <a:rPr lang="en-ZA" dirty="0" err="1">
                          <a:latin typeface="Arial" panose="020B0604020202020204" pitchFamily="34" charset="0"/>
                          <a:cs typeface="Arial" panose="020B0604020202020204" pitchFamily="34" charset="0"/>
                        </a:rPr>
                        <a:t>Tokologo</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01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252">
                <a:tc>
                  <a:txBody>
                    <a:bodyPr/>
                    <a:lstStyle/>
                    <a:p>
                      <a:r>
                        <a:rPr lang="en-ZA" dirty="0" err="1">
                          <a:latin typeface="Arial" panose="020B0604020202020204" pitchFamily="34" charset="0"/>
                          <a:cs typeface="Arial" panose="020B0604020202020204" pitchFamily="34" charset="0"/>
                        </a:rPr>
                        <a:t>Tswelopele</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02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252">
                <a:tc>
                  <a:txBody>
                    <a:bodyPr/>
                    <a:lstStyle/>
                    <a:p>
                      <a:r>
                        <a:rPr lang="en-ZA" b="1" dirty="0">
                          <a:latin typeface="Arial" panose="020B0604020202020204" pitchFamily="34" charset="0"/>
                          <a:cs typeface="Arial" panose="020B0604020202020204" pitchFamily="34" charset="0"/>
                        </a:rPr>
                        <a:t>Thabo </a:t>
                      </a:r>
                      <a:r>
                        <a:rPr lang="en-ZA" b="1" dirty="0" err="1">
                          <a:latin typeface="Arial" panose="020B0604020202020204" pitchFamily="34" charset="0"/>
                          <a:cs typeface="Arial" panose="020B0604020202020204" pitchFamily="34" charset="0"/>
                        </a:rPr>
                        <a:t>Mofutsanyana</a:t>
                      </a:r>
                      <a:r>
                        <a:rPr lang="en-ZA" b="1" dirty="0">
                          <a:latin typeface="Arial" panose="020B0604020202020204" pitchFamily="34" charset="0"/>
                          <a:cs typeface="Arial" panose="020B0604020202020204" pitchFamily="34" charset="0"/>
                        </a:rPr>
                        <a:t> DM</a:t>
                      </a:r>
                      <a:endParaRPr lang="en-GB" b="1" dirty="0">
                        <a:latin typeface="Arial" panose="020B0604020202020204" pitchFamily="34" charset="0"/>
                        <a:cs typeface="Arial" panose="020B0604020202020204" pitchFamily="34" charset="0"/>
                      </a:endParaRPr>
                    </a:p>
                  </a:txBody>
                  <a:tcPr/>
                </a:tc>
                <a:tc>
                  <a:txBody>
                    <a:bodyPr/>
                    <a:lstStyle/>
                    <a:p>
                      <a:r>
                        <a:rPr lang="en-ZA" b="1" dirty="0">
                          <a:latin typeface="Arial" panose="020B0604020202020204" pitchFamily="34" charset="0"/>
                          <a:cs typeface="Arial" panose="020B0604020202020204" pitchFamily="34" charset="0"/>
                        </a:rPr>
                        <a:t>07</a:t>
                      </a:r>
                      <a:r>
                        <a:rPr lang="en-ZA" b="1" baseline="0" dirty="0">
                          <a:latin typeface="Arial" panose="020B0604020202020204" pitchFamily="34" charset="0"/>
                          <a:cs typeface="Arial" panose="020B0604020202020204" pitchFamily="34" charset="0"/>
                        </a:rPr>
                        <a:t> </a:t>
                      </a:r>
                      <a:r>
                        <a:rPr lang="en-ZA" b="1" dirty="0">
                          <a:latin typeface="Arial" panose="020B0604020202020204" pitchFamily="34" charset="0"/>
                          <a:cs typeface="Arial" panose="020B0604020202020204" pitchFamily="34" charset="0"/>
                        </a:rPr>
                        <a:t>April 2026</a:t>
                      </a:r>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252">
                <a:tc>
                  <a:txBody>
                    <a:bodyPr/>
                    <a:lstStyle/>
                    <a:p>
                      <a:r>
                        <a:rPr lang="en-ZA" dirty="0" err="1">
                          <a:latin typeface="Arial" panose="020B0604020202020204" pitchFamily="34" charset="0"/>
                          <a:cs typeface="Arial" panose="020B0604020202020204" pitchFamily="34" charset="0"/>
                        </a:rPr>
                        <a:t>Dihlabeng</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01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370252">
                <a:tc>
                  <a:txBody>
                    <a:bodyPr/>
                    <a:lstStyle/>
                    <a:p>
                      <a:r>
                        <a:rPr lang="en-ZA" dirty="0">
                          <a:latin typeface="Arial" panose="020B0604020202020204" pitchFamily="34" charset="0"/>
                          <a:cs typeface="Arial" panose="020B0604020202020204" pitchFamily="34" charset="0"/>
                        </a:rPr>
                        <a:t>Phumelela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08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r h="370252">
                <a:tc>
                  <a:txBody>
                    <a:bodyPr/>
                    <a:lstStyle/>
                    <a:p>
                      <a:r>
                        <a:rPr lang="en-ZA" dirty="0">
                          <a:latin typeface="Arial" panose="020B0604020202020204" pitchFamily="34" charset="0"/>
                          <a:cs typeface="Arial" panose="020B0604020202020204" pitchFamily="34" charset="0"/>
                        </a:rPr>
                        <a:t>Mantsopa LM </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13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r h="370252">
                <a:tc>
                  <a:txBody>
                    <a:bodyPr/>
                    <a:lstStyle/>
                    <a:p>
                      <a:r>
                        <a:rPr lang="en-ZA" dirty="0" err="1">
                          <a:latin typeface="Arial" panose="020B0604020202020204" pitchFamily="34" charset="0"/>
                          <a:cs typeface="Arial" panose="020B0604020202020204" pitchFamily="34" charset="0"/>
                        </a:rPr>
                        <a:t>Setsoto</a:t>
                      </a:r>
                      <a:r>
                        <a:rPr lang="en-ZA" dirty="0">
                          <a:latin typeface="Arial" panose="020B0604020202020204" pitchFamily="34" charset="0"/>
                          <a:cs typeface="Arial" panose="020B0604020202020204" pitchFamily="34" charset="0"/>
                        </a:rPr>
                        <a:t> LM</a:t>
                      </a:r>
                      <a:endParaRPr lang="en-GB" dirty="0">
                        <a:latin typeface="Arial" panose="020B0604020202020204" pitchFamily="34" charset="0"/>
                        <a:cs typeface="Arial" panose="020B0604020202020204" pitchFamily="34" charset="0"/>
                      </a:endParaRPr>
                    </a:p>
                  </a:txBody>
                  <a:tcPr/>
                </a:tc>
                <a:tc>
                  <a:txBody>
                    <a:bodyPr/>
                    <a:lstStyle/>
                    <a:p>
                      <a:r>
                        <a:rPr lang="en-ZA" dirty="0">
                          <a:latin typeface="Arial" panose="020B0604020202020204" pitchFamily="34" charset="0"/>
                          <a:cs typeface="Arial" panose="020B0604020202020204" pitchFamily="34" charset="0"/>
                        </a:rPr>
                        <a:t>07 April 2026</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76665399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01BDB075DB374A976D27BDBC1B6CB9" ma:contentTypeVersion="4" ma:contentTypeDescription="Create a new document." ma:contentTypeScope="" ma:versionID="7685be24d6b97afd2a7044fa155d8a2b">
  <xsd:schema xmlns:xsd="http://www.w3.org/2001/XMLSchema" xmlns:xs="http://www.w3.org/2001/XMLSchema" xmlns:p="http://schemas.microsoft.com/office/2006/metadata/properties" xmlns:ns3="3111d9f8-d33a-4e4f-ac7d-ad4e3369bb25" targetNamespace="http://schemas.microsoft.com/office/2006/metadata/properties" ma:root="true" ma:fieldsID="bdbf6ddeb1eb3e131180360afe4ef540" ns3:_="">
    <xsd:import namespace="3111d9f8-d33a-4e4f-ac7d-ad4e3369bb25"/>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11d9f8-d33a-4e4f-ac7d-ad4e3369bb25"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B59CAAD-88FF-4A2C-B232-585FD9B10F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11d9f8-d33a-4e4f-ac7d-ad4e3369bb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9DF049-FCA9-428B-A409-0347C25E5F49}">
  <ds:schemaRefs>
    <ds:schemaRef ds:uri="http://schemas.microsoft.com/sharepoint/v3/contenttype/forms"/>
  </ds:schemaRefs>
</ds:datastoreItem>
</file>

<file path=customXml/itemProps3.xml><?xml version="1.0" encoding="utf-8"?>
<ds:datastoreItem xmlns:ds="http://schemas.openxmlformats.org/officeDocument/2006/customXml" ds:itemID="{D8364DFC-5918-4B76-AB2E-4937C3EFFA7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3111d9f8-d33a-4e4f-ac7d-ad4e3369bb2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GCIS Presentation template 2015</Template>
  <TotalTime>39707</TotalTime>
  <Words>6097</Words>
  <Application>Microsoft Office PowerPoint</Application>
  <PresentationFormat>On-screen Show (4:3)</PresentationFormat>
  <Paragraphs>729</Paragraphs>
  <Slides>48</Slides>
  <Notes>46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6" baseType="lpstr">
      <vt:lpstr>Arial</vt:lpstr>
      <vt:lpstr>Arial Black</vt:lpstr>
      <vt:lpstr>Calibri</vt:lpstr>
      <vt:lpstr>Verdana</vt:lpstr>
      <vt:lpstr>Wingdings</vt:lpstr>
      <vt:lpstr>Wingdings 3</vt:lpstr>
      <vt:lpstr>1_Office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AUDIT ACTION PLANS</vt:lpstr>
      <vt:lpstr>AUDIT ACTION PLANS (CONT.)</vt:lpstr>
      <vt:lpstr>UIF &amp; W EXPENDITURE</vt:lpstr>
      <vt:lpstr>UIF &amp; W EXPENDITURE (CONT.)</vt:lpstr>
      <vt:lpstr>SUPPORT AND INTERVENTION MEASURES</vt:lpstr>
      <vt:lpstr>STATUS OF FRP</vt:lpstr>
      <vt:lpstr>Status of FRP - Mafube</vt:lpstr>
      <vt:lpstr>Status of FRP - Mafube</vt:lpstr>
      <vt:lpstr>Status of FRP - Mafube</vt:lpstr>
      <vt:lpstr>Status of FRP - Tokologo</vt:lpstr>
      <vt:lpstr>Status of FRP - Tokologo</vt:lpstr>
      <vt:lpstr>Status of FRP - Tokologo</vt:lpstr>
      <vt:lpstr>Status of FRP - Matjhabeng</vt:lpstr>
      <vt:lpstr>Status of FRP - Mangaung</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here</dc:title>
  <dc:creator>Saadia Moolla</dc:creator>
  <cp:lastModifiedBy>Seipati Dhlamini</cp:lastModifiedBy>
  <cp:revision>1016</cp:revision>
  <cp:lastPrinted>2025-03-18T10:02:29Z</cp:lastPrinted>
  <dcterms:created xsi:type="dcterms:W3CDTF">2018-03-22T07:35:38Z</dcterms:created>
  <dcterms:modified xsi:type="dcterms:W3CDTF">2026-07-28T19:49:23Z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e62d8032-7456-4268-8999-7a2b10e83bee</vt:lpwstr>
  </property>
  <property fmtid="{D5CDD505-2E9C-101B-9397-08002B2CF9AE}" pid="3" name="ContentTypeId">
    <vt:lpwstr>0x0101001901BDB075DB374A976D27BDBC1B6CB9</vt:lpwstr>
  </property>
</Properties>
</file>