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57" r:id="rId3"/>
    <p:sldId id="258" r:id="rId4"/>
    <p:sldId id="259" r:id="rId5"/>
    <p:sldId id="272"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9" d="100"/>
          <a:sy n="79" d="100"/>
        </p:scale>
        <p:origin x="7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Formal, candid submission by Letsemeng Local Municipality to the Joint Portfolio Committee for the 29 July 2026 sitting on the 2024/25 AFS, under s132(1) MFMA. The tone is one of accountability and remediation.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diagnose the causes honestly: leadership instability, weak controls, failure to act on prior recommendations, and absent consequence management. Our plan targets each.</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first response is consequence management: s32 investigations, DCB referrals and recovery, MPAC oversight including adopting the outstanding oversight report, and cooperation with the authorities.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recovery targets the going-concern uncertainty: revenue and collection, the very high distribution losses, cost containment, and a realistic Eskom arrangement to close the material irregularity.</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audit action plan targets each qualification area: records and reconciliations, the asset register, revenue integrity, management review, tracked action on findings, and timely supported reporting.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Underpinning everything is governance and capacity: stabilise the MM and CFO, strengthen internal audit, empower the audit committee and MPAC, and institutionalise financial discipline.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requests: financial recovery support, capacity and leadership stability, an Eskom and creditor arrangement, and technical support for records and systems.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accountability and recovery. Insert the current Accounting Officer and Executive Mayor names before submission. The delegation is available for questions.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Annexure A: the costed, dated action plan mapping each finding to a remedial action, owner and target date. The indicative external cost is R3.65m, excluding the Eskom settlement and internal-capacity items. Costs and dates are indicative pending formal adoption.</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appear under s132(1). Our approach today is candour: we accept the audit findings and present a credible plan to address them.</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Headline delivered soberly: the 2024/25 opinion is qualified. We accept it in full, and the rest of this submission is our remedial response.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qualification areas, driven mainly by poor records, unconfirmed balances and GRAP misclassifications. These are record-keeping and control failures we can and will fix.</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529E3-F17A-EED8-B562-F72D18D62E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A6226-6EC5-A1C8-6EF1-74FEC32D48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AC8F3E-4166-8B75-6B39-C62035262191}"/>
              </a:ext>
            </a:extLst>
          </p:cNvPr>
          <p:cNvSpPr>
            <a:spLocks noGrp="1"/>
          </p:cNvSpPr>
          <p:nvPr>
            <p:ph type="body" idx="1"/>
          </p:nvPr>
        </p:nvSpPr>
        <p:spPr/>
        <p:txBody>
          <a:bodyPr/>
          <a:lstStyle/>
          <a:p>
            <a:r>
              <a:rPr lang="en-US" dirty="0"/>
              <a:t>Six qualification areas, driven mainly by poor records, unconfirmed balances and GRAP misclassifications. These are record-keeping and control failures we can and will fix.</a:t>
            </a:r>
          </a:p>
        </p:txBody>
      </p:sp>
      <p:sp>
        <p:nvSpPr>
          <p:cNvPr id="4" name="Slide Number Placeholder 3">
            <a:extLst>
              <a:ext uri="{FF2B5EF4-FFF2-40B4-BE49-F238E27FC236}">
                <a16:creationId xmlns:a16="http://schemas.microsoft.com/office/drawing/2014/main" id="{269F676D-2574-2736-80BF-6AE87C847E88}"/>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239862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 not minimise this. The year's deficit was R115.9m and current liabilities exceed current assets by R391.2m. Our financial recovery plan is the direct response to this uncertainty.</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UIFW is severe and worsening: unauthorised R196.4m (up from R127.3m), F&amp;W R38.7m, irregular R7.2m. The AG also found no s32 investigations were done. We address that on the consequence-management slide.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 electricity (22.34%) and water (79%) losses, an unresolved Eskom material irregularity with R3.71m interest, and ongoing criminal and Public Protector matters. We report these transparently.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compliance findings span financial statements, expenditure, revenue and assets, consequence management, governance and grants. Each maps to an action in our plan.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F3864"/>
        </a:solidFill>
        <a:effectLst/>
      </p:bgPr>
    </p:bg>
    <p:spTree>
      <p:nvGrpSpPr>
        <p:cNvPr id="1" name=""/>
        <p:cNvGrpSpPr/>
        <p:nvPr/>
      </p:nvGrpSpPr>
      <p:grpSpPr>
        <a:xfrm>
          <a:off x="0" y="0"/>
          <a:ext cx="0" cy="0"/>
          <a:chOff x="0" y="0"/>
          <a:chExt cx="0" cy="0"/>
        </a:xfrm>
      </p:grpSpPr>
      <p:sp>
        <p:nvSpPr>
          <p:cNvPr id="2" name="Shape 0"/>
          <p:cNvSpPr/>
          <p:nvPr/>
        </p:nvSpPr>
        <p:spPr>
          <a:xfrm>
            <a:off x="9722815" y="-1371600"/>
            <a:ext cx="3474720" cy="3474720"/>
          </a:xfrm>
          <a:prstGeom prst="ellipse">
            <a:avLst/>
          </a:prstGeom>
          <a:ln w="15875">
            <a:solidFill>
              <a:srgbClr val="C9A227">
                <a:alpha val="45000"/>
              </a:srgbClr>
            </a:solidFill>
            <a:prstDash val="solid"/>
          </a:ln>
        </p:spPr>
        <p:txBody>
          <a:bodyPr/>
          <a:lstStyle/>
          <a:p>
            <a:endParaRPr lang="en-ZA"/>
          </a:p>
        </p:txBody>
      </p:sp>
      <p:sp>
        <p:nvSpPr>
          <p:cNvPr id="3" name="Shape 1"/>
          <p:cNvSpPr/>
          <p:nvPr/>
        </p:nvSpPr>
        <p:spPr>
          <a:xfrm>
            <a:off x="10317175" y="-777240"/>
            <a:ext cx="2286000" cy="2286000"/>
          </a:xfrm>
          <a:prstGeom prst="ellipse">
            <a:avLst/>
          </a:prstGeom>
          <a:ln w="19050">
            <a:solidFill>
              <a:srgbClr val="C9A227">
                <a:alpha val="65000"/>
              </a:srgbClr>
            </a:solidFill>
            <a:prstDash val="solid"/>
          </a:ln>
        </p:spPr>
        <p:txBody>
          <a:bodyPr/>
          <a:lstStyle/>
          <a:p>
            <a:endParaRPr lang="en-ZA"/>
          </a:p>
        </p:txBody>
      </p:sp>
      <p:sp>
        <p:nvSpPr>
          <p:cNvPr id="4" name="Text 2"/>
          <p:cNvSpPr/>
          <p:nvPr/>
        </p:nvSpPr>
        <p:spPr>
          <a:xfrm>
            <a:off x="640080" y="1325880"/>
            <a:ext cx="10058400" cy="365760"/>
          </a:xfrm>
          <a:prstGeom prst="rect">
            <a:avLst/>
          </a:prstGeom>
          <a:noFill/>
        </p:spPr>
        <p:txBody>
          <a:bodyPr wrap="square" lIns="0" tIns="0" rIns="0" bIns="0" rtlCol="0" anchor="ctr"/>
          <a:lstStyle/>
          <a:p>
            <a:pPr marL="0" indent="0">
              <a:buNone/>
            </a:pPr>
            <a:r>
              <a:rPr lang="en-US" sz="14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LETSEMENG LOCAL MUNICIPALITY  (FS161)</a:t>
            </a:r>
          </a:p>
        </p:txBody>
      </p:sp>
      <p:sp>
        <p:nvSpPr>
          <p:cNvPr id="5" name="Text 3"/>
          <p:cNvSpPr/>
          <p:nvPr/>
        </p:nvSpPr>
        <p:spPr>
          <a:xfrm>
            <a:off x="640080" y="1828800"/>
            <a:ext cx="10332720" cy="822960"/>
          </a:xfrm>
          <a:prstGeom prst="rect">
            <a:avLst/>
          </a:prstGeom>
          <a:noFill/>
        </p:spPr>
        <p:txBody>
          <a:bodyPr wrap="square" lIns="0" tIns="0" rIns="0" bIns="0" rtlCol="0" anchor="ctr"/>
          <a:lstStyle/>
          <a:p>
            <a:pPr marL="0" indent="0">
              <a:buNone/>
            </a:pPr>
            <a:r>
              <a:rPr lang="en-US" sz="1450" dirty="0">
                <a:solidFill>
                  <a:srgbClr val="CADCFC"/>
                </a:solidFill>
                <a:latin typeface="Arial" panose="020B0604020202020204" pitchFamily="34" charset="0"/>
                <a:ea typeface="Calibri" panose="020F0502020204030204" pitchFamily="34" charset="-122"/>
                <a:cs typeface="Arial" panose="020B0604020202020204" pitchFamily="34" charset="0"/>
              </a:rPr>
              <a:t>Submission to the Joint Portfolio Committee on Public Accounts and Finance, Cooperative Governance and the Office of the Premier</a:t>
            </a:r>
          </a:p>
        </p:txBody>
      </p:sp>
      <p:sp>
        <p:nvSpPr>
          <p:cNvPr id="6" name="Text 4"/>
          <p:cNvSpPr/>
          <p:nvPr/>
        </p:nvSpPr>
        <p:spPr>
          <a:xfrm>
            <a:off x="640080" y="2788920"/>
            <a:ext cx="10972800" cy="914400"/>
          </a:xfrm>
          <a:prstGeom prst="rect">
            <a:avLst/>
          </a:prstGeom>
          <a:noFill/>
        </p:spPr>
        <p:txBody>
          <a:bodyPr wrap="square" lIns="0" tIns="0" rIns="0" bIns="0" rtlCol="0" anchor="ctr"/>
          <a:lstStyle/>
          <a:p>
            <a:pPr marL="0" indent="0">
              <a:buNone/>
            </a:pPr>
            <a:r>
              <a:rPr lang="en-US" sz="3300" b="1" dirty="0">
                <a:solidFill>
                  <a:srgbClr val="FFFFFF"/>
                </a:solidFill>
                <a:latin typeface="Arial" panose="020B0604020202020204" pitchFamily="34" charset="0"/>
                <a:ea typeface="Cambria" panose="02040503050406030204" pitchFamily="34" charset="-122"/>
                <a:cs typeface="Arial" panose="020B0604020202020204" pitchFamily="34" charset="0"/>
              </a:rPr>
              <a:t>Consideration of the 2024/25 Annual Financial Statements</a:t>
            </a:r>
          </a:p>
        </p:txBody>
      </p:sp>
      <p:sp>
        <p:nvSpPr>
          <p:cNvPr id="7" name="Text 5"/>
          <p:cNvSpPr/>
          <p:nvPr/>
        </p:nvSpPr>
        <p:spPr>
          <a:xfrm>
            <a:off x="640080" y="3794760"/>
            <a:ext cx="10424160" cy="457200"/>
          </a:xfrm>
          <a:prstGeom prst="rect">
            <a:avLst/>
          </a:prstGeom>
          <a:noFill/>
        </p:spPr>
        <p:txBody>
          <a:bodyPr wrap="square" lIns="0" tIns="0" rIns="0" bIns="0" rtlCol="0" anchor="ctr"/>
          <a:lstStyle/>
          <a:p>
            <a:pPr marL="0" indent="0">
              <a:buNone/>
            </a:pPr>
            <a:r>
              <a:rPr lang="en-US" sz="1400" i="1" dirty="0">
                <a:solidFill>
                  <a:srgbClr val="E6ECF7"/>
                </a:solidFill>
                <a:latin typeface="Arial" panose="020B0604020202020204" pitchFamily="34" charset="0"/>
                <a:ea typeface="Calibri" panose="020F0502020204030204" pitchFamily="34" charset="-122"/>
                <a:cs typeface="Arial" panose="020B0604020202020204" pitchFamily="34" charset="0"/>
              </a:rPr>
              <a:t>In terms of section 122 and 132(1)(a)(b) of the Municipal Finance Management Act, 2003</a:t>
            </a:r>
          </a:p>
        </p:txBody>
      </p:sp>
      <p:sp>
        <p:nvSpPr>
          <p:cNvPr id="8" name="Shape 6"/>
          <p:cNvSpPr/>
          <p:nvPr/>
        </p:nvSpPr>
        <p:spPr>
          <a:xfrm>
            <a:off x="640080" y="4892040"/>
            <a:ext cx="10881360" cy="1143000"/>
          </a:xfrm>
          <a:prstGeom prst="roundRect">
            <a:avLst>
              <a:gd name="adj" fmla="val 6400"/>
            </a:avLst>
          </a:prstGeom>
          <a:solidFill>
            <a:srgbClr val="2A4A7F"/>
          </a:solidFill>
        </p:spPr>
        <p:txBody>
          <a:bodyPr/>
          <a:lstStyle/>
          <a:p>
            <a:endParaRPr lang="en-ZA"/>
          </a:p>
        </p:txBody>
      </p:sp>
      <p:sp>
        <p:nvSpPr>
          <p:cNvPr id="9" name="Text 7"/>
          <p:cNvSpPr/>
          <p:nvPr/>
        </p:nvSpPr>
        <p:spPr>
          <a:xfrm>
            <a:off x="868680" y="5029200"/>
            <a:ext cx="3383280" cy="274320"/>
          </a:xfrm>
          <a:prstGeom prst="rect">
            <a:avLst/>
          </a:prstGeom>
          <a:noFill/>
        </p:spPr>
        <p:txBody>
          <a:bodyPr wrap="square" lIns="0" tIns="0" rIns="0" bIns="0" rtlCol="0" anchor="ctr"/>
          <a:lstStyle/>
          <a:p>
            <a:pPr marL="0" indent="0">
              <a:buNone/>
            </a:pPr>
            <a:r>
              <a:rPr lang="en-US" sz="1050" b="1" kern="0" spc="100" dirty="0">
                <a:solidFill>
                  <a:srgbClr val="C9A227"/>
                </a:solidFill>
                <a:latin typeface="Arial" panose="020B0604020202020204" pitchFamily="34" charset="0"/>
                <a:ea typeface="Calibri" panose="020F0502020204030204" pitchFamily="34" charset="-122"/>
                <a:cs typeface="Arial" panose="020B0604020202020204" pitchFamily="34" charset="0"/>
              </a:rPr>
              <a:t>SITTING</a:t>
            </a:r>
          </a:p>
        </p:txBody>
      </p:sp>
      <p:sp>
        <p:nvSpPr>
          <p:cNvPr id="10" name="Text 8"/>
          <p:cNvSpPr/>
          <p:nvPr/>
        </p:nvSpPr>
        <p:spPr>
          <a:xfrm>
            <a:off x="868680" y="5321808"/>
            <a:ext cx="3429000" cy="640080"/>
          </a:xfrm>
          <a:prstGeom prst="rect">
            <a:avLst/>
          </a:prstGeom>
          <a:noFill/>
        </p:spPr>
        <p:txBody>
          <a:bodyPr wrap="square" lIns="0" tIns="0" rIns="0" bIns="0" rtlCol="0" anchor="ctr"/>
          <a:lstStyle/>
          <a:p>
            <a:pPr marL="0" indent="0">
              <a:buNone/>
            </a:pPr>
            <a:r>
              <a:rPr lang="en-US" sz="1250" dirty="0">
                <a:solidFill>
                  <a:srgbClr val="FFFFFF"/>
                </a:solidFill>
                <a:latin typeface="Arial" panose="020B0604020202020204" pitchFamily="34" charset="0"/>
                <a:ea typeface="Calibri" panose="020F0502020204030204" pitchFamily="34" charset="-122"/>
                <a:cs typeface="Arial" panose="020B0604020202020204" pitchFamily="34" charset="0"/>
              </a:rPr>
              <a:t>29 July 2026, Interim Chamber</a:t>
            </a:r>
          </a:p>
        </p:txBody>
      </p:sp>
      <p:sp>
        <p:nvSpPr>
          <p:cNvPr id="11" name="Text 9"/>
          <p:cNvSpPr/>
          <p:nvPr/>
        </p:nvSpPr>
        <p:spPr>
          <a:xfrm>
            <a:off x="4389120" y="5029200"/>
            <a:ext cx="3383280" cy="274320"/>
          </a:xfrm>
          <a:prstGeom prst="rect">
            <a:avLst/>
          </a:prstGeom>
          <a:noFill/>
        </p:spPr>
        <p:txBody>
          <a:bodyPr wrap="square" lIns="0" tIns="0" rIns="0" bIns="0" rtlCol="0" anchor="ctr"/>
          <a:lstStyle/>
          <a:p>
            <a:pPr marL="0" indent="0">
              <a:buNone/>
            </a:pPr>
            <a:r>
              <a:rPr lang="en-US" sz="1050" b="1" kern="0" spc="100" dirty="0">
                <a:solidFill>
                  <a:srgbClr val="C9A227"/>
                </a:solidFill>
                <a:latin typeface="Arial" panose="020B0604020202020204" pitchFamily="34" charset="0"/>
                <a:ea typeface="Calibri" panose="020F0502020204030204" pitchFamily="34" charset="-122"/>
                <a:cs typeface="Arial" panose="020B0604020202020204" pitchFamily="34" charset="0"/>
              </a:rPr>
              <a:t>PRESENTED BY</a:t>
            </a:r>
          </a:p>
        </p:txBody>
      </p:sp>
      <p:sp>
        <p:nvSpPr>
          <p:cNvPr id="12" name="Text 10"/>
          <p:cNvSpPr/>
          <p:nvPr/>
        </p:nvSpPr>
        <p:spPr>
          <a:xfrm>
            <a:off x="4389120" y="5321808"/>
            <a:ext cx="3429000" cy="640080"/>
          </a:xfrm>
          <a:prstGeom prst="rect">
            <a:avLst/>
          </a:prstGeom>
          <a:noFill/>
        </p:spPr>
        <p:txBody>
          <a:bodyPr wrap="square" lIns="0" tIns="0" rIns="0" bIns="0" rtlCol="0" anchor="ctr"/>
          <a:lstStyle/>
          <a:p>
            <a:pPr marL="0" indent="0">
              <a:buNone/>
            </a:pPr>
            <a:r>
              <a:rPr lang="en-GB" altLang="en-US" sz="1250" dirty="0">
                <a:solidFill>
                  <a:srgbClr val="FFFFFF"/>
                </a:solidFill>
                <a:latin typeface="Arial" panose="020B0604020202020204" pitchFamily="34" charset="0"/>
                <a:ea typeface="Calibri" panose="020F0502020204030204" pitchFamily="34" charset="-122"/>
                <a:cs typeface="Arial" panose="020B0604020202020204" pitchFamily="34" charset="0"/>
              </a:rPr>
              <a:t>Acting </a:t>
            </a:r>
            <a:r>
              <a:rPr lang="en-US" sz="1250" dirty="0">
                <a:solidFill>
                  <a:srgbClr val="FFFFFF"/>
                </a:solidFill>
                <a:latin typeface="Arial" panose="020B0604020202020204" pitchFamily="34" charset="0"/>
                <a:ea typeface="Calibri" panose="020F0502020204030204" pitchFamily="34" charset="-122"/>
                <a:cs typeface="Arial" panose="020B0604020202020204" pitchFamily="34" charset="0"/>
              </a:rPr>
              <a:t>Accounting Officer and Executive Mayor</a:t>
            </a:r>
          </a:p>
        </p:txBody>
      </p:sp>
      <p:sp>
        <p:nvSpPr>
          <p:cNvPr id="13" name="Text 11"/>
          <p:cNvSpPr/>
          <p:nvPr/>
        </p:nvSpPr>
        <p:spPr>
          <a:xfrm>
            <a:off x="8412480" y="5029200"/>
            <a:ext cx="3383280" cy="274320"/>
          </a:xfrm>
          <a:prstGeom prst="rect">
            <a:avLst/>
          </a:prstGeom>
          <a:noFill/>
        </p:spPr>
        <p:txBody>
          <a:bodyPr wrap="square" lIns="0" tIns="0" rIns="0" bIns="0" rtlCol="0" anchor="ctr"/>
          <a:lstStyle/>
          <a:p>
            <a:pPr marL="0" indent="0">
              <a:buNone/>
            </a:pPr>
            <a:r>
              <a:rPr lang="en-US" sz="1050" b="1" kern="0" spc="100" dirty="0">
                <a:solidFill>
                  <a:srgbClr val="C9A227"/>
                </a:solidFill>
                <a:latin typeface="Arial" panose="020B0604020202020204" pitchFamily="34" charset="0"/>
                <a:ea typeface="Calibri" panose="020F0502020204030204" pitchFamily="34" charset="-122"/>
                <a:cs typeface="Arial" panose="020B0604020202020204" pitchFamily="34" charset="0"/>
              </a:rPr>
              <a:t>AUDIT OUTCOME</a:t>
            </a:r>
          </a:p>
        </p:txBody>
      </p:sp>
      <p:sp>
        <p:nvSpPr>
          <p:cNvPr id="14" name="Text 12"/>
          <p:cNvSpPr/>
          <p:nvPr/>
        </p:nvSpPr>
        <p:spPr>
          <a:xfrm>
            <a:off x="8412480" y="5321808"/>
            <a:ext cx="3429000" cy="640080"/>
          </a:xfrm>
          <a:prstGeom prst="rect">
            <a:avLst/>
          </a:prstGeom>
          <a:noFill/>
        </p:spPr>
        <p:txBody>
          <a:bodyPr wrap="square" lIns="0" tIns="0" rIns="0" bIns="0" rtlCol="0" anchor="ctr"/>
          <a:lstStyle/>
          <a:p>
            <a:pPr marL="0" indent="0">
              <a:buNone/>
            </a:pPr>
            <a:r>
              <a:rPr lang="en-US" sz="1250" dirty="0">
                <a:solidFill>
                  <a:srgbClr val="FFFFFF"/>
                </a:solidFill>
                <a:latin typeface="Arial" panose="020B0604020202020204" pitchFamily="34" charset="0"/>
                <a:ea typeface="Calibri" panose="020F0502020204030204" pitchFamily="34" charset="-122"/>
                <a:cs typeface="Arial" panose="020B0604020202020204" pitchFamily="34" charset="0"/>
              </a:rPr>
              <a:t>2024/25: Qualified opinion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ROOT CAUSES</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An honest diagnosis</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9</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22960" y="2075688"/>
            <a:ext cx="548640" cy="548640"/>
          </a:xfrm>
          <a:prstGeom prst="ellipse">
            <a:avLst/>
          </a:prstGeom>
          <a:solidFill>
            <a:srgbClr val="B9741B"/>
          </a:solidFill>
        </p:spPr>
        <p:txBody>
          <a:bodyPr/>
          <a:lstStyle/>
          <a:p>
            <a:endParaRPr lang="en-ZA"/>
          </a:p>
        </p:txBody>
      </p:sp>
      <p:sp>
        <p:nvSpPr>
          <p:cNvPr id="8" name="Text 6"/>
          <p:cNvSpPr/>
          <p:nvPr/>
        </p:nvSpPr>
        <p:spPr>
          <a:xfrm>
            <a:off x="822960"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554480"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Leadership instability</a:t>
            </a:r>
          </a:p>
        </p:txBody>
      </p:sp>
      <p:sp>
        <p:nvSpPr>
          <p:cNvPr id="10" name="Text 8"/>
          <p:cNvSpPr/>
          <p:nvPr/>
        </p:nvSpPr>
        <p:spPr>
          <a:xfrm>
            <a:off x="1554480"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Instability in the offices of the Municipal Manager and Chief Financial Officer prevented stable capacity and discipline.</a:t>
            </a:r>
          </a:p>
          <a:p>
            <a:pPr marL="0" indent="0">
              <a:buNone/>
            </a:pPr>
            <a:endPar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endParaRPr>
          </a:p>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Section 56 Manager positions not filled causing instability to the Institution</a:t>
            </a:r>
          </a:p>
        </p:txBody>
      </p:sp>
      <p:sp>
        <p:nvSpPr>
          <p:cNvPr id="11" name="Shape 9"/>
          <p:cNvSpPr/>
          <p:nvPr/>
        </p:nvSpPr>
        <p:spPr>
          <a:xfrm>
            <a:off x="6190488"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6464808" y="2075688"/>
            <a:ext cx="548640" cy="548640"/>
          </a:xfrm>
          <a:prstGeom prst="ellipse">
            <a:avLst/>
          </a:prstGeom>
          <a:solidFill>
            <a:srgbClr val="B9741B"/>
          </a:solidFill>
        </p:spPr>
        <p:txBody>
          <a:bodyPr/>
          <a:lstStyle/>
          <a:p>
            <a:endParaRPr lang="en-ZA"/>
          </a:p>
        </p:txBody>
      </p:sp>
      <p:sp>
        <p:nvSpPr>
          <p:cNvPr id="13" name="Text 11"/>
          <p:cNvSpPr/>
          <p:nvPr/>
        </p:nvSpPr>
        <p:spPr>
          <a:xfrm>
            <a:off x="6464808"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7196328"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Weak internal control</a:t>
            </a:r>
          </a:p>
        </p:txBody>
      </p:sp>
      <p:sp>
        <p:nvSpPr>
          <p:cNvPr id="15" name="Text 13"/>
          <p:cNvSpPr/>
          <p:nvPr/>
        </p:nvSpPr>
        <p:spPr>
          <a:xfrm>
            <a:off x="7196328"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Poor record-keeping, missing reconciliations and inadequate review produced the material misstatements.</a:t>
            </a:r>
          </a:p>
        </p:txBody>
      </p:sp>
      <p:sp>
        <p:nvSpPr>
          <p:cNvPr id="16" name="Shape 14"/>
          <p:cNvSpPr/>
          <p:nvPr/>
        </p:nvSpPr>
        <p:spPr>
          <a:xfrm>
            <a:off x="548640"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p:cNvSpPr/>
          <p:nvPr/>
        </p:nvSpPr>
        <p:spPr>
          <a:xfrm>
            <a:off x="822960" y="4151376"/>
            <a:ext cx="548640" cy="548640"/>
          </a:xfrm>
          <a:prstGeom prst="ellipse">
            <a:avLst/>
          </a:prstGeom>
          <a:solidFill>
            <a:srgbClr val="B9741B"/>
          </a:solidFill>
        </p:spPr>
        <p:txBody>
          <a:bodyPr/>
          <a:lstStyle/>
          <a:p>
            <a:endParaRPr lang="en-ZA"/>
          </a:p>
        </p:txBody>
      </p:sp>
      <p:sp>
        <p:nvSpPr>
          <p:cNvPr id="18" name="Text 16"/>
          <p:cNvSpPr/>
          <p:nvPr/>
        </p:nvSpPr>
        <p:spPr>
          <a:xfrm>
            <a:off x="822960"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554480"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Prior recommendations not actioned</a:t>
            </a:r>
          </a:p>
        </p:txBody>
      </p:sp>
      <p:sp>
        <p:nvSpPr>
          <p:cNvPr id="20" name="Text 18"/>
          <p:cNvSpPr/>
          <p:nvPr/>
        </p:nvSpPr>
        <p:spPr>
          <a:xfrm>
            <a:off x="1554480"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Audit recommendations from previous years were not fully implemented, causing findings to recur.</a:t>
            </a:r>
          </a:p>
        </p:txBody>
      </p:sp>
      <p:sp>
        <p:nvSpPr>
          <p:cNvPr id="21" name="Shape 19"/>
          <p:cNvSpPr/>
          <p:nvPr/>
        </p:nvSpPr>
        <p:spPr>
          <a:xfrm>
            <a:off x="6190488"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2" name="Shape 20"/>
          <p:cNvSpPr/>
          <p:nvPr/>
        </p:nvSpPr>
        <p:spPr>
          <a:xfrm>
            <a:off x="6464808" y="4151376"/>
            <a:ext cx="548640" cy="548640"/>
          </a:xfrm>
          <a:prstGeom prst="ellipse">
            <a:avLst/>
          </a:prstGeom>
          <a:solidFill>
            <a:srgbClr val="B9741B"/>
          </a:solidFill>
        </p:spPr>
        <p:txBody>
          <a:bodyPr/>
          <a:lstStyle/>
          <a:p>
            <a:endParaRPr lang="en-ZA"/>
          </a:p>
        </p:txBody>
      </p:sp>
      <p:sp>
        <p:nvSpPr>
          <p:cNvPr id="23" name="Text 21"/>
          <p:cNvSpPr/>
          <p:nvPr/>
        </p:nvSpPr>
        <p:spPr>
          <a:xfrm>
            <a:off x="6464808"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4</a:t>
            </a:r>
          </a:p>
        </p:txBody>
      </p:sp>
      <p:sp>
        <p:nvSpPr>
          <p:cNvPr id="24" name="Text 22"/>
          <p:cNvSpPr/>
          <p:nvPr/>
        </p:nvSpPr>
        <p:spPr>
          <a:xfrm>
            <a:off x="7196328"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No consequence management</a:t>
            </a:r>
          </a:p>
        </p:txBody>
      </p:sp>
      <p:sp>
        <p:nvSpPr>
          <p:cNvPr id="25" name="Text 23"/>
          <p:cNvSpPr/>
          <p:nvPr/>
        </p:nvSpPr>
        <p:spPr>
          <a:xfrm>
            <a:off x="7196328"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Officials/Councillors were not held accountable for prior UIFW expenditure, weakening the control culture.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OUR RESPONSE 1 OF 4</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Consequence management</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10</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22960" y="2075688"/>
            <a:ext cx="548640" cy="548640"/>
          </a:xfrm>
          <a:prstGeom prst="ellipse">
            <a:avLst/>
          </a:prstGeom>
          <a:solidFill>
            <a:srgbClr val="2C6E49"/>
          </a:solidFill>
        </p:spPr>
        <p:txBody>
          <a:bodyPr/>
          <a:lstStyle/>
          <a:p>
            <a:endParaRPr lang="en-ZA"/>
          </a:p>
        </p:txBody>
      </p:sp>
      <p:sp>
        <p:nvSpPr>
          <p:cNvPr id="8" name="Text 6"/>
          <p:cNvSpPr/>
          <p:nvPr/>
        </p:nvSpPr>
        <p:spPr>
          <a:xfrm>
            <a:off x="822960"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554480"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Investigate UIFW (s32)</a:t>
            </a:r>
          </a:p>
        </p:txBody>
      </p:sp>
      <p:sp>
        <p:nvSpPr>
          <p:cNvPr id="10" name="Text 8"/>
          <p:cNvSpPr/>
          <p:nvPr/>
        </p:nvSpPr>
        <p:spPr>
          <a:xfrm>
            <a:off x="1554480"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Institute investigations into unauthorised, irregular and fruitless and wasteful expenditure to determine liability per vote and per matter.</a:t>
            </a:r>
          </a:p>
        </p:txBody>
      </p:sp>
      <p:sp>
        <p:nvSpPr>
          <p:cNvPr id="11" name="Shape 9"/>
          <p:cNvSpPr/>
          <p:nvPr/>
        </p:nvSpPr>
        <p:spPr>
          <a:xfrm>
            <a:off x="6190488"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6464808" y="2075688"/>
            <a:ext cx="548640" cy="548640"/>
          </a:xfrm>
          <a:prstGeom prst="ellipse">
            <a:avLst/>
          </a:prstGeom>
          <a:solidFill>
            <a:srgbClr val="2C6E49"/>
          </a:solidFill>
        </p:spPr>
        <p:txBody>
          <a:bodyPr/>
          <a:lstStyle/>
          <a:p>
            <a:endParaRPr lang="en-ZA"/>
          </a:p>
        </p:txBody>
      </p:sp>
      <p:sp>
        <p:nvSpPr>
          <p:cNvPr id="13" name="Text 11"/>
          <p:cNvSpPr/>
          <p:nvPr/>
        </p:nvSpPr>
        <p:spPr>
          <a:xfrm>
            <a:off x="6464808"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7196328"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Disciplinary Board</a:t>
            </a:r>
          </a:p>
        </p:txBody>
      </p:sp>
      <p:sp>
        <p:nvSpPr>
          <p:cNvPr id="15" name="Text 13"/>
          <p:cNvSpPr/>
          <p:nvPr/>
        </p:nvSpPr>
        <p:spPr>
          <a:xfrm>
            <a:off x="7196328"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Refer identified matters to the Disciplinary Board under the Financial Misconduct Regulations, 2014, and pursue recovery where officials are liable.</a:t>
            </a:r>
          </a:p>
        </p:txBody>
      </p:sp>
      <p:sp>
        <p:nvSpPr>
          <p:cNvPr id="16" name="Shape 14"/>
          <p:cNvSpPr/>
          <p:nvPr/>
        </p:nvSpPr>
        <p:spPr>
          <a:xfrm>
            <a:off x="548640"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p:cNvSpPr/>
          <p:nvPr/>
        </p:nvSpPr>
        <p:spPr>
          <a:xfrm>
            <a:off x="822960" y="4151376"/>
            <a:ext cx="548640" cy="548640"/>
          </a:xfrm>
          <a:prstGeom prst="ellipse">
            <a:avLst/>
          </a:prstGeom>
          <a:solidFill>
            <a:srgbClr val="2C6E49"/>
          </a:solidFill>
        </p:spPr>
        <p:txBody>
          <a:bodyPr/>
          <a:lstStyle/>
          <a:p>
            <a:endParaRPr lang="en-ZA"/>
          </a:p>
        </p:txBody>
      </p:sp>
      <p:sp>
        <p:nvSpPr>
          <p:cNvPr id="18" name="Text 16"/>
          <p:cNvSpPr/>
          <p:nvPr/>
        </p:nvSpPr>
        <p:spPr>
          <a:xfrm>
            <a:off x="822960"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554480"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MPAC oversight</a:t>
            </a:r>
          </a:p>
        </p:txBody>
      </p:sp>
      <p:sp>
        <p:nvSpPr>
          <p:cNvPr id="20" name="Text 18"/>
          <p:cNvSpPr/>
          <p:nvPr/>
        </p:nvSpPr>
        <p:spPr>
          <a:xfrm>
            <a:off x="1554480"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Table the consolidated investigation findings to MPAC and Council, and adopt the outstanding 2023/24 oversight report.</a:t>
            </a:r>
          </a:p>
        </p:txBody>
      </p:sp>
      <p:sp>
        <p:nvSpPr>
          <p:cNvPr id="21" name="Shape 19"/>
          <p:cNvSpPr/>
          <p:nvPr/>
        </p:nvSpPr>
        <p:spPr>
          <a:xfrm>
            <a:off x="6190488"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2" name="Shape 20"/>
          <p:cNvSpPr/>
          <p:nvPr/>
        </p:nvSpPr>
        <p:spPr>
          <a:xfrm>
            <a:off x="6464808" y="4151376"/>
            <a:ext cx="548640" cy="548640"/>
          </a:xfrm>
          <a:prstGeom prst="ellipse">
            <a:avLst/>
          </a:prstGeom>
          <a:solidFill>
            <a:srgbClr val="2C6E49"/>
          </a:solidFill>
        </p:spPr>
        <p:txBody>
          <a:bodyPr/>
          <a:lstStyle/>
          <a:p>
            <a:endParaRPr lang="en-ZA"/>
          </a:p>
        </p:txBody>
      </p:sp>
      <p:sp>
        <p:nvSpPr>
          <p:cNvPr id="23" name="Text 21"/>
          <p:cNvSpPr/>
          <p:nvPr/>
        </p:nvSpPr>
        <p:spPr>
          <a:xfrm>
            <a:off x="6464808"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4</a:t>
            </a:r>
          </a:p>
        </p:txBody>
      </p:sp>
      <p:sp>
        <p:nvSpPr>
          <p:cNvPr id="24" name="Text 22"/>
          <p:cNvSpPr/>
          <p:nvPr/>
        </p:nvSpPr>
        <p:spPr>
          <a:xfrm>
            <a:off x="7196328"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Cooperate with authorities</a:t>
            </a:r>
          </a:p>
        </p:txBody>
      </p:sp>
      <p:sp>
        <p:nvSpPr>
          <p:cNvPr id="25" name="Text 23"/>
          <p:cNvSpPr/>
          <p:nvPr/>
        </p:nvSpPr>
        <p:spPr>
          <a:xfrm>
            <a:off x="7196328"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Continue full cooperation with the SAPS, the NPA and the Public Protector on the matters under investigation.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OUR RESPONSE 2 OF 4</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Financial recovery and the Eskom arrangement</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11</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22960" y="2075688"/>
            <a:ext cx="548640" cy="548640"/>
          </a:xfrm>
          <a:prstGeom prst="ellipse">
            <a:avLst/>
          </a:prstGeom>
          <a:solidFill>
            <a:srgbClr val="2C6E49"/>
          </a:solidFill>
        </p:spPr>
        <p:txBody>
          <a:bodyPr/>
          <a:lstStyle/>
          <a:p>
            <a:endParaRPr lang="en-ZA"/>
          </a:p>
        </p:txBody>
      </p:sp>
      <p:sp>
        <p:nvSpPr>
          <p:cNvPr id="8" name="Text 6"/>
          <p:cNvSpPr/>
          <p:nvPr/>
        </p:nvSpPr>
        <p:spPr>
          <a:xfrm>
            <a:off x="822960"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554480"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Revenue and collection</a:t>
            </a:r>
          </a:p>
        </p:txBody>
      </p:sp>
      <p:sp>
        <p:nvSpPr>
          <p:cNvPr id="10" name="Text 8"/>
          <p:cNvSpPr/>
          <p:nvPr/>
        </p:nvSpPr>
        <p:spPr>
          <a:xfrm>
            <a:off x="1554480"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Fix the billing and debtor systems, correct tariffs, and improve collection to grow own revenue.</a:t>
            </a:r>
          </a:p>
        </p:txBody>
      </p:sp>
      <p:sp>
        <p:nvSpPr>
          <p:cNvPr id="11" name="Shape 9"/>
          <p:cNvSpPr/>
          <p:nvPr/>
        </p:nvSpPr>
        <p:spPr>
          <a:xfrm>
            <a:off x="6190488"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6464808" y="2075688"/>
            <a:ext cx="548640" cy="548640"/>
          </a:xfrm>
          <a:prstGeom prst="ellipse">
            <a:avLst/>
          </a:prstGeom>
          <a:solidFill>
            <a:srgbClr val="2C6E49"/>
          </a:solidFill>
        </p:spPr>
        <p:txBody>
          <a:bodyPr/>
          <a:lstStyle/>
          <a:p>
            <a:endParaRPr lang="en-ZA"/>
          </a:p>
        </p:txBody>
      </p:sp>
      <p:sp>
        <p:nvSpPr>
          <p:cNvPr id="13" name="Text 11"/>
          <p:cNvSpPr/>
          <p:nvPr/>
        </p:nvSpPr>
        <p:spPr>
          <a:xfrm>
            <a:off x="6464808"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7196328"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Reduce distribution losses</a:t>
            </a:r>
          </a:p>
        </p:txBody>
      </p:sp>
      <p:sp>
        <p:nvSpPr>
          <p:cNvPr id="15" name="Text 13"/>
          <p:cNvSpPr/>
          <p:nvPr/>
        </p:nvSpPr>
        <p:spPr>
          <a:xfrm>
            <a:off x="7196328"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Address the 22.34% electricity and 79% water losses through metering, leak repair and curbing illegal connections.</a:t>
            </a:r>
          </a:p>
        </p:txBody>
      </p:sp>
      <p:sp>
        <p:nvSpPr>
          <p:cNvPr id="16" name="Shape 14"/>
          <p:cNvSpPr/>
          <p:nvPr/>
        </p:nvSpPr>
        <p:spPr>
          <a:xfrm>
            <a:off x="548640"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p:cNvSpPr/>
          <p:nvPr/>
        </p:nvSpPr>
        <p:spPr>
          <a:xfrm>
            <a:off x="822960" y="4151376"/>
            <a:ext cx="548640" cy="548640"/>
          </a:xfrm>
          <a:prstGeom prst="ellipse">
            <a:avLst/>
          </a:prstGeom>
          <a:solidFill>
            <a:srgbClr val="2C6E49"/>
          </a:solidFill>
        </p:spPr>
        <p:txBody>
          <a:bodyPr/>
          <a:lstStyle/>
          <a:p>
            <a:endParaRPr lang="en-ZA"/>
          </a:p>
        </p:txBody>
      </p:sp>
      <p:sp>
        <p:nvSpPr>
          <p:cNvPr id="18" name="Text 16"/>
          <p:cNvSpPr/>
          <p:nvPr/>
        </p:nvSpPr>
        <p:spPr>
          <a:xfrm>
            <a:off x="822960"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554480"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Cost containment</a:t>
            </a:r>
          </a:p>
        </p:txBody>
      </p:sp>
      <p:sp>
        <p:nvSpPr>
          <p:cNvPr id="20" name="Text 18"/>
          <p:cNvSpPr/>
          <p:nvPr/>
        </p:nvSpPr>
        <p:spPr>
          <a:xfrm>
            <a:off x="1554480"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Implement cost-containment measures and proper budget management to reduce overspending.</a:t>
            </a:r>
          </a:p>
        </p:txBody>
      </p:sp>
      <p:sp>
        <p:nvSpPr>
          <p:cNvPr id="21" name="Shape 19"/>
          <p:cNvSpPr/>
          <p:nvPr/>
        </p:nvSpPr>
        <p:spPr>
          <a:xfrm>
            <a:off x="6190488"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2" name="Shape 20"/>
          <p:cNvSpPr/>
          <p:nvPr/>
        </p:nvSpPr>
        <p:spPr>
          <a:xfrm>
            <a:off x="6464808" y="4151376"/>
            <a:ext cx="548640" cy="548640"/>
          </a:xfrm>
          <a:prstGeom prst="ellipse">
            <a:avLst/>
          </a:prstGeom>
          <a:solidFill>
            <a:srgbClr val="2C6E49"/>
          </a:solidFill>
        </p:spPr>
        <p:txBody>
          <a:bodyPr/>
          <a:lstStyle/>
          <a:p>
            <a:endParaRPr lang="en-ZA"/>
          </a:p>
        </p:txBody>
      </p:sp>
      <p:sp>
        <p:nvSpPr>
          <p:cNvPr id="23" name="Text 21"/>
          <p:cNvSpPr/>
          <p:nvPr/>
        </p:nvSpPr>
        <p:spPr>
          <a:xfrm>
            <a:off x="6464808"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4</a:t>
            </a:r>
          </a:p>
        </p:txBody>
      </p:sp>
      <p:sp>
        <p:nvSpPr>
          <p:cNvPr id="24" name="Text 22"/>
          <p:cNvSpPr/>
          <p:nvPr/>
        </p:nvSpPr>
        <p:spPr>
          <a:xfrm>
            <a:off x="7196328"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Eskom payment arrangement</a:t>
            </a:r>
          </a:p>
        </p:txBody>
      </p:sp>
      <p:sp>
        <p:nvSpPr>
          <p:cNvPr id="25" name="Text 23"/>
          <p:cNvSpPr/>
          <p:nvPr/>
        </p:nvSpPr>
        <p:spPr>
          <a:xfrm>
            <a:off x="7196328"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Negotiate and budget for a realistic Eskom payment arrangement to resolve the material irregularity and stop further interest.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OUR RESPONSE 3 OF 4</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Audit action plan to address the qualification</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12</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737360"/>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22960" y="2029968"/>
            <a:ext cx="548640" cy="548640"/>
          </a:xfrm>
          <a:prstGeom prst="ellipse">
            <a:avLst/>
          </a:prstGeom>
          <a:solidFill>
            <a:srgbClr val="2C6E49"/>
          </a:solidFill>
        </p:spPr>
        <p:txBody>
          <a:bodyPr/>
          <a:lstStyle/>
          <a:p>
            <a:endParaRPr lang="en-ZA"/>
          </a:p>
        </p:txBody>
      </p:sp>
      <p:sp>
        <p:nvSpPr>
          <p:cNvPr id="8" name="Text 6"/>
          <p:cNvSpPr/>
          <p:nvPr/>
        </p:nvSpPr>
        <p:spPr>
          <a:xfrm>
            <a:off x="822960"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554480" y="197510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Records and reconciliations</a:t>
            </a:r>
          </a:p>
        </p:txBody>
      </p:sp>
      <p:sp>
        <p:nvSpPr>
          <p:cNvPr id="10" name="Text 8"/>
          <p:cNvSpPr/>
          <p:nvPr/>
        </p:nvSpPr>
        <p:spPr>
          <a:xfrm>
            <a:off x="1554480" y="2432304"/>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Restore complete records and perform monthly reconciliations for payables, receivables, VAT and revenue.</a:t>
            </a:r>
          </a:p>
        </p:txBody>
      </p:sp>
      <p:sp>
        <p:nvSpPr>
          <p:cNvPr id="11" name="Shape 9"/>
          <p:cNvSpPr/>
          <p:nvPr/>
        </p:nvSpPr>
        <p:spPr>
          <a:xfrm>
            <a:off x="6190488" y="1737360"/>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6464808" y="2029968"/>
            <a:ext cx="548640" cy="548640"/>
          </a:xfrm>
          <a:prstGeom prst="ellipse">
            <a:avLst/>
          </a:prstGeom>
          <a:solidFill>
            <a:srgbClr val="2C6E49"/>
          </a:solidFill>
        </p:spPr>
        <p:txBody>
          <a:bodyPr/>
          <a:lstStyle/>
          <a:p>
            <a:endParaRPr lang="en-ZA"/>
          </a:p>
        </p:txBody>
      </p:sp>
      <p:sp>
        <p:nvSpPr>
          <p:cNvPr id="13" name="Text 11"/>
          <p:cNvSpPr/>
          <p:nvPr/>
        </p:nvSpPr>
        <p:spPr>
          <a:xfrm>
            <a:off x="6464808"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7196328" y="197510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Asset register</a:t>
            </a:r>
          </a:p>
        </p:txBody>
      </p:sp>
      <p:sp>
        <p:nvSpPr>
          <p:cNvPr id="15" name="Text 13"/>
          <p:cNvSpPr/>
          <p:nvPr/>
        </p:nvSpPr>
        <p:spPr>
          <a:xfrm>
            <a:off x="7196328" y="2432304"/>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Correct the classification of land, buildings and infrastructure and maintain a GRAP-compliant asset register.</a:t>
            </a:r>
          </a:p>
        </p:txBody>
      </p:sp>
      <p:sp>
        <p:nvSpPr>
          <p:cNvPr id="16" name="Shape 14"/>
          <p:cNvSpPr/>
          <p:nvPr/>
        </p:nvSpPr>
        <p:spPr>
          <a:xfrm>
            <a:off x="548640" y="3163824"/>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p:cNvSpPr/>
          <p:nvPr/>
        </p:nvSpPr>
        <p:spPr>
          <a:xfrm>
            <a:off x="822960" y="3456432"/>
            <a:ext cx="548640" cy="548640"/>
          </a:xfrm>
          <a:prstGeom prst="ellipse">
            <a:avLst/>
          </a:prstGeom>
          <a:solidFill>
            <a:srgbClr val="2C6E49"/>
          </a:solidFill>
        </p:spPr>
        <p:txBody>
          <a:bodyPr/>
          <a:lstStyle/>
          <a:p>
            <a:endParaRPr lang="en-ZA"/>
          </a:p>
        </p:txBody>
      </p:sp>
      <p:sp>
        <p:nvSpPr>
          <p:cNvPr id="18" name="Text 16"/>
          <p:cNvSpPr/>
          <p:nvPr/>
        </p:nvSpPr>
        <p:spPr>
          <a:xfrm>
            <a:off x="822960" y="3456432"/>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554480" y="3401568"/>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Revenue integrity</a:t>
            </a:r>
          </a:p>
        </p:txBody>
      </p:sp>
      <p:sp>
        <p:nvSpPr>
          <p:cNvPr id="20" name="Text 18"/>
          <p:cNvSpPr/>
          <p:nvPr/>
        </p:nvSpPr>
        <p:spPr>
          <a:xfrm>
            <a:off x="1554480" y="3858768"/>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Substantiate service charges, water and electricity sales, and correct tariff and availability-charge treatment.</a:t>
            </a:r>
          </a:p>
        </p:txBody>
      </p:sp>
      <p:sp>
        <p:nvSpPr>
          <p:cNvPr id="21" name="Shape 19"/>
          <p:cNvSpPr/>
          <p:nvPr/>
        </p:nvSpPr>
        <p:spPr>
          <a:xfrm>
            <a:off x="6190488" y="3163824"/>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2" name="Shape 20"/>
          <p:cNvSpPr/>
          <p:nvPr/>
        </p:nvSpPr>
        <p:spPr>
          <a:xfrm>
            <a:off x="6464808" y="3456432"/>
            <a:ext cx="548640" cy="548640"/>
          </a:xfrm>
          <a:prstGeom prst="ellipse">
            <a:avLst/>
          </a:prstGeom>
          <a:solidFill>
            <a:srgbClr val="2C6E49"/>
          </a:solidFill>
        </p:spPr>
        <p:txBody>
          <a:bodyPr/>
          <a:lstStyle/>
          <a:p>
            <a:endParaRPr lang="en-ZA"/>
          </a:p>
        </p:txBody>
      </p:sp>
      <p:sp>
        <p:nvSpPr>
          <p:cNvPr id="23" name="Text 21"/>
          <p:cNvSpPr/>
          <p:nvPr/>
        </p:nvSpPr>
        <p:spPr>
          <a:xfrm>
            <a:off x="6464808" y="3456432"/>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4</a:t>
            </a:r>
          </a:p>
        </p:txBody>
      </p:sp>
      <p:sp>
        <p:nvSpPr>
          <p:cNvPr id="24" name="Text 22"/>
          <p:cNvSpPr/>
          <p:nvPr/>
        </p:nvSpPr>
        <p:spPr>
          <a:xfrm>
            <a:off x="7196328" y="3401568"/>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Review and quality assurance</a:t>
            </a:r>
          </a:p>
        </p:txBody>
      </p:sp>
      <p:sp>
        <p:nvSpPr>
          <p:cNvPr id="25" name="Text 23"/>
          <p:cNvSpPr/>
          <p:nvPr/>
        </p:nvSpPr>
        <p:spPr>
          <a:xfrm>
            <a:off x="7196328" y="3858768"/>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Institute management review of the AFS against GRAP, supported by internal audit and the audit committee.</a:t>
            </a:r>
          </a:p>
        </p:txBody>
      </p:sp>
      <p:sp>
        <p:nvSpPr>
          <p:cNvPr id="26" name="Shape 24"/>
          <p:cNvSpPr/>
          <p:nvPr/>
        </p:nvSpPr>
        <p:spPr>
          <a:xfrm>
            <a:off x="548640" y="4590288"/>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7" name="Shape 25"/>
          <p:cNvSpPr/>
          <p:nvPr/>
        </p:nvSpPr>
        <p:spPr>
          <a:xfrm>
            <a:off x="822960" y="4882896"/>
            <a:ext cx="548640" cy="548640"/>
          </a:xfrm>
          <a:prstGeom prst="ellipse">
            <a:avLst/>
          </a:prstGeom>
          <a:solidFill>
            <a:srgbClr val="2C6E49"/>
          </a:solidFill>
        </p:spPr>
        <p:txBody>
          <a:bodyPr/>
          <a:lstStyle/>
          <a:p>
            <a:endParaRPr lang="en-ZA"/>
          </a:p>
        </p:txBody>
      </p:sp>
      <p:sp>
        <p:nvSpPr>
          <p:cNvPr id="28" name="Text 26"/>
          <p:cNvSpPr/>
          <p:nvPr/>
        </p:nvSpPr>
        <p:spPr>
          <a:xfrm>
            <a:off x="822960" y="488289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5</a:t>
            </a:r>
          </a:p>
        </p:txBody>
      </p:sp>
      <p:sp>
        <p:nvSpPr>
          <p:cNvPr id="29" name="Text 27"/>
          <p:cNvSpPr/>
          <p:nvPr/>
        </p:nvSpPr>
        <p:spPr>
          <a:xfrm>
            <a:off x="1554480" y="482803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Act on findings</a:t>
            </a:r>
          </a:p>
        </p:txBody>
      </p:sp>
      <p:sp>
        <p:nvSpPr>
          <p:cNvPr id="30" name="Text 28"/>
          <p:cNvSpPr/>
          <p:nvPr/>
        </p:nvSpPr>
        <p:spPr>
          <a:xfrm>
            <a:off x="1554480" y="5285232"/>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Implement a tracked action plan against every finding, monitored by the accounting officer and MPAC.</a:t>
            </a:r>
          </a:p>
        </p:txBody>
      </p:sp>
      <p:sp>
        <p:nvSpPr>
          <p:cNvPr id="31" name="Shape 29"/>
          <p:cNvSpPr/>
          <p:nvPr/>
        </p:nvSpPr>
        <p:spPr>
          <a:xfrm>
            <a:off x="6190488" y="4590288"/>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32" name="Shape 30"/>
          <p:cNvSpPr/>
          <p:nvPr/>
        </p:nvSpPr>
        <p:spPr>
          <a:xfrm>
            <a:off x="6464808" y="4882896"/>
            <a:ext cx="548640" cy="548640"/>
          </a:xfrm>
          <a:prstGeom prst="ellipse">
            <a:avLst/>
          </a:prstGeom>
          <a:solidFill>
            <a:srgbClr val="2C6E49"/>
          </a:solidFill>
        </p:spPr>
        <p:txBody>
          <a:bodyPr/>
          <a:lstStyle/>
          <a:p>
            <a:endParaRPr lang="en-ZA"/>
          </a:p>
        </p:txBody>
      </p:sp>
      <p:sp>
        <p:nvSpPr>
          <p:cNvPr id="33" name="Text 31"/>
          <p:cNvSpPr/>
          <p:nvPr/>
        </p:nvSpPr>
        <p:spPr>
          <a:xfrm>
            <a:off x="6464808" y="488289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6</a:t>
            </a:r>
          </a:p>
        </p:txBody>
      </p:sp>
      <p:sp>
        <p:nvSpPr>
          <p:cNvPr id="34" name="Text 32"/>
          <p:cNvSpPr/>
          <p:nvPr/>
        </p:nvSpPr>
        <p:spPr>
          <a:xfrm>
            <a:off x="7196328" y="482803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Timely, supported reporting</a:t>
            </a:r>
          </a:p>
        </p:txBody>
      </p:sp>
      <p:sp>
        <p:nvSpPr>
          <p:cNvPr id="35" name="Text 33"/>
          <p:cNvSpPr/>
          <p:nvPr/>
        </p:nvSpPr>
        <p:spPr>
          <a:xfrm>
            <a:off x="7196328" y="5285232"/>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Submit credible, fully supported financial statements within the statutory timeframe.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OUR RESPONSE 4 OF 4</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Governance, capacity and oversight</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13</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22960" y="2075688"/>
            <a:ext cx="548640" cy="548640"/>
          </a:xfrm>
          <a:prstGeom prst="ellipse">
            <a:avLst/>
          </a:prstGeom>
          <a:solidFill>
            <a:srgbClr val="1F3864"/>
          </a:solidFill>
        </p:spPr>
        <p:txBody>
          <a:bodyPr/>
          <a:lstStyle/>
          <a:p>
            <a:endParaRPr lang="en-ZA"/>
          </a:p>
        </p:txBody>
      </p:sp>
      <p:sp>
        <p:nvSpPr>
          <p:cNvPr id="8" name="Text 6"/>
          <p:cNvSpPr/>
          <p:nvPr/>
        </p:nvSpPr>
        <p:spPr>
          <a:xfrm>
            <a:off x="822960"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554480"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Stabilise leadership</a:t>
            </a:r>
          </a:p>
        </p:txBody>
      </p:sp>
      <p:sp>
        <p:nvSpPr>
          <p:cNvPr id="10" name="Text 8"/>
          <p:cNvSpPr/>
          <p:nvPr/>
        </p:nvSpPr>
        <p:spPr>
          <a:xfrm>
            <a:off x="1554480"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Fill and stabilise the Municipal Manager and Chief Financial Officer positions to build lasting capacity.</a:t>
            </a:r>
          </a:p>
        </p:txBody>
      </p:sp>
      <p:sp>
        <p:nvSpPr>
          <p:cNvPr id="11" name="Shape 9"/>
          <p:cNvSpPr/>
          <p:nvPr/>
        </p:nvSpPr>
        <p:spPr>
          <a:xfrm>
            <a:off x="6190488"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6464808" y="2075688"/>
            <a:ext cx="548640" cy="548640"/>
          </a:xfrm>
          <a:prstGeom prst="ellipse">
            <a:avLst/>
          </a:prstGeom>
          <a:solidFill>
            <a:srgbClr val="1F3864"/>
          </a:solidFill>
        </p:spPr>
        <p:txBody>
          <a:bodyPr/>
          <a:lstStyle/>
          <a:p>
            <a:endParaRPr lang="en-ZA"/>
          </a:p>
        </p:txBody>
      </p:sp>
      <p:sp>
        <p:nvSpPr>
          <p:cNvPr id="13" name="Text 11"/>
          <p:cNvSpPr/>
          <p:nvPr/>
        </p:nvSpPr>
        <p:spPr>
          <a:xfrm>
            <a:off x="6464808"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7196328"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Strengthen internal audit</a:t>
            </a:r>
          </a:p>
        </p:txBody>
      </p:sp>
      <p:sp>
        <p:nvSpPr>
          <p:cNvPr id="15" name="Text 13"/>
          <p:cNvSpPr/>
          <p:nvPr/>
        </p:nvSpPr>
        <p:spPr>
          <a:xfrm>
            <a:off x="7196328"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Adopt a risk-based internal audit plan and ensure regular reporting to the audit committee.</a:t>
            </a:r>
          </a:p>
        </p:txBody>
      </p:sp>
      <p:sp>
        <p:nvSpPr>
          <p:cNvPr id="16" name="Shape 14"/>
          <p:cNvSpPr/>
          <p:nvPr/>
        </p:nvSpPr>
        <p:spPr>
          <a:xfrm>
            <a:off x="548640"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p:cNvSpPr/>
          <p:nvPr/>
        </p:nvSpPr>
        <p:spPr>
          <a:xfrm>
            <a:off x="822960" y="4151376"/>
            <a:ext cx="548640" cy="548640"/>
          </a:xfrm>
          <a:prstGeom prst="ellipse">
            <a:avLst/>
          </a:prstGeom>
          <a:solidFill>
            <a:srgbClr val="1F3864"/>
          </a:solidFill>
        </p:spPr>
        <p:txBody>
          <a:bodyPr/>
          <a:lstStyle/>
          <a:p>
            <a:endParaRPr lang="en-ZA"/>
          </a:p>
        </p:txBody>
      </p:sp>
      <p:sp>
        <p:nvSpPr>
          <p:cNvPr id="18" name="Text 16"/>
          <p:cNvSpPr/>
          <p:nvPr/>
        </p:nvSpPr>
        <p:spPr>
          <a:xfrm>
            <a:off x="822960"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554480"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Empower oversight</a:t>
            </a:r>
          </a:p>
        </p:txBody>
      </p:sp>
      <p:sp>
        <p:nvSpPr>
          <p:cNvPr id="20" name="Text 18"/>
          <p:cNvSpPr/>
          <p:nvPr/>
        </p:nvSpPr>
        <p:spPr>
          <a:xfrm>
            <a:off x="1554480"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Ensure the audit committee and MPAC function effectively and that Council adopts its oversight reports.</a:t>
            </a:r>
          </a:p>
        </p:txBody>
      </p:sp>
      <p:sp>
        <p:nvSpPr>
          <p:cNvPr id="21" name="Shape 19"/>
          <p:cNvSpPr/>
          <p:nvPr/>
        </p:nvSpPr>
        <p:spPr>
          <a:xfrm>
            <a:off x="6190488"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2" name="Shape 20"/>
          <p:cNvSpPr/>
          <p:nvPr/>
        </p:nvSpPr>
        <p:spPr>
          <a:xfrm>
            <a:off x="6464808" y="4151376"/>
            <a:ext cx="548640" cy="548640"/>
          </a:xfrm>
          <a:prstGeom prst="ellipse">
            <a:avLst/>
          </a:prstGeom>
          <a:solidFill>
            <a:srgbClr val="1F3864"/>
          </a:solidFill>
        </p:spPr>
        <p:txBody>
          <a:bodyPr/>
          <a:lstStyle/>
          <a:p>
            <a:endParaRPr lang="en-ZA"/>
          </a:p>
        </p:txBody>
      </p:sp>
      <p:sp>
        <p:nvSpPr>
          <p:cNvPr id="23" name="Text 21"/>
          <p:cNvSpPr/>
          <p:nvPr/>
        </p:nvSpPr>
        <p:spPr>
          <a:xfrm>
            <a:off x="6464808"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4</a:t>
            </a:r>
          </a:p>
        </p:txBody>
      </p:sp>
      <p:sp>
        <p:nvSpPr>
          <p:cNvPr id="24" name="Text 22"/>
          <p:cNvSpPr/>
          <p:nvPr/>
        </p:nvSpPr>
        <p:spPr>
          <a:xfrm>
            <a:off x="7196328"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Institutionalise discipline</a:t>
            </a:r>
          </a:p>
        </p:txBody>
      </p:sp>
      <p:sp>
        <p:nvSpPr>
          <p:cNvPr id="25" name="Text 23"/>
          <p:cNvSpPr/>
          <p:nvPr/>
        </p:nvSpPr>
        <p:spPr>
          <a:xfrm>
            <a:off x="7196328"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Embed monthly financial disciplines, compliance monitoring and a culture of accountability.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SUPPORT REQUESTED</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How the Committee and Province can assist</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14</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22960" y="2075688"/>
            <a:ext cx="548640" cy="548640"/>
          </a:xfrm>
          <a:prstGeom prst="ellipse">
            <a:avLst/>
          </a:prstGeom>
          <a:solidFill>
            <a:srgbClr val="1F3864"/>
          </a:solidFill>
        </p:spPr>
        <p:txBody>
          <a:bodyPr/>
          <a:lstStyle/>
          <a:p>
            <a:endParaRPr lang="en-ZA"/>
          </a:p>
        </p:txBody>
      </p:sp>
      <p:sp>
        <p:nvSpPr>
          <p:cNvPr id="8" name="Text 6"/>
          <p:cNvSpPr/>
          <p:nvPr/>
        </p:nvSpPr>
        <p:spPr>
          <a:xfrm>
            <a:off x="822960"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554480"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Financial recovery support</a:t>
            </a:r>
          </a:p>
        </p:txBody>
      </p:sp>
      <p:sp>
        <p:nvSpPr>
          <p:cNvPr id="10" name="Text 8"/>
          <p:cNvSpPr/>
          <p:nvPr/>
        </p:nvSpPr>
        <p:spPr>
          <a:xfrm>
            <a:off x="1554480"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Support and, where available, a funded financial recovery plan given the going-concern uncertainty.</a:t>
            </a:r>
          </a:p>
        </p:txBody>
      </p:sp>
      <p:sp>
        <p:nvSpPr>
          <p:cNvPr id="11" name="Shape 9"/>
          <p:cNvSpPr/>
          <p:nvPr/>
        </p:nvSpPr>
        <p:spPr>
          <a:xfrm>
            <a:off x="6190488" y="1783080"/>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6464808" y="2075688"/>
            <a:ext cx="548640" cy="548640"/>
          </a:xfrm>
          <a:prstGeom prst="ellipse">
            <a:avLst/>
          </a:prstGeom>
          <a:solidFill>
            <a:srgbClr val="1F3864"/>
          </a:solidFill>
        </p:spPr>
        <p:txBody>
          <a:bodyPr/>
          <a:lstStyle/>
          <a:p>
            <a:endParaRPr lang="en-ZA"/>
          </a:p>
        </p:txBody>
      </p:sp>
      <p:sp>
        <p:nvSpPr>
          <p:cNvPr id="13" name="Text 11"/>
          <p:cNvSpPr/>
          <p:nvPr/>
        </p:nvSpPr>
        <p:spPr>
          <a:xfrm>
            <a:off x="6464808" y="20756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7196328" y="20208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Capacity and stability</a:t>
            </a:r>
          </a:p>
        </p:txBody>
      </p:sp>
      <p:sp>
        <p:nvSpPr>
          <p:cNvPr id="15" name="Text 13"/>
          <p:cNvSpPr/>
          <p:nvPr/>
        </p:nvSpPr>
        <p:spPr>
          <a:xfrm>
            <a:off x="7196328" y="2478024"/>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Assistance to stabilise senior management and to strengthen finance, internal audit and revenue capacity.</a:t>
            </a:r>
          </a:p>
        </p:txBody>
      </p:sp>
      <p:sp>
        <p:nvSpPr>
          <p:cNvPr id="16" name="Shape 14"/>
          <p:cNvSpPr/>
          <p:nvPr/>
        </p:nvSpPr>
        <p:spPr>
          <a:xfrm>
            <a:off x="548640"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p:cNvSpPr/>
          <p:nvPr/>
        </p:nvSpPr>
        <p:spPr>
          <a:xfrm>
            <a:off x="822960" y="4151376"/>
            <a:ext cx="548640" cy="548640"/>
          </a:xfrm>
          <a:prstGeom prst="ellipse">
            <a:avLst/>
          </a:prstGeom>
          <a:solidFill>
            <a:srgbClr val="1F3864"/>
          </a:solidFill>
        </p:spPr>
        <p:txBody>
          <a:bodyPr/>
          <a:lstStyle/>
          <a:p>
            <a:endParaRPr lang="en-ZA"/>
          </a:p>
        </p:txBody>
      </p:sp>
      <p:sp>
        <p:nvSpPr>
          <p:cNvPr id="18" name="Text 16"/>
          <p:cNvSpPr/>
          <p:nvPr/>
        </p:nvSpPr>
        <p:spPr>
          <a:xfrm>
            <a:off x="822960"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554480"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Eskom and creditor relief</a:t>
            </a:r>
          </a:p>
        </p:txBody>
      </p:sp>
      <p:sp>
        <p:nvSpPr>
          <p:cNvPr id="20" name="Text 18"/>
          <p:cNvSpPr/>
          <p:nvPr/>
        </p:nvSpPr>
        <p:spPr>
          <a:xfrm>
            <a:off x="1554480"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Facilitation of a sustainable Eskom payment arrangement and creditor relief to halt the interest cycle.</a:t>
            </a:r>
          </a:p>
        </p:txBody>
      </p:sp>
      <p:sp>
        <p:nvSpPr>
          <p:cNvPr id="21" name="Shape 19"/>
          <p:cNvSpPr/>
          <p:nvPr/>
        </p:nvSpPr>
        <p:spPr>
          <a:xfrm>
            <a:off x="6190488" y="3858768"/>
            <a:ext cx="5440680" cy="1874520"/>
          </a:xfrm>
          <a:prstGeom prst="roundRect">
            <a:avLst>
              <a:gd name="adj" fmla="val 3415"/>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2" name="Shape 20"/>
          <p:cNvSpPr/>
          <p:nvPr/>
        </p:nvSpPr>
        <p:spPr>
          <a:xfrm>
            <a:off x="6464808" y="4151376"/>
            <a:ext cx="548640" cy="548640"/>
          </a:xfrm>
          <a:prstGeom prst="ellipse">
            <a:avLst/>
          </a:prstGeom>
          <a:solidFill>
            <a:srgbClr val="1F3864"/>
          </a:solidFill>
        </p:spPr>
        <p:txBody>
          <a:bodyPr/>
          <a:lstStyle/>
          <a:p>
            <a:endParaRPr lang="en-ZA"/>
          </a:p>
        </p:txBody>
      </p:sp>
      <p:sp>
        <p:nvSpPr>
          <p:cNvPr id="23" name="Text 21"/>
          <p:cNvSpPr/>
          <p:nvPr/>
        </p:nvSpPr>
        <p:spPr>
          <a:xfrm>
            <a:off x="6464808" y="415137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4</a:t>
            </a:r>
          </a:p>
        </p:txBody>
      </p:sp>
      <p:sp>
        <p:nvSpPr>
          <p:cNvPr id="24" name="Text 22"/>
          <p:cNvSpPr/>
          <p:nvPr/>
        </p:nvSpPr>
        <p:spPr>
          <a:xfrm>
            <a:off x="7196328" y="409651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Records and systems support</a:t>
            </a:r>
          </a:p>
        </p:txBody>
      </p:sp>
      <p:sp>
        <p:nvSpPr>
          <p:cNvPr id="25" name="Text 23"/>
          <p:cNvSpPr/>
          <p:nvPr/>
        </p:nvSpPr>
        <p:spPr>
          <a:xfrm>
            <a:off x="7196328" y="4553712"/>
            <a:ext cx="4206240" cy="105156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Provincial and MISA technical support to restore records, the asset register and revenue systems.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F3864"/>
        </a:solidFill>
        <a:effectLst/>
      </p:bgPr>
    </p:bg>
    <p:spTree>
      <p:nvGrpSpPr>
        <p:cNvPr id="1" name=""/>
        <p:cNvGrpSpPr/>
        <p:nvPr/>
      </p:nvGrpSpPr>
      <p:grpSpPr>
        <a:xfrm>
          <a:off x="0" y="0"/>
          <a:ext cx="0" cy="0"/>
          <a:chOff x="0" y="0"/>
          <a:chExt cx="0" cy="0"/>
        </a:xfrm>
      </p:grpSpPr>
      <p:sp>
        <p:nvSpPr>
          <p:cNvPr id="2" name="Shape 0"/>
          <p:cNvSpPr/>
          <p:nvPr/>
        </p:nvSpPr>
        <p:spPr>
          <a:xfrm>
            <a:off x="-1188720" y="3931920"/>
            <a:ext cx="3840480" cy="3840480"/>
          </a:xfrm>
          <a:prstGeom prst="ellipse">
            <a:avLst/>
          </a:prstGeom>
          <a:ln w="15875">
            <a:solidFill>
              <a:srgbClr val="C9A227">
                <a:alpha val="45000"/>
              </a:srgbClr>
            </a:solidFill>
            <a:prstDash val="solid"/>
          </a:ln>
        </p:spPr>
        <p:txBody>
          <a:bodyPr/>
          <a:lstStyle/>
          <a:p>
            <a:endParaRPr lang="en-ZA"/>
          </a:p>
        </p:txBody>
      </p:sp>
      <p:sp>
        <p:nvSpPr>
          <p:cNvPr id="3" name="Text 1"/>
          <p:cNvSpPr/>
          <p:nvPr/>
        </p:nvSpPr>
        <p:spPr>
          <a:xfrm>
            <a:off x="731520" y="1188720"/>
            <a:ext cx="10058400" cy="320040"/>
          </a:xfrm>
          <a:prstGeom prst="rect">
            <a:avLst/>
          </a:prstGeom>
          <a:noFill/>
        </p:spPr>
        <p:txBody>
          <a:bodyPr wrap="square" lIns="0" tIns="0" rIns="0" bIns="0" rtlCol="0" anchor="ctr"/>
          <a:lstStyle/>
          <a:p>
            <a:pPr marL="0" indent="0">
              <a:buNone/>
            </a:pPr>
            <a:r>
              <a:rPr lang="en-US" sz="13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CONCLUSION</a:t>
            </a:r>
          </a:p>
        </p:txBody>
      </p:sp>
      <p:sp>
        <p:nvSpPr>
          <p:cNvPr id="4" name="Text 2"/>
          <p:cNvSpPr/>
          <p:nvPr/>
        </p:nvSpPr>
        <p:spPr>
          <a:xfrm>
            <a:off x="731520" y="1600200"/>
            <a:ext cx="10515600" cy="914400"/>
          </a:xfrm>
          <a:prstGeom prst="rect">
            <a:avLst/>
          </a:prstGeom>
          <a:noFill/>
        </p:spPr>
        <p:txBody>
          <a:bodyPr wrap="square" lIns="0" tIns="0" rIns="0" bIns="0" rtlCol="0" anchor="ctr"/>
          <a:lstStyle/>
          <a:p>
            <a:pPr marL="0" indent="0">
              <a:buNone/>
            </a:pPr>
            <a:r>
              <a:rPr lang="en-US" sz="3100" b="1" dirty="0">
                <a:solidFill>
                  <a:srgbClr val="FFFFFF"/>
                </a:solidFill>
                <a:latin typeface="Arial" panose="020B0604020202020204" pitchFamily="34" charset="0"/>
                <a:ea typeface="Cambria" panose="02040503050406030204" pitchFamily="34" charset="-122"/>
                <a:cs typeface="Arial" panose="020B0604020202020204" pitchFamily="34" charset="0"/>
              </a:rPr>
              <a:t>Accountability now, recovery over time</a:t>
            </a:r>
          </a:p>
        </p:txBody>
      </p:sp>
      <p:sp>
        <p:nvSpPr>
          <p:cNvPr id="5" name="Text 3"/>
          <p:cNvSpPr/>
          <p:nvPr/>
        </p:nvSpPr>
        <p:spPr>
          <a:xfrm>
            <a:off x="731520" y="2697480"/>
            <a:ext cx="10424160" cy="1737360"/>
          </a:xfrm>
          <a:prstGeom prst="rect">
            <a:avLst/>
          </a:prstGeom>
          <a:noFill/>
        </p:spPr>
        <p:txBody>
          <a:bodyPr wrap="square" lIns="0" tIns="0" rIns="0" bIns="0" rtlCol="0" anchor="ctr"/>
          <a:lstStyle/>
          <a:p>
            <a:pPr marL="0" indent="0">
              <a:buNone/>
            </a:pPr>
            <a:r>
              <a:rPr lang="en-US" sz="1400" dirty="0">
                <a:solidFill>
                  <a:srgbClr val="E6ECF7"/>
                </a:solidFill>
                <a:latin typeface="Arial" panose="020B0604020202020204" pitchFamily="34" charset="0"/>
                <a:ea typeface="Calibri" panose="020F0502020204030204" pitchFamily="34" charset="-122"/>
                <a:cs typeface="Arial" panose="020B0604020202020204" pitchFamily="34" charset="0"/>
              </a:rPr>
              <a:t>Letsemeng Local Municipality submits this report in fulfilment of section 132(1) of the MFMA. The municipality accepts the qualified audit outcome and the findings without reservation, and commits to the consequence-management, financial-recovery, audit-action and governance measures set out above. The delegation is available to respond to the Committee's questions.</a:t>
            </a:r>
          </a:p>
        </p:txBody>
      </p:sp>
      <p:sp>
        <p:nvSpPr>
          <p:cNvPr id="6" name="Shape 4"/>
          <p:cNvSpPr/>
          <p:nvPr/>
        </p:nvSpPr>
        <p:spPr>
          <a:xfrm>
            <a:off x="731520" y="4709160"/>
            <a:ext cx="10698480" cy="1097280"/>
          </a:xfrm>
          <a:prstGeom prst="roundRect">
            <a:avLst>
              <a:gd name="adj" fmla="val 6667"/>
            </a:avLst>
          </a:prstGeom>
          <a:solidFill>
            <a:srgbClr val="2A4A7F"/>
          </a:solidFill>
        </p:spPr>
        <p:txBody>
          <a:bodyPr/>
          <a:lstStyle/>
          <a:p>
            <a:endParaRPr lang="en-ZA"/>
          </a:p>
        </p:txBody>
      </p:sp>
      <p:sp>
        <p:nvSpPr>
          <p:cNvPr id="7" name="Text 5"/>
          <p:cNvSpPr/>
          <p:nvPr/>
        </p:nvSpPr>
        <p:spPr>
          <a:xfrm>
            <a:off x="960120" y="4846320"/>
            <a:ext cx="10241280" cy="868680"/>
          </a:xfrm>
          <a:prstGeom prst="rect">
            <a:avLst/>
          </a:prstGeom>
          <a:noFill/>
        </p:spPr>
        <p:txBody>
          <a:bodyPr wrap="square" lIns="0" tIns="0" rIns="0" bIns="0" rtlCol="0" anchor="ctr"/>
          <a:lstStyle/>
          <a:p>
            <a:pPr marL="0" indent="0">
              <a:buNone/>
            </a:pPr>
            <a:r>
              <a:rPr lang="en-GB" altLang="en-US" sz="1400" b="1" dirty="0">
                <a:solidFill>
                  <a:srgbClr val="FFFFFF"/>
                </a:solidFill>
                <a:latin typeface="Arial" panose="020B0604020202020204" pitchFamily="34" charset="0"/>
                <a:ea typeface="Calibri" panose="020F0502020204030204" pitchFamily="34" charset="-122"/>
                <a:cs typeface="Arial" panose="020B0604020202020204" pitchFamily="34" charset="0"/>
              </a:rPr>
              <a:t>Mr. M. A. Jafta</a:t>
            </a:r>
            <a:r>
              <a:rPr lang="en-US" sz="1400" b="1" dirty="0">
                <a:solidFill>
                  <a:srgbClr val="FFFFFF"/>
                </a:solidFill>
                <a:latin typeface="Arial" panose="020B0604020202020204" pitchFamily="34" charset="0"/>
                <a:ea typeface="Calibri" panose="020F0502020204030204" pitchFamily="34" charset="-122"/>
                <a:cs typeface="Arial" panose="020B0604020202020204" pitchFamily="34" charset="0"/>
              </a:rPr>
              <a:t>, Municipal Manager</a:t>
            </a:r>
            <a:endParaRPr lang="en-US" sz="1400" dirty="0">
              <a:latin typeface="Arial" panose="020B0604020202020204" pitchFamily="34" charset="0"/>
              <a:cs typeface="Arial" panose="020B0604020202020204" pitchFamily="34" charset="0"/>
            </a:endParaRPr>
          </a:p>
          <a:p>
            <a:pPr marL="0" indent="0">
              <a:buNone/>
            </a:pPr>
            <a:r>
              <a:rPr lang="en-GB" altLang="en-US" sz="1400" b="1" dirty="0">
                <a:solidFill>
                  <a:srgbClr val="FFFFFF"/>
                </a:solidFill>
                <a:latin typeface="Arial" panose="020B0604020202020204" pitchFamily="34" charset="0"/>
                <a:ea typeface="Calibri" panose="020F0502020204030204" pitchFamily="34" charset="-122"/>
                <a:cs typeface="Arial" panose="020B0604020202020204" pitchFamily="34" charset="0"/>
              </a:rPr>
              <a:t>CLLR Visagie</a:t>
            </a:r>
            <a:r>
              <a:rPr lang="en-US" sz="1400" b="1" dirty="0">
                <a:solidFill>
                  <a:srgbClr val="FFFFFF"/>
                </a:solidFill>
                <a:latin typeface="Arial" panose="020B0604020202020204" pitchFamily="34" charset="0"/>
                <a:ea typeface="Calibri" panose="020F0502020204030204" pitchFamily="34" charset="-122"/>
                <a:cs typeface="Arial" panose="020B0604020202020204" pitchFamily="34" charset="0"/>
              </a:rPr>
              <a:t>, Executive Mayor</a:t>
            </a:r>
            <a:endParaRPr lang="en-US" sz="1400" dirty="0">
              <a:latin typeface="Arial" panose="020B0604020202020204" pitchFamily="34" charset="0"/>
              <a:cs typeface="Arial" panose="020B0604020202020204" pitchFamily="34" charset="0"/>
            </a:endParaRPr>
          </a:p>
          <a:p>
            <a:pPr marL="0" indent="0">
              <a:buNone/>
            </a:pPr>
            <a:r>
              <a:rPr lang="en-US" sz="1200" dirty="0">
                <a:solidFill>
                  <a:srgbClr val="C9A227"/>
                </a:solidFill>
                <a:latin typeface="Arial" panose="020B0604020202020204" pitchFamily="34" charset="0"/>
                <a:ea typeface="Calibri" panose="020F0502020204030204" pitchFamily="34" charset="-122"/>
                <a:cs typeface="Arial" panose="020B0604020202020204" pitchFamily="34" charset="0"/>
              </a:rPr>
              <a:t>Letsemeng Local Municipality (FS161)</a:t>
            </a:r>
            <a:endParaRPr lang="en-US" sz="1400"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ANNEXURE A</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Costed and dated audit action plan</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16</a:t>
            </a:r>
          </a:p>
        </p:txBody>
      </p:sp>
      <p:graphicFrame>
        <p:nvGraphicFramePr>
          <p:cNvPr id="17" name="Table 0"/>
          <p:cNvGraphicFramePr>
            <a:graphicFrameLocks noGrp="1"/>
          </p:cNvGraphicFramePr>
          <p:nvPr/>
        </p:nvGraphicFramePr>
        <p:xfrm>
          <a:off x="548640" y="1463040"/>
          <a:ext cx="10698480" cy="4851400"/>
        </p:xfrm>
        <a:graphic>
          <a:graphicData uri="http://schemas.openxmlformats.org/drawingml/2006/table">
            <a:tbl>
              <a:tblPr/>
              <a:tblGrid>
                <a:gridCol w="2148840">
                  <a:extLst>
                    <a:ext uri="{9D8B030D-6E8A-4147-A177-3AD203B41FA5}">
                      <a16:colId xmlns:a16="http://schemas.microsoft.com/office/drawing/2014/main" val="20000"/>
                    </a:ext>
                  </a:extLst>
                </a:gridCol>
                <a:gridCol w="4160520">
                  <a:extLst>
                    <a:ext uri="{9D8B030D-6E8A-4147-A177-3AD203B41FA5}">
                      <a16:colId xmlns:a16="http://schemas.microsoft.com/office/drawing/2014/main" val="20001"/>
                    </a:ext>
                  </a:extLst>
                </a:gridCol>
                <a:gridCol w="1783080">
                  <a:extLst>
                    <a:ext uri="{9D8B030D-6E8A-4147-A177-3AD203B41FA5}">
                      <a16:colId xmlns:a16="http://schemas.microsoft.com/office/drawing/2014/main" val="20002"/>
                    </a:ext>
                  </a:extLst>
                </a:gridCol>
                <a:gridCol w="123444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tblGrid>
              <a:tr h="438912">
                <a:tc>
                  <a:txBody>
                    <a:bodyPr/>
                    <a:lstStyle/>
                    <a:p>
                      <a:pPr marL="0" indent="0" algn="l">
                        <a:buNone/>
                      </a:pPr>
                      <a:r>
                        <a:rPr lang="en-US" sz="1000" b="1" dirty="0">
                          <a:solidFill>
                            <a:srgbClr val="FFFFFF"/>
                          </a:solidFill>
                          <a:latin typeface="Arial" panose="020B0604020202020204" pitchFamily="34" charset="0"/>
                          <a:ea typeface="Calibri" panose="020F0502020204030204" pitchFamily="34" charset="-122"/>
                          <a:cs typeface="Arial" panose="020B0604020202020204" pitchFamily="34" charset="0"/>
                        </a:rPr>
                        <a:t>Finding / area</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tc>
                  <a:txBody>
                    <a:bodyPr/>
                    <a:lstStyle/>
                    <a:p>
                      <a:pPr marL="0" indent="0" algn="l">
                        <a:buNone/>
                      </a:pPr>
                      <a:r>
                        <a:rPr lang="en-US" sz="1000" b="1" dirty="0">
                          <a:solidFill>
                            <a:srgbClr val="FFFFFF"/>
                          </a:solidFill>
                          <a:latin typeface="Arial" panose="020B0604020202020204" pitchFamily="34" charset="0"/>
                          <a:ea typeface="Calibri" panose="020F0502020204030204" pitchFamily="34" charset="-122"/>
                          <a:cs typeface="Arial" panose="020B0604020202020204" pitchFamily="34" charset="0"/>
                        </a:rPr>
                        <a:t>Remedial action</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tc>
                  <a:txBody>
                    <a:bodyPr/>
                    <a:lstStyle/>
                    <a:p>
                      <a:pPr marL="0" indent="0" algn="l">
                        <a:buNone/>
                      </a:pPr>
                      <a:r>
                        <a:rPr lang="en-US" sz="1000" b="1" dirty="0">
                          <a:solidFill>
                            <a:srgbClr val="FFFFFF"/>
                          </a:solidFill>
                          <a:latin typeface="Arial" panose="020B0604020202020204" pitchFamily="34" charset="0"/>
                          <a:ea typeface="Calibri" panose="020F0502020204030204" pitchFamily="34" charset="-122"/>
                          <a:cs typeface="Arial" panose="020B0604020202020204" pitchFamily="34" charset="0"/>
                        </a:rPr>
                        <a:t>Owner</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tc>
                  <a:txBody>
                    <a:bodyPr/>
                    <a:lstStyle/>
                    <a:p>
                      <a:pPr marL="0" indent="0" algn="ctr">
                        <a:buNone/>
                      </a:pPr>
                      <a:r>
                        <a:rPr lang="en-US" sz="1000" b="1" dirty="0">
                          <a:solidFill>
                            <a:srgbClr val="FFFFFF"/>
                          </a:solidFill>
                          <a:latin typeface="Arial" panose="020B0604020202020204" pitchFamily="34" charset="0"/>
                          <a:ea typeface="Calibri" panose="020F0502020204030204" pitchFamily="34" charset="-122"/>
                          <a:cs typeface="Arial" panose="020B0604020202020204" pitchFamily="34" charset="0"/>
                        </a:rPr>
                        <a:t>Target date</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tc>
                  <a:txBody>
                    <a:bodyPr/>
                    <a:lstStyle/>
                    <a:p>
                      <a:pPr marL="0" indent="0" algn="ctr">
                        <a:buNone/>
                      </a:pPr>
                      <a:r>
                        <a:rPr lang="en-US" sz="1000" b="1" dirty="0">
                          <a:solidFill>
                            <a:srgbClr val="FFFFFF"/>
                          </a:solidFill>
                          <a:latin typeface="Arial" panose="020B0604020202020204" pitchFamily="34" charset="0"/>
                          <a:ea typeface="Calibri" panose="020F0502020204030204" pitchFamily="34" charset="-122"/>
                          <a:cs typeface="Arial" panose="020B0604020202020204" pitchFamily="34" charset="0"/>
                        </a:rPr>
                        <a:t>Indicative cost (R)</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extLst>
                  <a:ext uri="{0D108BD9-81ED-4DB2-BD59-A6C34878D82A}">
                    <a16:rowId xmlns:a16="http://schemas.microsoft.com/office/drawing/2014/main" val="10000"/>
                  </a:ext>
                </a:extLst>
              </a:tr>
              <a:tr h="438912">
                <a:tc>
                  <a:txBody>
                    <a:bodyPr/>
                    <a:lstStyle/>
                    <a:p>
                      <a:pPr marL="0" indent="0" algn="l">
                        <a:buNone/>
                      </a:pPr>
                      <a:r>
                        <a:rPr lang="en-US" sz="900" b="1" dirty="0">
                          <a:solidFill>
                            <a:srgbClr val="1A2230"/>
                          </a:solidFill>
                          <a:latin typeface="Arial" panose="020B0604020202020204" pitchFamily="34" charset="0"/>
                          <a:ea typeface="Calibri" panose="020F0502020204030204" pitchFamily="34" charset="-122"/>
                          <a:cs typeface="Arial" panose="020B0604020202020204" pitchFamily="34" charset="0"/>
                        </a:rPr>
                        <a:t>Payables, leave pay and expenditure records</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Reconcile the creditors listing to the general ledger; recompute accrued leave (GRAP 25); obtain supporting records for bad debts, general expenses and bulk purchases; rebuild operating cash flows.</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Chief Financial Officer</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ctr">
                        <a:buNone/>
                      </a:pPr>
                      <a:r>
                        <a:rPr lang="en-US" sz="900" dirty="0">
                          <a:solidFill>
                            <a:srgbClr val="FF0000"/>
                          </a:solidFill>
                          <a:latin typeface="Arial" panose="020B0604020202020204" pitchFamily="34" charset="0"/>
                          <a:ea typeface="Calibri" panose="020F0502020204030204" pitchFamily="34" charset="-122"/>
                          <a:cs typeface="Arial" panose="020B0604020202020204" pitchFamily="34" charset="0"/>
                        </a:rPr>
                        <a:t>31 Dec 2026</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550,000</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38912">
                <a:tc>
                  <a:txBody>
                    <a:bodyPr/>
                    <a:lstStyle/>
                    <a:p>
                      <a:pPr marL="0" indent="0" algn="l">
                        <a:buNone/>
                      </a:pPr>
                      <a:r>
                        <a:rPr lang="en-US" sz="900" b="1" dirty="0">
                          <a:solidFill>
                            <a:srgbClr val="1A2230"/>
                          </a:solidFill>
                          <a:latin typeface="Arial" panose="020B0604020202020204" pitchFamily="34" charset="0"/>
                          <a:ea typeface="Calibri" panose="020F0502020204030204" pitchFamily="34" charset="-122"/>
                          <a:cs typeface="Arial" panose="020B0604020202020204" pitchFamily="34" charset="0"/>
                        </a:rPr>
                        <a:t>Property, plant and equipment</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Reclassify land, buildings and infrastructure and maintain a GRAP 17 compliant asset register with physical verification.</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CFO / Manager: Assets</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ctr">
                        <a:buNone/>
                      </a:pPr>
                      <a:r>
                        <a:rPr lang="en-US" sz="900" dirty="0">
                          <a:solidFill>
                            <a:srgbClr val="FF0000"/>
                          </a:solidFill>
                          <a:latin typeface="Arial" panose="020B0604020202020204" pitchFamily="34" charset="0"/>
                          <a:ea typeface="Calibri" panose="020F0502020204030204" pitchFamily="34" charset="-122"/>
                          <a:cs typeface="Arial" panose="020B0604020202020204" pitchFamily="34" charset="0"/>
                        </a:rPr>
                        <a:t>31 Mar 2027</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r">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600,000</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extLst>
                  <a:ext uri="{0D108BD9-81ED-4DB2-BD59-A6C34878D82A}">
                    <a16:rowId xmlns:a16="http://schemas.microsoft.com/office/drawing/2014/main" val="10002"/>
                  </a:ext>
                </a:extLst>
              </a:tr>
              <a:tr h="438912">
                <a:tc>
                  <a:txBody>
                    <a:bodyPr/>
                    <a:lstStyle/>
                    <a:p>
                      <a:pPr marL="0" indent="0" algn="l">
                        <a:buNone/>
                      </a:pPr>
                      <a:r>
                        <a:rPr lang="en-US" sz="900" b="1" dirty="0">
                          <a:solidFill>
                            <a:srgbClr val="1A2230"/>
                          </a:solidFill>
                          <a:latin typeface="Arial" panose="020B0604020202020204" pitchFamily="34" charset="0"/>
                          <a:ea typeface="Calibri" panose="020F0502020204030204" pitchFamily="34" charset="-122"/>
                          <a:cs typeface="Arial" panose="020B0604020202020204" pitchFamily="34" charset="0"/>
                        </a:rPr>
                        <a:t>Receivables and VAT</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Substantiate exchange, non-exchange and VAT receivables and correct the impairment methodology (GRAP 104 and 108).</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CFO / Manager: Revenue</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ctr">
                        <a:buNone/>
                      </a:pPr>
                      <a:r>
                        <a:rPr lang="en-US" sz="900" dirty="0">
                          <a:solidFill>
                            <a:srgbClr val="FF0000"/>
                          </a:solidFill>
                          <a:latin typeface="Arial" panose="020B0604020202020204" pitchFamily="34" charset="0"/>
                          <a:ea typeface="Calibri" panose="020F0502020204030204" pitchFamily="34" charset="-122"/>
                          <a:cs typeface="Arial" panose="020B0604020202020204" pitchFamily="34" charset="0"/>
                        </a:rPr>
                        <a:t>31 Mar 2027</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450,000</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38912">
                <a:tc>
                  <a:txBody>
                    <a:bodyPr/>
                    <a:lstStyle/>
                    <a:p>
                      <a:pPr marL="0" indent="0" algn="l">
                        <a:buNone/>
                      </a:pPr>
                      <a:r>
                        <a:rPr lang="en-US" sz="900" b="1" dirty="0">
                          <a:solidFill>
                            <a:srgbClr val="1A2230"/>
                          </a:solidFill>
                          <a:latin typeface="Arial" panose="020B0604020202020204" pitchFamily="34" charset="0"/>
                          <a:ea typeface="Calibri" panose="020F0502020204030204" pitchFamily="34" charset="-122"/>
                          <a:cs typeface="Arial" panose="020B0604020202020204" pitchFamily="34" charset="0"/>
                        </a:rPr>
                        <a:t>Revenue integrity</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Correct availability versus service charges; substantiate water and electricity sales; apply correct tariffs.</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CFO / Manager: Revenue</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ctr">
                        <a:buNone/>
                      </a:pPr>
                      <a:r>
                        <a:rPr lang="en-US" sz="900" dirty="0">
                          <a:solidFill>
                            <a:srgbClr val="FF0000"/>
                          </a:solidFill>
                          <a:latin typeface="Arial" panose="020B0604020202020204" pitchFamily="34" charset="0"/>
                          <a:ea typeface="Calibri" panose="020F0502020204030204" pitchFamily="34" charset="-122"/>
                          <a:cs typeface="Arial" panose="020B0604020202020204" pitchFamily="34" charset="0"/>
                        </a:rPr>
                        <a:t>31 Dec 2026</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r">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300,000</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extLst>
                  <a:ext uri="{0D108BD9-81ED-4DB2-BD59-A6C34878D82A}">
                    <a16:rowId xmlns:a16="http://schemas.microsoft.com/office/drawing/2014/main" val="10004"/>
                  </a:ext>
                </a:extLst>
              </a:tr>
              <a:tr h="438912">
                <a:tc>
                  <a:txBody>
                    <a:bodyPr/>
                    <a:lstStyle/>
                    <a:p>
                      <a:pPr marL="0" indent="0" algn="l">
                        <a:buNone/>
                      </a:pPr>
                      <a:r>
                        <a:rPr lang="en-US" sz="900" b="1" dirty="0">
                          <a:solidFill>
                            <a:srgbClr val="1A2230"/>
                          </a:solidFill>
                          <a:latin typeface="Arial" panose="020B0604020202020204" pitchFamily="34" charset="0"/>
                          <a:ea typeface="Calibri" panose="020F0502020204030204" pitchFamily="34" charset="-122"/>
                          <a:cs typeface="Arial" panose="020B0604020202020204" pitchFamily="34" charset="0"/>
                        </a:rPr>
                        <a:t>Monthly financial disciplines</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Institute monthly reconciliations and management review of the financial statements against GRAP.</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Chief Financial Officer</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ctr">
                        <a:buNone/>
                      </a:pPr>
                      <a:r>
                        <a:rPr lang="en-US" sz="900" dirty="0">
                          <a:solidFill>
                            <a:srgbClr val="FF0000"/>
                          </a:solidFill>
                          <a:latin typeface="Arial" panose="020B0604020202020204" pitchFamily="34" charset="0"/>
                          <a:ea typeface="Calibri" panose="020F0502020204030204" pitchFamily="34" charset="-122"/>
                          <a:cs typeface="Arial" panose="020B0604020202020204" pitchFamily="34" charset="0"/>
                        </a:rPr>
                        <a:t>From 30 Sep 2026</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Internal</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38912">
                <a:tc>
                  <a:txBody>
                    <a:bodyPr/>
                    <a:lstStyle/>
                    <a:p>
                      <a:pPr marL="0" indent="0" algn="l">
                        <a:buNone/>
                      </a:pPr>
                      <a:r>
                        <a:rPr lang="en-US" sz="900" b="1" dirty="0">
                          <a:solidFill>
                            <a:srgbClr val="1A2230"/>
                          </a:solidFill>
                          <a:latin typeface="Arial" panose="020B0604020202020204" pitchFamily="34" charset="0"/>
                          <a:ea typeface="Calibri" panose="020F0502020204030204" pitchFamily="34" charset="-122"/>
                          <a:cs typeface="Arial" panose="020B0604020202020204" pitchFamily="34" charset="0"/>
                        </a:rPr>
                        <a:t>UIFW and consequence management</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Investigate UIFW to determine liability (s32); refer matters to the Disciplinary Board and recover; adopt the outstanding oversight report.</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Accounting Officer / MPAC</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ctr">
                        <a:buNone/>
                      </a:pPr>
                      <a:r>
                        <a:rPr lang="en-US" sz="900" dirty="0">
                          <a:solidFill>
                            <a:srgbClr val="FF0000"/>
                          </a:solidFill>
                          <a:latin typeface="Arial" panose="020B0604020202020204" pitchFamily="34" charset="0"/>
                          <a:ea typeface="Calibri" panose="020F0502020204030204" pitchFamily="34" charset="-122"/>
                          <a:cs typeface="Arial" panose="020B0604020202020204" pitchFamily="34" charset="0"/>
                        </a:rPr>
                        <a:t>31 Mar 2027</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r">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250,000</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extLst>
                  <a:ext uri="{0D108BD9-81ED-4DB2-BD59-A6C34878D82A}">
                    <a16:rowId xmlns:a16="http://schemas.microsoft.com/office/drawing/2014/main" val="10006"/>
                  </a:ext>
                </a:extLst>
              </a:tr>
              <a:tr h="438912">
                <a:tc>
                  <a:txBody>
                    <a:bodyPr/>
                    <a:lstStyle/>
                    <a:p>
                      <a:pPr marL="0" indent="0" algn="l">
                        <a:buNone/>
                      </a:pPr>
                      <a:r>
                        <a:rPr lang="en-US" sz="900" b="1" dirty="0">
                          <a:solidFill>
                            <a:srgbClr val="1A2230"/>
                          </a:solidFill>
                          <a:latin typeface="Arial" panose="020B0604020202020204" pitchFamily="34" charset="0"/>
                          <a:ea typeface="Calibri" panose="020F0502020204030204" pitchFamily="34" charset="-122"/>
                          <a:cs typeface="Arial" panose="020B0604020202020204" pitchFamily="34" charset="0"/>
                        </a:rPr>
                        <a:t>Eskom material irregularity</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Adopt a financial plan and a realistic Eskom payment arrangement, and budget for settlement to stop further interest.</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Accounting Officer / CFO</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ctr">
                        <a:buNone/>
                      </a:pPr>
                      <a:r>
                        <a:rPr lang="en-US" sz="900" dirty="0">
                          <a:solidFill>
                            <a:srgbClr val="FF0000"/>
                          </a:solidFill>
                          <a:latin typeface="Arial" panose="020B0604020202020204" pitchFamily="34" charset="0"/>
                          <a:ea typeface="Calibri" panose="020F0502020204030204" pitchFamily="34" charset="-122"/>
                          <a:cs typeface="Arial" panose="020B0604020202020204" pitchFamily="34" charset="0"/>
                        </a:rPr>
                        <a:t>31 Dec 2026</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Per arrangement</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38912">
                <a:tc>
                  <a:txBody>
                    <a:bodyPr/>
                    <a:lstStyle/>
                    <a:p>
                      <a:pPr marL="0" indent="0" algn="l">
                        <a:buNone/>
                      </a:pPr>
                      <a:r>
                        <a:rPr lang="en-US" sz="900" b="1" dirty="0">
                          <a:solidFill>
                            <a:srgbClr val="1A2230"/>
                          </a:solidFill>
                          <a:latin typeface="Arial" panose="020B0604020202020204" pitchFamily="34" charset="0"/>
                          <a:ea typeface="Calibri" panose="020F0502020204030204" pitchFamily="34" charset="-122"/>
                          <a:cs typeface="Arial" panose="020B0604020202020204" pitchFamily="34" charset="0"/>
                        </a:rPr>
                        <a:t>Distribution losses</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Loss-reduction programme for electricity (22.34%) and water (79%): metering, leak repair and curbing illegal connections.</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Technical Director</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ctr">
                        <a:buNone/>
                      </a:pPr>
                      <a:r>
                        <a:rPr lang="en-US" sz="900" dirty="0">
                          <a:solidFill>
                            <a:srgbClr val="FF0000"/>
                          </a:solidFill>
                          <a:latin typeface="Arial" panose="020B0604020202020204" pitchFamily="34" charset="0"/>
                          <a:ea typeface="Calibri" panose="020F0502020204030204" pitchFamily="34" charset="-122"/>
                          <a:cs typeface="Arial" panose="020B0604020202020204" pitchFamily="34" charset="0"/>
                        </a:rPr>
                        <a:t>30 Jun 2027</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r">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1,500,000</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extLst>
                  <a:ext uri="{0D108BD9-81ED-4DB2-BD59-A6C34878D82A}">
                    <a16:rowId xmlns:a16="http://schemas.microsoft.com/office/drawing/2014/main" val="10008"/>
                  </a:ext>
                </a:extLst>
              </a:tr>
              <a:tr h="438912">
                <a:tc>
                  <a:txBody>
                    <a:bodyPr/>
                    <a:lstStyle/>
                    <a:p>
                      <a:pPr marL="0" indent="0" algn="l">
                        <a:buNone/>
                      </a:pPr>
                      <a:r>
                        <a:rPr lang="en-US" sz="900" b="1" dirty="0">
                          <a:solidFill>
                            <a:srgbClr val="1A2230"/>
                          </a:solidFill>
                          <a:latin typeface="Arial" panose="020B0604020202020204" pitchFamily="34" charset="0"/>
                          <a:ea typeface="Calibri" panose="020F0502020204030204" pitchFamily="34" charset="-122"/>
                          <a:cs typeface="Arial" panose="020B0604020202020204" pitchFamily="34" charset="0"/>
                        </a:rPr>
                        <a:t>Governance and capacity</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Stabilise the Municipal Manager and CFO offices; adopt a risk-based internal audit plan and regular audit committee reporting.</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Accounting Officer / Council</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ctr">
                        <a:buNone/>
                      </a:pPr>
                      <a:r>
                        <a:rPr lang="en-US" sz="900" dirty="0">
                          <a:solidFill>
                            <a:srgbClr val="FF0000"/>
                          </a:solidFill>
                          <a:latin typeface="Arial" panose="020B0604020202020204" pitchFamily="34" charset="0"/>
                          <a:ea typeface="Calibri" panose="020F0502020204030204" pitchFamily="34" charset="-122"/>
                          <a:cs typeface="Arial" panose="020B0604020202020204" pitchFamily="34" charset="0"/>
                        </a:rPr>
                        <a:t>30 Sep 2026</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900" dirty="0">
                          <a:solidFill>
                            <a:srgbClr val="1A2230"/>
                          </a:solidFill>
                          <a:latin typeface="Arial" panose="020B0604020202020204" pitchFamily="34" charset="0"/>
                          <a:ea typeface="Calibri" panose="020F0502020204030204" pitchFamily="34" charset="-122"/>
                          <a:cs typeface="Arial" panose="020B0604020202020204" pitchFamily="34" charset="0"/>
                        </a:rPr>
                        <a:t>Internal</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438912">
                <a:tc gridSpan="4">
                  <a:txBody>
                    <a:bodyPr/>
                    <a:lstStyle/>
                    <a:p>
                      <a:pPr marL="0" indent="0" algn="r">
                        <a:buNone/>
                      </a:pPr>
                      <a:r>
                        <a:rPr lang="en-US" sz="950" b="1" dirty="0">
                          <a:solidFill>
                            <a:srgbClr val="1F3864"/>
                          </a:solidFill>
                          <a:latin typeface="Arial" panose="020B0604020202020204" pitchFamily="34" charset="0"/>
                          <a:ea typeface="Calibri" panose="020F0502020204030204" pitchFamily="34" charset="-122"/>
                          <a:cs typeface="Arial" panose="020B0604020202020204" pitchFamily="34" charset="0"/>
                        </a:rPr>
                        <a:t>Indicative external cost (excluding the Eskom settlement and internal-capacity items)</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4F6FA"/>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indent="0" algn="r">
                        <a:buNone/>
                      </a:pPr>
                      <a:r>
                        <a:rPr lang="en-US" sz="1000" b="1" dirty="0">
                          <a:solidFill>
                            <a:srgbClr val="1F3864"/>
                          </a:solidFill>
                          <a:latin typeface="Arial" panose="020B0604020202020204" pitchFamily="34" charset="0"/>
                          <a:ea typeface="Calibri" panose="020F0502020204030204" pitchFamily="34" charset="-122"/>
                          <a:cs typeface="Arial" panose="020B0604020202020204" pitchFamily="34" charset="0"/>
                        </a:rPr>
                        <a:t>3,650,000</a:t>
                      </a:r>
                    </a:p>
                  </a:txBody>
                  <a:tcPr marL="50800" marR="508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4F6FA"/>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PURPOSE AND STATUTORY BASIS</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Why the municipality appears</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2</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783080"/>
            <a:ext cx="1106424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68680" y="2103120"/>
            <a:ext cx="640080" cy="640080"/>
          </a:xfrm>
          <a:prstGeom prst="ellipse">
            <a:avLst/>
          </a:prstGeom>
          <a:solidFill>
            <a:srgbClr val="1F3864"/>
          </a:solidFill>
        </p:spPr>
        <p:txBody>
          <a:bodyPr/>
          <a:lstStyle/>
          <a:p>
            <a:endParaRPr lang="en-ZA"/>
          </a:p>
        </p:txBody>
      </p:sp>
      <p:sp>
        <p:nvSpPr>
          <p:cNvPr id="8" name="Text 6"/>
          <p:cNvSpPr/>
          <p:nvPr/>
        </p:nvSpPr>
        <p:spPr>
          <a:xfrm>
            <a:off x="868680" y="2103120"/>
            <a:ext cx="640080" cy="640080"/>
          </a:xfrm>
          <a:prstGeom prst="rect">
            <a:avLst/>
          </a:prstGeom>
          <a:noFill/>
        </p:spPr>
        <p:txBody>
          <a:bodyPr wrap="square" lIns="0" tIns="0" rIns="0" bIns="0" rtlCol="0" anchor="ctr"/>
          <a:lstStyle/>
          <a:p>
            <a:pPr marL="0" indent="0" algn="ctr">
              <a:buNone/>
            </a:pPr>
            <a:r>
              <a:rPr lang="en-US" sz="1800" b="1" dirty="0">
                <a:solidFill>
                  <a:srgbClr val="C9A227"/>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783080" y="1965960"/>
            <a:ext cx="9601200" cy="365760"/>
          </a:xfrm>
          <a:prstGeom prst="rect">
            <a:avLst/>
          </a:prstGeom>
          <a:noFill/>
        </p:spPr>
        <p:txBody>
          <a:bodyPr wrap="square" lIns="0" tIns="0" rIns="0" bIns="0" rtlCol="0" anchor="ctr"/>
          <a:lstStyle/>
          <a:p>
            <a:pPr marL="0" indent="0">
              <a:buNone/>
            </a:pPr>
            <a:r>
              <a:rPr lang="en-US" sz="1650" b="1" dirty="0">
                <a:solidFill>
                  <a:srgbClr val="1F3864"/>
                </a:solidFill>
                <a:latin typeface="Arial" panose="020B0604020202020204" pitchFamily="34" charset="0"/>
                <a:ea typeface="Cambria" panose="02040503050406030204" pitchFamily="34" charset="-122"/>
                <a:cs typeface="Arial" panose="020B0604020202020204" pitchFamily="34" charset="0"/>
              </a:rPr>
              <a:t>The invitation</a:t>
            </a:r>
          </a:p>
        </p:txBody>
      </p:sp>
      <p:sp>
        <p:nvSpPr>
          <p:cNvPr id="10" name="Text 8"/>
          <p:cNvSpPr/>
          <p:nvPr/>
        </p:nvSpPr>
        <p:spPr>
          <a:xfrm>
            <a:off x="1783080" y="2331720"/>
            <a:ext cx="9601200" cy="640080"/>
          </a:xfrm>
          <a:prstGeom prst="rect">
            <a:avLst/>
          </a:prstGeom>
          <a:noFill/>
        </p:spPr>
        <p:txBody>
          <a:bodyPr wrap="square" lIns="0" tIns="0" rIns="0" bIns="0" rtlCol="0" anchor="ctr"/>
          <a:lstStyle/>
          <a:p>
            <a:pPr marL="0" indent="0">
              <a:buNone/>
            </a:pPr>
            <a:r>
              <a:rPr lang="en-US" sz="1250" dirty="0">
                <a:solidFill>
                  <a:srgbClr val="1A2230"/>
                </a:solidFill>
                <a:latin typeface="Arial" panose="020B0604020202020204" pitchFamily="34" charset="0"/>
                <a:ea typeface="Calibri" panose="020F0502020204030204" pitchFamily="34" charset="-122"/>
                <a:cs typeface="Arial" panose="020B0604020202020204" pitchFamily="34" charset="0"/>
              </a:rPr>
              <a:t>The municipality appears at the invitation of the Joint Committee dated 13 July 2026, for the sitting of 29 July 2026.</a:t>
            </a:r>
          </a:p>
        </p:txBody>
      </p:sp>
      <p:sp>
        <p:nvSpPr>
          <p:cNvPr id="11" name="Shape 9"/>
          <p:cNvSpPr/>
          <p:nvPr/>
        </p:nvSpPr>
        <p:spPr>
          <a:xfrm>
            <a:off x="548640" y="3246120"/>
            <a:ext cx="1106424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868680" y="3566160"/>
            <a:ext cx="640080" cy="640080"/>
          </a:xfrm>
          <a:prstGeom prst="ellipse">
            <a:avLst/>
          </a:prstGeom>
          <a:solidFill>
            <a:srgbClr val="1F3864"/>
          </a:solidFill>
        </p:spPr>
        <p:txBody>
          <a:bodyPr/>
          <a:lstStyle/>
          <a:p>
            <a:endParaRPr lang="en-ZA"/>
          </a:p>
        </p:txBody>
      </p:sp>
      <p:sp>
        <p:nvSpPr>
          <p:cNvPr id="13" name="Text 11"/>
          <p:cNvSpPr/>
          <p:nvPr/>
        </p:nvSpPr>
        <p:spPr>
          <a:xfrm>
            <a:off x="868680" y="3566160"/>
            <a:ext cx="640080" cy="640080"/>
          </a:xfrm>
          <a:prstGeom prst="rect">
            <a:avLst/>
          </a:prstGeom>
          <a:noFill/>
        </p:spPr>
        <p:txBody>
          <a:bodyPr wrap="square" lIns="0" tIns="0" rIns="0" bIns="0" rtlCol="0" anchor="ctr"/>
          <a:lstStyle/>
          <a:p>
            <a:pPr marL="0" indent="0" algn="ctr">
              <a:buNone/>
            </a:pPr>
            <a:r>
              <a:rPr lang="en-US" sz="1800" b="1" dirty="0">
                <a:solidFill>
                  <a:srgbClr val="C9A227"/>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1783080" y="3429000"/>
            <a:ext cx="9601200" cy="365760"/>
          </a:xfrm>
          <a:prstGeom prst="rect">
            <a:avLst/>
          </a:prstGeom>
          <a:noFill/>
        </p:spPr>
        <p:txBody>
          <a:bodyPr wrap="square" lIns="0" tIns="0" rIns="0" bIns="0" rtlCol="0" anchor="ctr"/>
          <a:lstStyle/>
          <a:p>
            <a:pPr marL="0" indent="0">
              <a:buNone/>
            </a:pPr>
            <a:r>
              <a:rPr lang="en-US" sz="1650" b="1" dirty="0">
                <a:solidFill>
                  <a:srgbClr val="1F3864"/>
                </a:solidFill>
                <a:latin typeface="Arial" panose="020B0604020202020204" pitchFamily="34" charset="0"/>
                <a:ea typeface="Cambria" panose="02040503050406030204" pitchFamily="34" charset="-122"/>
                <a:cs typeface="Arial" panose="020B0604020202020204" pitchFamily="34" charset="0"/>
              </a:rPr>
              <a:t>Statutory basis</a:t>
            </a:r>
          </a:p>
        </p:txBody>
      </p:sp>
      <p:sp>
        <p:nvSpPr>
          <p:cNvPr id="15" name="Text 13"/>
          <p:cNvSpPr/>
          <p:nvPr/>
        </p:nvSpPr>
        <p:spPr>
          <a:xfrm>
            <a:off x="1783080" y="3794760"/>
            <a:ext cx="9601200" cy="640080"/>
          </a:xfrm>
          <a:prstGeom prst="rect">
            <a:avLst/>
          </a:prstGeom>
          <a:noFill/>
        </p:spPr>
        <p:txBody>
          <a:bodyPr wrap="square" lIns="0" tIns="0" rIns="0" bIns="0" rtlCol="0" anchor="ctr"/>
          <a:lstStyle/>
          <a:p>
            <a:pPr marL="0" indent="0">
              <a:buNone/>
            </a:pPr>
            <a:r>
              <a:rPr lang="en-US" sz="1250" dirty="0">
                <a:solidFill>
                  <a:srgbClr val="1A2230"/>
                </a:solidFill>
                <a:latin typeface="Arial" panose="020B0604020202020204" pitchFamily="34" charset="0"/>
                <a:ea typeface="Calibri" panose="020F0502020204030204" pitchFamily="34" charset="-122"/>
                <a:cs typeface="Arial" panose="020B0604020202020204" pitchFamily="34" charset="0"/>
              </a:rPr>
              <a:t>The submission is made under section 132(1)(a)(b) of the MFMA and accompanies the audited 2024/25 Annual Financial Statements and the audit report of the Auditor-General.</a:t>
            </a:r>
          </a:p>
        </p:txBody>
      </p:sp>
      <p:sp>
        <p:nvSpPr>
          <p:cNvPr id="16" name="Shape 14"/>
          <p:cNvSpPr/>
          <p:nvPr/>
        </p:nvSpPr>
        <p:spPr>
          <a:xfrm>
            <a:off x="548640" y="4709160"/>
            <a:ext cx="1106424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p:cNvSpPr/>
          <p:nvPr/>
        </p:nvSpPr>
        <p:spPr>
          <a:xfrm>
            <a:off x="868680" y="5029200"/>
            <a:ext cx="640080" cy="640080"/>
          </a:xfrm>
          <a:prstGeom prst="ellipse">
            <a:avLst/>
          </a:prstGeom>
          <a:solidFill>
            <a:srgbClr val="1F3864"/>
          </a:solidFill>
        </p:spPr>
        <p:txBody>
          <a:bodyPr/>
          <a:lstStyle/>
          <a:p>
            <a:endParaRPr lang="en-ZA"/>
          </a:p>
        </p:txBody>
      </p:sp>
      <p:sp>
        <p:nvSpPr>
          <p:cNvPr id="18" name="Text 16"/>
          <p:cNvSpPr/>
          <p:nvPr/>
        </p:nvSpPr>
        <p:spPr>
          <a:xfrm>
            <a:off x="868680" y="5029200"/>
            <a:ext cx="640080" cy="640080"/>
          </a:xfrm>
          <a:prstGeom prst="rect">
            <a:avLst/>
          </a:prstGeom>
          <a:noFill/>
        </p:spPr>
        <p:txBody>
          <a:bodyPr wrap="square" lIns="0" tIns="0" rIns="0" bIns="0" rtlCol="0" anchor="ctr"/>
          <a:lstStyle/>
          <a:p>
            <a:pPr marL="0" indent="0" algn="ctr">
              <a:buNone/>
            </a:pPr>
            <a:r>
              <a:rPr lang="en-US" sz="1800" b="1" dirty="0">
                <a:solidFill>
                  <a:srgbClr val="C9A227"/>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783080" y="4892040"/>
            <a:ext cx="9601200" cy="365760"/>
          </a:xfrm>
          <a:prstGeom prst="rect">
            <a:avLst/>
          </a:prstGeom>
          <a:noFill/>
        </p:spPr>
        <p:txBody>
          <a:bodyPr wrap="square" lIns="0" tIns="0" rIns="0" bIns="0" rtlCol="0" anchor="ctr"/>
          <a:lstStyle/>
          <a:p>
            <a:pPr marL="0" indent="0">
              <a:buNone/>
            </a:pPr>
            <a:r>
              <a:rPr lang="en-US" sz="1650" b="1" dirty="0">
                <a:solidFill>
                  <a:srgbClr val="1F3864"/>
                </a:solidFill>
                <a:latin typeface="Arial" panose="020B0604020202020204" pitchFamily="34" charset="0"/>
                <a:ea typeface="Cambria" panose="02040503050406030204" pitchFamily="34" charset="-122"/>
                <a:cs typeface="Arial" panose="020B0604020202020204" pitchFamily="34" charset="0"/>
              </a:rPr>
              <a:t>Approach of this submission</a:t>
            </a:r>
          </a:p>
        </p:txBody>
      </p:sp>
      <p:sp>
        <p:nvSpPr>
          <p:cNvPr id="20" name="Text 18"/>
          <p:cNvSpPr/>
          <p:nvPr/>
        </p:nvSpPr>
        <p:spPr>
          <a:xfrm>
            <a:off x="1783080" y="5257800"/>
            <a:ext cx="9601200" cy="640080"/>
          </a:xfrm>
          <a:prstGeom prst="rect">
            <a:avLst/>
          </a:prstGeom>
          <a:noFill/>
        </p:spPr>
        <p:txBody>
          <a:bodyPr wrap="square" lIns="0" tIns="0" rIns="0" bIns="0" rtlCol="0" anchor="ctr"/>
          <a:lstStyle/>
          <a:p>
            <a:pPr marL="0" indent="0">
              <a:buNone/>
            </a:pPr>
            <a:r>
              <a:rPr lang="en-US" sz="1250" dirty="0">
                <a:solidFill>
                  <a:srgbClr val="1A2230"/>
                </a:solidFill>
                <a:latin typeface="Arial" panose="020B0604020202020204" pitchFamily="34" charset="0"/>
                <a:ea typeface="Calibri" panose="020F0502020204030204" pitchFamily="34" charset="-122"/>
                <a:cs typeface="Arial" panose="020B0604020202020204" pitchFamily="34" charset="0"/>
              </a:rPr>
              <a:t>The municipality accounts candidly for a qualified audit outcome, a going-concern uncertainty and material UIFW expenditure, and sets out its remedial and recovery plan.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F3864"/>
        </a:solidFill>
        <a:effectLst/>
      </p:bgPr>
    </p:bg>
    <p:spTree>
      <p:nvGrpSpPr>
        <p:cNvPr id="1" name=""/>
        <p:cNvGrpSpPr/>
        <p:nvPr/>
      </p:nvGrpSpPr>
      <p:grpSpPr>
        <a:xfrm>
          <a:off x="0" y="0"/>
          <a:ext cx="0" cy="0"/>
          <a:chOff x="0" y="0"/>
          <a:chExt cx="0" cy="0"/>
        </a:xfrm>
      </p:grpSpPr>
      <p:sp>
        <p:nvSpPr>
          <p:cNvPr id="2" name="Text 0"/>
          <p:cNvSpPr/>
          <p:nvPr/>
        </p:nvSpPr>
        <p:spPr>
          <a:xfrm>
            <a:off x="640080" y="548640"/>
            <a:ext cx="10058400" cy="320040"/>
          </a:xfrm>
          <a:prstGeom prst="rect">
            <a:avLst/>
          </a:prstGeom>
          <a:noFill/>
        </p:spPr>
        <p:txBody>
          <a:bodyPr wrap="square" lIns="0" tIns="0" rIns="0" bIns="0" rtlCol="0" anchor="ctr"/>
          <a:lstStyle/>
          <a:p>
            <a:pPr marL="0" indent="0">
              <a:buNone/>
            </a:pPr>
            <a:r>
              <a:rPr lang="en-US" sz="13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2024/25 AUDIT OUTCOME</a:t>
            </a:r>
          </a:p>
        </p:txBody>
      </p:sp>
      <p:sp>
        <p:nvSpPr>
          <p:cNvPr id="3" name="Shape 1"/>
          <p:cNvSpPr/>
          <p:nvPr/>
        </p:nvSpPr>
        <p:spPr>
          <a:xfrm>
            <a:off x="640080" y="1234440"/>
            <a:ext cx="10927080" cy="2194560"/>
          </a:xfrm>
          <a:prstGeom prst="roundRect">
            <a:avLst>
              <a:gd name="adj" fmla="val 4167"/>
            </a:avLst>
          </a:prstGeom>
          <a:solidFill>
            <a:srgbClr val="2A4A7F"/>
          </a:solidFill>
          <a:effectLst>
            <a:outerShdw blurRad="76200" dist="25400" dir="5400000" algn="bl" rotWithShape="0">
              <a:srgbClr val="9AA7BD">
                <a:alpha val="35000"/>
              </a:srgbClr>
            </a:outerShdw>
          </a:effectLst>
        </p:spPr>
        <p:txBody>
          <a:bodyPr/>
          <a:lstStyle/>
          <a:p>
            <a:endParaRPr lang="en-ZA"/>
          </a:p>
        </p:txBody>
      </p:sp>
      <p:sp>
        <p:nvSpPr>
          <p:cNvPr id="4" name="Shape 2"/>
          <p:cNvSpPr/>
          <p:nvPr/>
        </p:nvSpPr>
        <p:spPr>
          <a:xfrm>
            <a:off x="640080" y="1234440"/>
            <a:ext cx="128016" cy="2194560"/>
          </a:xfrm>
          <a:prstGeom prst="rect">
            <a:avLst/>
          </a:prstGeom>
          <a:solidFill>
            <a:srgbClr val="B9741B"/>
          </a:solidFill>
        </p:spPr>
        <p:txBody>
          <a:bodyPr/>
          <a:lstStyle/>
          <a:p>
            <a:endParaRPr lang="en-ZA"/>
          </a:p>
        </p:txBody>
      </p:sp>
      <p:sp>
        <p:nvSpPr>
          <p:cNvPr id="5" name="Text 3"/>
          <p:cNvSpPr/>
          <p:nvPr/>
        </p:nvSpPr>
        <p:spPr>
          <a:xfrm>
            <a:off x="868680" y="1554480"/>
            <a:ext cx="10424160" cy="914400"/>
          </a:xfrm>
          <a:prstGeom prst="rect">
            <a:avLst/>
          </a:prstGeom>
          <a:noFill/>
        </p:spPr>
        <p:txBody>
          <a:bodyPr wrap="square" lIns="0" tIns="0" rIns="0" bIns="0" rtlCol="0" anchor="ctr"/>
          <a:lstStyle/>
          <a:p>
            <a:pPr marL="0" indent="0" algn="ctr">
              <a:buNone/>
            </a:pPr>
            <a:r>
              <a:rPr lang="en-US" sz="4000" b="1" dirty="0">
                <a:solidFill>
                  <a:srgbClr val="FFFFFF"/>
                </a:solidFill>
                <a:latin typeface="Arial" panose="020B0604020202020204" pitchFamily="34" charset="0"/>
                <a:ea typeface="Cambria" panose="02040503050406030204" pitchFamily="34" charset="-122"/>
                <a:cs typeface="Arial" panose="020B0604020202020204" pitchFamily="34" charset="0"/>
              </a:rPr>
              <a:t>QUALIFIED AUDIT OPINION</a:t>
            </a:r>
          </a:p>
        </p:txBody>
      </p:sp>
      <p:sp>
        <p:nvSpPr>
          <p:cNvPr id="6" name="Text 4"/>
          <p:cNvSpPr/>
          <p:nvPr/>
        </p:nvSpPr>
        <p:spPr>
          <a:xfrm>
            <a:off x="1097280" y="2514600"/>
            <a:ext cx="9966960" cy="822960"/>
          </a:xfrm>
          <a:prstGeom prst="rect">
            <a:avLst/>
          </a:prstGeom>
          <a:noFill/>
        </p:spPr>
        <p:txBody>
          <a:bodyPr wrap="square" lIns="0" tIns="0" rIns="0" bIns="0" rtlCol="0" anchor="ctr"/>
          <a:lstStyle/>
          <a:p>
            <a:pPr marL="0" indent="0" algn="ctr">
              <a:buNone/>
            </a:pPr>
            <a:r>
              <a:rPr lang="en-US" sz="1450" i="1" dirty="0">
                <a:solidFill>
                  <a:srgbClr val="CADCFC"/>
                </a:solidFill>
                <a:latin typeface="Arial" panose="020B0604020202020204" pitchFamily="34" charset="0"/>
                <a:ea typeface="Calibri" panose="020F0502020204030204" pitchFamily="34" charset="-122"/>
                <a:cs typeface="Arial" panose="020B0604020202020204" pitchFamily="34" charset="0"/>
              </a:rPr>
              <a:t>Except for the effects of the qualification matters, the financial statements fairly present the municipality's position. The municipality accepts the findings without reservation.</a:t>
            </a:r>
          </a:p>
        </p:txBody>
      </p:sp>
      <p:sp>
        <p:nvSpPr>
          <p:cNvPr id="7" name="Shape 5"/>
          <p:cNvSpPr/>
          <p:nvPr/>
        </p:nvSpPr>
        <p:spPr>
          <a:xfrm>
            <a:off x="640080" y="3886200"/>
            <a:ext cx="3502152" cy="2057400"/>
          </a:xfrm>
          <a:prstGeom prst="roundRect">
            <a:avLst>
              <a:gd name="adj" fmla="val 3556"/>
            </a:avLst>
          </a:prstGeom>
          <a:solidFill>
            <a:srgbClr val="2A4A7F"/>
          </a:solidFill>
        </p:spPr>
        <p:txBody>
          <a:bodyPr/>
          <a:lstStyle/>
          <a:p>
            <a:endParaRPr lang="en-ZA"/>
          </a:p>
        </p:txBody>
      </p:sp>
      <p:sp>
        <p:nvSpPr>
          <p:cNvPr id="8" name="Text 6"/>
          <p:cNvSpPr/>
          <p:nvPr/>
        </p:nvSpPr>
        <p:spPr>
          <a:xfrm>
            <a:off x="914400" y="4142232"/>
            <a:ext cx="2953512" cy="457200"/>
          </a:xfrm>
          <a:prstGeom prst="rect">
            <a:avLst/>
          </a:prstGeom>
          <a:noFill/>
        </p:spPr>
        <p:txBody>
          <a:bodyPr wrap="square" lIns="0" tIns="0" rIns="0" bIns="0" rtlCol="0" anchor="ctr"/>
          <a:lstStyle/>
          <a:p>
            <a:pPr marL="0" indent="0">
              <a:buNone/>
            </a:pPr>
            <a:r>
              <a:rPr lang="en-US" sz="1500" b="1" dirty="0">
                <a:solidFill>
                  <a:srgbClr val="C9A227"/>
                </a:solidFill>
                <a:latin typeface="Arial" panose="020B0604020202020204" pitchFamily="34" charset="0"/>
                <a:ea typeface="Cambria" panose="02040503050406030204" pitchFamily="34" charset="-122"/>
                <a:cs typeface="Arial" panose="020B0604020202020204" pitchFamily="34" charset="0"/>
              </a:rPr>
              <a:t>What it means</a:t>
            </a:r>
          </a:p>
        </p:txBody>
      </p:sp>
      <p:sp>
        <p:nvSpPr>
          <p:cNvPr id="9" name="Text 7"/>
          <p:cNvSpPr/>
          <p:nvPr/>
        </p:nvSpPr>
        <p:spPr>
          <a:xfrm>
            <a:off x="914400" y="4636008"/>
            <a:ext cx="2953512" cy="1188720"/>
          </a:xfrm>
          <a:prstGeom prst="rect">
            <a:avLst/>
          </a:prstGeom>
          <a:noFill/>
        </p:spPr>
        <p:txBody>
          <a:bodyPr wrap="square" lIns="0" tIns="0" rIns="0" bIns="0" rtlCol="0" anchor="ctr"/>
          <a:lstStyle/>
          <a:p>
            <a:pPr marL="0" indent="0">
              <a:buNone/>
            </a:pPr>
            <a:r>
              <a:rPr lang="en-US" sz="1150" dirty="0">
                <a:solidFill>
                  <a:srgbClr val="E6ECF7"/>
                </a:solidFill>
                <a:latin typeface="Arial" panose="020B0604020202020204" pitchFamily="34" charset="0"/>
                <a:ea typeface="Calibri" panose="020F0502020204030204" pitchFamily="34" charset="-122"/>
                <a:cs typeface="Arial" panose="020B0604020202020204" pitchFamily="34" charset="0"/>
              </a:rPr>
              <a:t>The Auditor-General could not obtain sufficient evidence for several material balances, and identified misstatements not corrected.</a:t>
            </a:r>
          </a:p>
        </p:txBody>
      </p:sp>
      <p:sp>
        <p:nvSpPr>
          <p:cNvPr id="10" name="Shape 8"/>
          <p:cNvSpPr/>
          <p:nvPr/>
        </p:nvSpPr>
        <p:spPr>
          <a:xfrm>
            <a:off x="4306824" y="3886200"/>
            <a:ext cx="3502152" cy="2057400"/>
          </a:xfrm>
          <a:prstGeom prst="roundRect">
            <a:avLst>
              <a:gd name="adj" fmla="val 3556"/>
            </a:avLst>
          </a:prstGeom>
          <a:solidFill>
            <a:srgbClr val="2A4A7F"/>
          </a:solidFill>
        </p:spPr>
        <p:txBody>
          <a:bodyPr/>
          <a:lstStyle/>
          <a:p>
            <a:endParaRPr lang="en-ZA"/>
          </a:p>
        </p:txBody>
      </p:sp>
      <p:sp>
        <p:nvSpPr>
          <p:cNvPr id="11" name="Text 9"/>
          <p:cNvSpPr/>
          <p:nvPr/>
        </p:nvSpPr>
        <p:spPr>
          <a:xfrm>
            <a:off x="4581144" y="4142232"/>
            <a:ext cx="2953512" cy="457200"/>
          </a:xfrm>
          <a:prstGeom prst="rect">
            <a:avLst/>
          </a:prstGeom>
          <a:noFill/>
        </p:spPr>
        <p:txBody>
          <a:bodyPr wrap="square" lIns="0" tIns="0" rIns="0" bIns="0" rtlCol="0" anchor="ctr"/>
          <a:lstStyle/>
          <a:p>
            <a:pPr marL="0" indent="0">
              <a:buNone/>
            </a:pPr>
            <a:r>
              <a:rPr lang="en-US" sz="1500" b="1" dirty="0">
                <a:solidFill>
                  <a:srgbClr val="C9A227"/>
                </a:solidFill>
                <a:latin typeface="Arial" panose="020B0604020202020204" pitchFamily="34" charset="0"/>
                <a:ea typeface="Cambria" panose="02040503050406030204" pitchFamily="34" charset="-122"/>
                <a:cs typeface="Arial" panose="020B0604020202020204" pitchFamily="34" charset="0"/>
              </a:rPr>
              <a:t>We accept it</a:t>
            </a:r>
          </a:p>
        </p:txBody>
      </p:sp>
      <p:sp>
        <p:nvSpPr>
          <p:cNvPr id="12" name="Text 10"/>
          <p:cNvSpPr/>
          <p:nvPr/>
        </p:nvSpPr>
        <p:spPr>
          <a:xfrm>
            <a:off x="4581144" y="4636008"/>
            <a:ext cx="2953512" cy="1188720"/>
          </a:xfrm>
          <a:prstGeom prst="rect">
            <a:avLst/>
          </a:prstGeom>
          <a:noFill/>
        </p:spPr>
        <p:txBody>
          <a:bodyPr wrap="square" lIns="0" tIns="0" rIns="0" bIns="0" rtlCol="0" anchor="ctr"/>
          <a:lstStyle/>
          <a:p>
            <a:pPr marL="0" indent="0">
              <a:buNone/>
            </a:pPr>
            <a:r>
              <a:rPr lang="en-US" sz="1150" dirty="0">
                <a:solidFill>
                  <a:srgbClr val="E6ECF7"/>
                </a:solidFill>
                <a:latin typeface="Arial" panose="020B0604020202020204" pitchFamily="34" charset="0"/>
                <a:ea typeface="Calibri" panose="020F0502020204030204" pitchFamily="34" charset="-122"/>
                <a:cs typeface="Arial" panose="020B0604020202020204" pitchFamily="34" charset="0"/>
              </a:rPr>
              <a:t>The municipality does not dispute the outcome and takes full responsibility for the underlying control weaknesses.</a:t>
            </a:r>
          </a:p>
        </p:txBody>
      </p:sp>
      <p:sp>
        <p:nvSpPr>
          <p:cNvPr id="13" name="Shape 11"/>
          <p:cNvSpPr/>
          <p:nvPr/>
        </p:nvSpPr>
        <p:spPr>
          <a:xfrm>
            <a:off x="7973568" y="3886200"/>
            <a:ext cx="3502152" cy="2057400"/>
          </a:xfrm>
          <a:prstGeom prst="roundRect">
            <a:avLst>
              <a:gd name="adj" fmla="val 3556"/>
            </a:avLst>
          </a:prstGeom>
          <a:solidFill>
            <a:srgbClr val="2A4A7F"/>
          </a:solidFill>
        </p:spPr>
        <p:txBody>
          <a:bodyPr/>
          <a:lstStyle/>
          <a:p>
            <a:endParaRPr lang="en-ZA"/>
          </a:p>
        </p:txBody>
      </p:sp>
      <p:sp>
        <p:nvSpPr>
          <p:cNvPr id="14" name="Text 12"/>
          <p:cNvSpPr/>
          <p:nvPr/>
        </p:nvSpPr>
        <p:spPr>
          <a:xfrm>
            <a:off x="8247888" y="4142232"/>
            <a:ext cx="2953512" cy="457200"/>
          </a:xfrm>
          <a:prstGeom prst="rect">
            <a:avLst/>
          </a:prstGeom>
          <a:noFill/>
        </p:spPr>
        <p:txBody>
          <a:bodyPr wrap="square" lIns="0" tIns="0" rIns="0" bIns="0" rtlCol="0" anchor="ctr"/>
          <a:lstStyle/>
          <a:p>
            <a:pPr marL="0" indent="0">
              <a:buNone/>
            </a:pPr>
            <a:r>
              <a:rPr lang="en-US" sz="1500" b="1" dirty="0">
                <a:solidFill>
                  <a:srgbClr val="C9A227"/>
                </a:solidFill>
                <a:latin typeface="Arial" panose="020B0604020202020204" pitchFamily="34" charset="0"/>
                <a:ea typeface="Cambria" panose="02040503050406030204" pitchFamily="34" charset="-122"/>
                <a:cs typeface="Arial" panose="020B0604020202020204" pitchFamily="34" charset="0"/>
              </a:rPr>
              <a:t>We will act</a:t>
            </a:r>
          </a:p>
        </p:txBody>
      </p:sp>
      <p:sp>
        <p:nvSpPr>
          <p:cNvPr id="15" name="Text 13"/>
          <p:cNvSpPr/>
          <p:nvPr/>
        </p:nvSpPr>
        <p:spPr>
          <a:xfrm>
            <a:off x="8247888" y="4636008"/>
            <a:ext cx="2953512" cy="1188720"/>
          </a:xfrm>
          <a:prstGeom prst="rect">
            <a:avLst/>
          </a:prstGeom>
          <a:noFill/>
        </p:spPr>
        <p:txBody>
          <a:bodyPr wrap="square" lIns="0" tIns="0" rIns="0" bIns="0" rtlCol="0" anchor="ctr"/>
          <a:lstStyle/>
          <a:p>
            <a:pPr marL="0" indent="0">
              <a:buNone/>
            </a:pPr>
            <a:r>
              <a:rPr lang="en-US" sz="1150" dirty="0">
                <a:solidFill>
                  <a:srgbClr val="E6ECF7"/>
                </a:solidFill>
                <a:latin typeface="Arial" panose="020B0604020202020204" pitchFamily="34" charset="0"/>
                <a:ea typeface="Calibri" panose="020F0502020204030204" pitchFamily="34" charset="-122"/>
                <a:cs typeface="Arial" panose="020B0604020202020204" pitchFamily="34" charset="0"/>
              </a:rPr>
              <a:t>A costed audit action plan and consequence management are being implemented, as set out in this submission.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BASIS FOR THE QUALIFICATION</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Areas the Auditor-General could not confirm</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4</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737360"/>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22960" y="2029968"/>
            <a:ext cx="548640" cy="548640"/>
          </a:xfrm>
          <a:prstGeom prst="ellipse">
            <a:avLst/>
          </a:prstGeom>
          <a:solidFill>
            <a:srgbClr val="B9741B"/>
          </a:solidFill>
        </p:spPr>
        <p:txBody>
          <a:bodyPr/>
          <a:lstStyle/>
          <a:p>
            <a:endParaRPr lang="en-ZA"/>
          </a:p>
        </p:txBody>
      </p:sp>
      <p:sp>
        <p:nvSpPr>
          <p:cNvPr id="8" name="Text 6"/>
          <p:cNvSpPr/>
          <p:nvPr/>
        </p:nvSpPr>
        <p:spPr>
          <a:xfrm>
            <a:off x="822960"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554480" y="197510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Payables and leave pay</a:t>
            </a:r>
          </a:p>
        </p:txBody>
      </p:sp>
      <p:sp>
        <p:nvSpPr>
          <p:cNvPr id="10" name="Text 8"/>
          <p:cNvSpPr/>
          <p:nvPr/>
        </p:nvSpPr>
        <p:spPr>
          <a:xfrm>
            <a:off x="1554480" y="2432304"/>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Trade payables of R398.3m could not be confirmed; accrued leave pay overstated by R5.79m.</a:t>
            </a:r>
          </a:p>
        </p:txBody>
      </p:sp>
      <p:sp>
        <p:nvSpPr>
          <p:cNvPr id="11" name="Shape 9"/>
          <p:cNvSpPr/>
          <p:nvPr/>
        </p:nvSpPr>
        <p:spPr>
          <a:xfrm>
            <a:off x="6190488" y="1737360"/>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6464808" y="2029968"/>
            <a:ext cx="548640" cy="548640"/>
          </a:xfrm>
          <a:prstGeom prst="ellipse">
            <a:avLst/>
          </a:prstGeom>
          <a:solidFill>
            <a:srgbClr val="B9741B"/>
          </a:solidFill>
        </p:spPr>
        <p:txBody>
          <a:bodyPr/>
          <a:lstStyle/>
          <a:p>
            <a:endParaRPr lang="en-ZA"/>
          </a:p>
        </p:txBody>
      </p:sp>
      <p:sp>
        <p:nvSpPr>
          <p:cNvPr id="13" name="Text 11"/>
          <p:cNvSpPr/>
          <p:nvPr/>
        </p:nvSpPr>
        <p:spPr>
          <a:xfrm>
            <a:off x="6464808"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7196328" y="197510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Property, plant and equipment</a:t>
            </a:r>
          </a:p>
        </p:txBody>
      </p:sp>
      <p:sp>
        <p:nvSpPr>
          <p:cNvPr id="15" name="Text 13"/>
          <p:cNvSpPr/>
          <p:nvPr/>
        </p:nvSpPr>
        <p:spPr>
          <a:xfrm>
            <a:off x="7196328" y="2432304"/>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Land and buildings incorrectly classified as infrastructure (infrastructure overstated by R10.76m).</a:t>
            </a:r>
          </a:p>
        </p:txBody>
      </p:sp>
      <p:sp>
        <p:nvSpPr>
          <p:cNvPr id="16" name="Shape 14"/>
          <p:cNvSpPr/>
          <p:nvPr/>
        </p:nvSpPr>
        <p:spPr>
          <a:xfrm>
            <a:off x="548640" y="3163824"/>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p:cNvSpPr/>
          <p:nvPr/>
        </p:nvSpPr>
        <p:spPr>
          <a:xfrm>
            <a:off x="822960" y="3456432"/>
            <a:ext cx="548640" cy="548640"/>
          </a:xfrm>
          <a:prstGeom prst="ellipse">
            <a:avLst/>
          </a:prstGeom>
          <a:solidFill>
            <a:srgbClr val="B9741B"/>
          </a:solidFill>
        </p:spPr>
        <p:txBody>
          <a:bodyPr/>
          <a:lstStyle/>
          <a:p>
            <a:endParaRPr lang="en-ZA"/>
          </a:p>
        </p:txBody>
      </p:sp>
      <p:sp>
        <p:nvSpPr>
          <p:cNvPr id="18" name="Text 16"/>
          <p:cNvSpPr/>
          <p:nvPr/>
        </p:nvSpPr>
        <p:spPr>
          <a:xfrm>
            <a:off x="822960" y="3456432"/>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554480" y="3401568"/>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Receivables and VAT</a:t>
            </a:r>
          </a:p>
        </p:txBody>
      </p:sp>
      <p:sp>
        <p:nvSpPr>
          <p:cNvPr id="20" name="Text 18"/>
          <p:cNvSpPr/>
          <p:nvPr/>
        </p:nvSpPr>
        <p:spPr>
          <a:xfrm>
            <a:off x="1554480" y="3858768"/>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Exchange, non-exchange and VAT receivables and the R426.9m impairment allowance could not be confirmed.</a:t>
            </a:r>
          </a:p>
        </p:txBody>
      </p:sp>
      <p:sp>
        <p:nvSpPr>
          <p:cNvPr id="21" name="Shape 19"/>
          <p:cNvSpPr/>
          <p:nvPr/>
        </p:nvSpPr>
        <p:spPr>
          <a:xfrm>
            <a:off x="6190488" y="3163824"/>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2" name="Shape 20"/>
          <p:cNvSpPr/>
          <p:nvPr/>
        </p:nvSpPr>
        <p:spPr>
          <a:xfrm>
            <a:off x="6464808" y="3456432"/>
            <a:ext cx="548640" cy="548640"/>
          </a:xfrm>
          <a:prstGeom prst="ellipse">
            <a:avLst/>
          </a:prstGeom>
          <a:solidFill>
            <a:srgbClr val="B9741B"/>
          </a:solidFill>
        </p:spPr>
        <p:txBody>
          <a:bodyPr/>
          <a:lstStyle/>
          <a:p>
            <a:endParaRPr lang="en-ZA"/>
          </a:p>
        </p:txBody>
      </p:sp>
      <p:sp>
        <p:nvSpPr>
          <p:cNvPr id="23" name="Text 21"/>
          <p:cNvSpPr/>
          <p:nvPr/>
        </p:nvSpPr>
        <p:spPr>
          <a:xfrm>
            <a:off x="6464808" y="3456432"/>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4</a:t>
            </a:r>
          </a:p>
        </p:txBody>
      </p:sp>
      <p:sp>
        <p:nvSpPr>
          <p:cNvPr id="24" name="Text 22"/>
          <p:cNvSpPr/>
          <p:nvPr/>
        </p:nvSpPr>
        <p:spPr>
          <a:xfrm>
            <a:off x="7196328" y="3401568"/>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Revenue and service charges</a:t>
            </a:r>
          </a:p>
        </p:txBody>
      </p:sp>
      <p:sp>
        <p:nvSpPr>
          <p:cNvPr id="25" name="Text 23"/>
          <p:cNvSpPr/>
          <p:nvPr/>
        </p:nvSpPr>
        <p:spPr>
          <a:xfrm>
            <a:off x="7196328" y="3858768"/>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Service charges overstated by R11.42m; sale of water (R17.42m) and electricity (R35.05m) could not be confirmed.</a:t>
            </a:r>
          </a:p>
        </p:txBody>
      </p:sp>
      <p:sp>
        <p:nvSpPr>
          <p:cNvPr id="26" name="Shape 24"/>
          <p:cNvSpPr/>
          <p:nvPr/>
        </p:nvSpPr>
        <p:spPr>
          <a:xfrm>
            <a:off x="548640" y="4590288"/>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7" name="Shape 25"/>
          <p:cNvSpPr/>
          <p:nvPr/>
        </p:nvSpPr>
        <p:spPr>
          <a:xfrm>
            <a:off x="822960" y="4882896"/>
            <a:ext cx="548640" cy="548640"/>
          </a:xfrm>
          <a:prstGeom prst="ellipse">
            <a:avLst/>
          </a:prstGeom>
          <a:solidFill>
            <a:srgbClr val="B9741B"/>
          </a:solidFill>
        </p:spPr>
        <p:txBody>
          <a:bodyPr/>
          <a:lstStyle/>
          <a:p>
            <a:endParaRPr lang="en-ZA"/>
          </a:p>
        </p:txBody>
      </p:sp>
      <p:sp>
        <p:nvSpPr>
          <p:cNvPr id="28" name="Text 26"/>
          <p:cNvSpPr/>
          <p:nvPr/>
        </p:nvSpPr>
        <p:spPr>
          <a:xfrm>
            <a:off x="822960" y="488289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5</a:t>
            </a:r>
          </a:p>
        </p:txBody>
      </p:sp>
      <p:sp>
        <p:nvSpPr>
          <p:cNvPr id="29" name="Text 27"/>
          <p:cNvSpPr/>
          <p:nvPr/>
        </p:nvSpPr>
        <p:spPr>
          <a:xfrm>
            <a:off x="1554480" y="482803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Debt impairment and expenses</a:t>
            </a:r>
          </a:p>
        </p:txBody>
      </p:sp>
      <p:sp>
        <p:nvSpPr>
          <p:cNvPr id="30" name="Text 28"/>
          <p:cNvSpPr/>
          <p:nvPr/>
        </p:nvSpPr>
        <p:spPr>
          <a:xfrm>
            <a:off x="1554480" y="5285232"/>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Bad debts of R74.22m and general expenses of R35.85m could not be confirmed.</a:t>
            </a:r>
          </a:p>
        </p:txBody>
      </p:sp>
      <p:sp>
        <p:nvSpPr>
          <p:cNvPr id="31" name="Shape 29"/>
          <p:cNvSpPr/>
          <p:nvPr/>
        </p:nvSpPr>
        <p:spPr>
          <a:xfrm>
            <a:off x="6190488" y="4590288"/>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32" name="Shape 30"/>
          <p:cNvSpPr/>
          <p:nvPr/>
        </p:nvSpPr>
        <p:spPr>
          <a:xfrm>
            <a:off x="6464808" y="4882896"/>
            <a:ext cx="548640" cy="548640"/>
          </a:xfrm>
          <a:prstGeom prst="ellipse">
            <a:avLst/>
          </a:prstGeom>
          <a:solidFill>
            <a:srgbClr val="B9741B"/>
          </a:solidFill>
        </p:spPr>
        <p:txBody>
          <a:bodyPr/>
          <a:lstStyle/>
          <a:p>
            <a:endParaRPr lang="en-ZA"/>
          </a:p>
        </p:txBody>
      </p:sp>
      <p:sp>
        <p:nvSpPr>
          <p:cNvPr id="33" name="Text 31"/>
          <p:cNvSpPr/>
          <p:nvPr/>
        </p:nvSpPr>
        <p:spPr>
          <a:xfrm>
            <a:off x="6464808" y="488289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6</a:t>
            </a:r>
          </a:p>
        </p:txBody>
      </p:sp>
      <p:sp>
        <p:nvSpPr>
          <p:cNvPr id="34" name="Text 32"/>
          <p:cNvSpPr/>
          <p:nvPr/>
        </p:nvSpPr>
        <p:spPr>
          <a:xfrm>
            <a:off x="7196328" y="482803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Bulk purchases and cash flows</a:t>
            </a:r>
          </a:p>
        </p:txBody>
      </p:sp>
      <p:sp>
        <p:nvSpPr>
          <p:cNvPr id="35" name="Text 33"/>
          <p:cNvSpPr/>
          <p:nvPr/>
        </p:nvSpPr>
        <p:spPr>
          <a:xfrm>
            <a:off x="7196328" y="5285232"/>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Bulk purchases misstated; operating cash flows of R27.68m contained multiple errors.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a:extLst>
            <a:ext uri="{FF2B5EF4-FFF2-40B4-BE49-F238E27FC236}">
              <a16:creationId xmlns:a16="http://schemas.microsoft.com/office/drawing/2014/main" id="{A3133950-7B4F-1D85-40C6-4AE61D8D735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68A9981-15C6-7C51-1BBC-392806EC2F76}"/>
              </a:ext>
            </a:extLst>
          </p:cNvPr>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BASIS FOR THE QUALIFICATION</a:t>
            </a:r>
          </a:p>
        </p:txBody>
      </p:sp>
      <p:sp>
        <p:nvSpPr>
          <p:cNvPr id="3" name="Text 1">
            <a:extLst>
              <a:ext uri="{FF2B5EF4-FFF2-40B4-BE49-F238E27FC236}">
                <a16:creationId xmlns:a16="http://schemas.microsoft.com/office/drawing/2014/main" id="{70EC2D4D-0736-8A4D-E374-FA6B84A2E80E}"/>
              </a:ext>
            </a:extLst>
          </p:cNvPr>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Areas the Auditor-General could not confirm</a:t>
            </a:r>
          </a:p>
        </p:txBody>
      </p:sp>
      <p:sp>
        <p:nvSpPr>
          <p:cNvPr id="4" name="Text 2">
            <a:extLst>
              <a:ext uri="{FF2B5EF4-FFF2-40B4-BE49-F238E27FC236}">
                <a16:creationId xmlns:a16="http://schemas.microsoft.com/office/drawing/2014/main" id="{3A8A7AA7-DCE9-2CF5-261E-050CA09D4BAE}"/>
              </a:ext>
            </a:extLst>
          </p:cNvPr>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4</a:t>
            </a:r>
          </a:p>
        </p:txBody>
      </p:sp>
      <p:sp>
        <p:nvSpPr>
          <p:cNvPr id="5" name="Text 3">
            <a:extLst>
              <a:ext uri="{FF2B5EF4-FFF2-40B4-BE49-F238E27FC236}">
                <a16:creationId xmlns:a16="http://schemas.microsoft.com/office/drawing/2014/main" id="{4BB2648A-8B49-535C-583C-105AC18D30F7}"/>
              </a:ext>
            </a:extLst>
          </p:cNvPr>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a:extLst>
              <a:ext uri="{FF2B5EF4-FFF2-40B4-BE49-F238E27FC236}">
                <a16:creationId xmlns:a16="http://schemas.microsoft.com/office/drawing/2014/main" id="{3BA22736-86F6-BDD3-D749-E96A51A1ECA8}"/>
              </a:ext>
            </a:extLst>
          </p:cNvPr>
          <p:cNvSpPr/>
          <p:nvPr/>
        </p:nvSpPr>
        <p:spPr>
          <a:xfrm>
            <a:off x="548640" y="1737360"/>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dirty="0"/>
          </a:p>
        </p:txBody>
      </p:sp>
      <p:sp>
        <p:nvSpPr>
          <p:cNvPr id="7" name="Shape 5">
            <a:extLst>
              <a:ext uri="{FF2B5EF4-FFF2-40B4-BE49-F238E27FC236}">
                <a16:creationId xmlns:a16="http://schemas.microsoft.com/office/drawing/2014/main" id="{4EBFA319-1417-400A-925B-C75E557FC6BE}"/>
              </a:ext>
            </a:extLst>
          </p:cNvPr>
          <p:cNvSpPr/>
          <p:nvPr/>
        </p:nvSpPr>
        <p:spPr>
          <a:xfrm>
            <a:off x="822960" y="2029968"/>
            <a:ext cx="548640" cy="548640"/>
          </a:xfrm>
          <a:prstGeom prst="ellipse">
            <a:avLst/>
          </a:prstGeom>
          <a:solidFill>
            <a:srgbClr val="B9741B"/>
          </a:solidFill>
        </p:spPr>
        <p:txBody>
          <a:bodyPr/>
          <a:lstStyle/>
          <a:p>
            <a:endParaRPr lang="en-ZA"/>
          </a:p>
        </p:txBody>
      </p:sp>
      <p:sp>
        <p:nvSpPr>
          <p:cNvPr id="8" name="Text 6">
            <a:extLst>
              <a:ext uri="{FF2B5EF4-FFF2-40B4-BE49-F238E27FC236}">
                <a16:creationId xmlns:a16="http://schemas.microsoft.com/office/drawing/2014/main" id="{BC88C5AF-54D0-C483-0516-BE3BDF71C665}"/>
              </a:ext>
            </a:extLst>
          </p:cNvPr>
          <p:cNvSpPr/>
          <p:nvPr/>
        </p:nvSpPr>
        <p:spPr>
          <a:xfrm>
            <a:off x="822960"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7</a:t>
            </a:r>
          </a:p>
        </p:txBody>
      </p:sp>
      <p:sp>
        <p:nvSpPr>
          <p:cNvPr id="9" name="Text 7">
            <a:extLst>
              <a:ext uri="{FF2B5EF4-FFF2-40B4-BE49-F238E27FC236}">
                <a16:creationId xmlns:a16="http://schemas.microsoft.com/office/drawing/2014/main" id="{1853A20D-49E0-8305-2153-A8D31FED0AD5}"/>
              </a:ext>
            </a:extLst>
          </p:cNvPr>
          <p:cNvSpPr/>
          <p:nvPr/>
        </p:nvSpPr>
        <p:spPr>
          <a:xfrm>
            <a:off x="1554480" y="197510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Grant and Subsidies and Unspent Conditional Grants</a:t>
            </a:r>
          </a:p>
        </p:txBody>
      </p:sp>
      <p:sp>
        <p:nvSpPr>
          <p:cNvPr id="10" name="Text 8">
            <a:extLst>
              <a:ext uri="{FF2B5EF4-FFF2-40B4-BE49-F238E27FC236}">
                <a16:creationId xmlns:a16="http://schemas.microsoft.com/office/drawing/2014/main" id="{9CE41941-9454-8708-1820-E436F8AABDFC}"/>
              </a:ext>
            </a:extLst>
          </p:cNvPr>
          <p:cNvSpPr/>
          <p:nvPr/>
        </p:nvSpPr>
        <p:spPr>
          <a:xfrm>
            <a:off x="1554480" y="2432304"/>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Overstatement of grants and subsidies and Understatement of Unspent conditional Grants for R 6.5m</a:t>
            </a:r>
          </a:p>
        </p:txBody>
      </p:sp>
      <p:sp>
        <p:nvSpPr>
          <p:cNvPr id="11" name="Shape 9">
            <a:extLst>
              <a:ext uri="{FF2B5EF4-FFF2-40B4-BE49-F238E27FC236}">
                <a16:creationId xmlns:a16="http://schemas.microsoft.com/office/drawing/2014/main" id="{46BB947C-874D-7D3F-B80F-24469266CB2C}"/>
              </a:ext>
            </a:extLst>
          </p:cNvPr>
          <p:cNvSpPr/>
          <p:nvPr/>
        </p:nvSpPr>
        <p:spPr>
          <a:xfrm>
            <a:off x="6190488" y="1737360"/>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a:extLst>
              <a:ext uri="{FF2B5EF4-FFF2-40B4-BE49-F238E27FC236}">
                <a16:creationId xmlns:a16="http://schemas.microsoft.com/office/drawing/2014/main" id="{42F331EE-32E8-2339-82BC-833B666E0E92}"/>
              </a:ext>
            </a:extLst>
          </p:cNvPr>
          <p:cNvSpPr/>
          <p:nvPr/>
        </p:nvSpPr>
        <p:spPr>
          <a:xfrm>
            <a:off x="6464808" y="2029968"/>
            <a:ext cx="548640" cy="548640"/>
          </a:xfrm>
          <a:prstGeom prst="ellipse">
            <a:avLst/>
          </a:prstGeom>
          <a:solidFill>
            <a:srgbClr val="B9741B"/>
          </a:solidFill>
        </p:spPr>
        <p:txBody>
          <a:bodyPr/>
          <a:lstStyle/>
          <a:p>
            <a:endParaRPr lang="en-ZA"/>
          </a:p>
        </p:txBody>
      </p:sp>
      <p:sp>
        <p:nvSpPr>
          <p:cNvPr id="13" name="Text 11">
            <a:extLst>
              <a:ext uri="{FF2B5EF4-FFF2-40B4-BE49-F238E27FC236}">
                <a16:creationId xmlns:a16="http://schemas.microsoft.com/office/drawing/2014/main" id="{3857F82D-EA48-91E9-B2A4-82B0E9C93F43}"/>
              </a:ext>
            </a:extLst>
          </p:cNvPr>
          <p:cNvSpPr/>
          <p:nvPr/>
        </p:nvSpPr>
        <p:spPr>
          <a:xfrm>
            <a:off x="6464808"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8</a:t>
            </a:r>
          </a:p>
        </p:txBody>
      </p:sp>
      <p:sp>
        <p:nvSpPr>
          <p:cNvPr id="14" name="Text 12">
            <a:extLst>
              <a:ext uri="{FF2B5EF4-FFF2-40B4-BE49-F238E27FC236}">
                <a16:creationId xmlns:a16="http://schemas.microsoft.com/office/drawing/2014/main" id="{EDB138F1-4B4F-B972-6D3E-9FBA59CFB353}"/>
              </a:ext>
            </a:extLst>
          </p:cNvPr>
          <p:cNvSpPr/>
          <p:nvPr/>
        </p:nvSpPr>
        <p:spPr>
          <a:xfrm>
            <a:off x="7196328" y="197510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Interest Income on Receivables</a:t>
            </a:r>
          </a:p>
        </p:txBody>
      </p:sp>
      <p:sp>
        <p:nvSpPr>
          <p:cNvPr id="15" name="Text 13">
            <a:extLst>
              <a:ext uri="{FF2B5EF4-FFF2-40B4-BE49-F238E27FC236}">
                <a16:creationId xmlns:a16="http://schemas.microsoft.com/office/drawing/2014/main" id="{5E1B97FE-DA98-69EE-1578-70252ED19902}"/>
              </a:ext>
            </a:extLst>
          </p:cNvPr>
          <p:cNvSpPr/>
          <p:nvPr/>
        </p:nvSpPr>
        <p:spPr>
          <a:xfrm>
            <a:off x="7196328" y="2432304"/>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Adjustment of R 43m</a:t>
            </a:r>
          </a:p>
        </p:txBody>
      </p:sp>
      <p:sp>
        <p:nvSpPr>
          <p:cNvPr id="16" name="Shape 14">
            <a:extLst>
              <a:ext uri="{FF2B5EF4-FFF2-40B4-BE49-F238E27FC236}">
                <a16:creationId xmlns:a16="http://schemas.microsoft.com/office/drawing/2014/main" id="{A77E2927-1639-F4A9-B4C1-AC1DA7FF8E34}"/>
              </a:ext>
            </a:extLst>
          </p:cNvPr>
          <p:cNvSpPr/>
          <p:nvPr/>
        </p:nvSpPr>
        <p:spPr>
          <a:xfrm>
            <a:off x="548640" y="3163824"/>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a:extLst>
              <a:ext uri="{FF2B5EF4-FFF2-40B4-BE49-F238E27FC236}">
                <a16:creationId xmlns:a16="http://schemas.microsoft.com/office/drawing/2014/main" id="{6404B3EB-AB8D-E2DF-CE5F-14E09E41C41E}"/>
              </a:ext>
            </a:extLst>
          </p:cNvPr>
          <p:cNvSpPr/>
          <p:nvPr/>
        </p:nvSpPr>
        <p:spPr>
          <a:xfrm>
            <a:off x="822960" y="3456432"/>
            <a:ext cx="548640" cy="548640"/>
          </a:xfrm>
          <a:prstGeom prst="ellipse">
            <a:avLst/>
          </a:prstGeom>
          <a:solidFill>
            <a:srgbClr val="B9741B"/>
          </a:solidFill>
        </p:spPr>
        <p:txBody>
          <a:bodyPr/>
          <a:lstStyle/>
          <a:p>
            <a:endParaRPr lang="en-ZA"/>
          </a:p>
        </p:txBody>
      </p:sp>
      <p:sp>
        <p:nvSpPr>
          <p:cNvPr id="18" name="Text 16">
            <a:extLst>
              <a:ext uri="{FF2B5EF4-FFF2-40B4-BE49-F238E27FC236}">
                <a16:creationId xmlns:a16="http://schemas.microsoft.com/office/drawing/2014/main" id="{A484B7DA-19A0-D507-DE2D-9586F6C0CDFA}"/>
              </a:ext>
            </a:extLst>
          </p:cNvPr>
          <p:cNvSpPr/>
          <p:nvPr/>
        </p:nvSpPr>
        <p:spPr>
          <a:xfrm>
            <a:off x="822960" y="3456432"/>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9</a:t>
            </a:r>
          </a:p>
        </p:txBody>
      </p:sp>
      <p:sp>
        <p:nvSpPr>
          <p:cNvPr id="19" name="Text 17">
            <a:extLst>
              <a:ext uri="{FF2B5EF4-FFF2-40B4-BE49-F238E27FC236}">
                <a16:creationId xmlns:a16="http://schemas.microsoft.com/office/drawing/2014/main" id="{BA4DFAD8-15EA-05C7-88ED-69F8BE6F1909}"/>
              </a:ext>
            </a:extLst>
          </p:cNvPr>
          <p:cNvSpPr/>
          <p:nvPr/>
        </p:nvSpPr>
        <p:spPr>
          <a:xfrm>
            <a:off x="1554480" y="3401568"/>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Employee Costs</a:t>
            </a:r>
          </a:p>
        </p:txBody>
      </p:sp>
      <p:sp>
        <p:nvSpPr>
          <p:cNvPr id="20" name="Text 18">
            <a:extLst>
              <a:ext uri="{FF2B5EF4-FFF2-40B4-BE49-F238E27FC236}">
                <a16:creationId xmlns:a16="http://schemas.microsoft.com/office/drawing/2014/main" id="{F5D1B0FB-42B5-0A48-756A-A9E5D1C33A11}"/>
              </a:ext>
            </a:extLst>
          </p:cNvPr>
          <p:cNvSpPr/>
          <p:nvPr/>
        </p:nvSpPr>
        <p:spPr>
          <a:xfrm>
            <a:off x="1554480" y="3858768"/>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Overtime payment of R 8.3m.</a:t>
            </a:r>
          </a:p>
        </p:txBody>
      </p:sp>
      <p:sp>
        <p:nvSpPr>
          <p:cNvPr id="28" name="Text 26">
            <a:extLst>
              <a:ext uri="{FF2B5EF4-FFF2-40B4-BE49-F238E27FC236}">
                <a16:creationId xmlns:a16="http://schemas.microsoft.com/office/drawing/2014/main" id="{675BE20D-2D1F-23F3-C014-A729D5297B0F}"/>
              </a:ext>
            </a:extLst>
          </p:cNvPr>
          <p:cNvSpPr/>
          <p:nvPr/>
        </p:nvSpPr>
        <p:spPr>
          <a:xfrm>
            <a:off x="822960" y="488289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5</a:t>
            </a:r>
          </a:p>
        </p:txBody>
      </p:sp>
      <p:sp>
        <p:nvSpPr>
          <p:cNvPr id="33" name="Text 31">
            <a:extLst>
              <a:ext uri="{FF2B5EF4-FFF2-40B4-BE49-F238E27FC236}">
                <a16:creationId xmlns:a16="http://schemas.microsoft.com/office/drawing/2014/main" id="{35094671-98C0-CC60-F85A-4B4FFE2AD3CB}"/>
              </a:ext>
            </a:extLst>
          </p:cNvPr>
          <p:cNvSpPr/>
          <p:nvPr/>
        </p:nvSpPr>
        <p:spPr>
          <a:xfrm>
            <a:off x="6464808" y="488289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6</a:t>
            </a:r>
          </a:p>
        </p:txBody>
      </p:sp>
    </p:spTree>
    <p:extLst>
      <p:ext uri="{BB962C8B-B14F-4D97-AF65-F5344CB8AC3E}">
        <p14:creationId xmlns:p14="http://schemas.microsoft.com/office/powerpoint/2010/main" val="4157582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F3864"/>
        </a:solidFill>
        <a:effectLst/>
      </p:bgPr>
    </p:bg>
    <p:spTree>
      <p:nvGrpSpPr>
        <p:cNvPr id="1" name=""/>
        <p:cNvGrpSpPr/>
        <p:nvPr/>
      </p:nvGrpSpPr>
      <p:grpSpPr>
        <a:xfrm>
          <a:off x="0" y="0"/>
          <a:ext cx="0" cy="0"/>
          <a:chOff x="0" y="0"/>
          <a:chExt cx="0" cy="0"/>
        </a:xfrm>
      </p:grpSpPr>
      <p:sp>
        <p:nvSpPr>
          <p:cNvPr id="2" name="Text 0"/>
          <p:cNvSpPr/>
          <p:nvPr/>
        </p:nvSpPr>
        <p:spPr>
          <a:xfrm>
            <a:off x="640080" y="502920"/>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MATERIAL UNCERTAINTY: GOING CONCERN</a:t>
            </a:r>
          </a:p>
        </p:txBody>
      </p:sp>
      <p:sp>
        <p:nvSpPr>
          <p:cNvPr id="3" name="Text 1"/>
          <p:cNvSpPr/>
          <p:nvPr/>
        </p:nvSpPr>
        <p:spPr>
          <a:xfrm>
            <a:off x="640080" y="822960"/>
            <a:ext cx="10972800" cy="731520"/>
          </a:xfrm>
          <a:prstGeom prst="rect">
            <a:avLst/>
          </a:prstGeom>
          <a:noFill/>
        </p:spPr>
        <p:txBody>
          <a:bodyPr wrap="square" lIns="0" tIns="0" rIns="0" bIns="0" rtlCol="0" anchor="ctr"/>
          <a:lstStyle/>
          <a:p>
            <a:pPr marL="0" indent="0">
              <a:buNone/>
            </a:pPr>
            <a:r>
              <a:rPr lang="en-US" sz="2700" b="1" dirty="0">
                <a:solidFill>
                  <a:srgbClr val="FFFFFF"/>
                </a:solidFill>
                <a:latin typeface="Arial" panose="020B0604020202020204" pitchFamily="34" charset="0"/>
                <a:ea typeface="Cambria" panose="02040503050406030204" pitchFamily="34" charset="-122"/>
                <a:cs typeface="Arial" panose="020B0604020202020204" pitchFamily="34" charset="0"/>
              </a:rPr>
              <a:t>A significant financial sustainability challenge</a:t>
            </a:r>
          </a:p>
        </p:txBody>
      </p:sp>
      <p:sp>
        <p:nvSpPr>
          <p:cNvPr id="4" name="Shape 2"/>
          <p:cNvSpPr/>
          <p:nvPr/>
        </p:nvSpPr>
        <p:spPr>
          <a:xfrm>
            <a:off x="640080" y="1965960"/>
            <a:ext cx="5349240" cy="2103120"/>
          </a:xfrm>
          <a:prstGeom prst="roundRect">
            <a:avLst>
              <a:gd name="adj" fmla="val 3478"/>
            </a:avLst>
          </a:prstGeom>
          <a:solidFill>
            <a:srgbClr val="2A4A7F"/>
          </a:solidFill>
          <a:effectLst>
            <a:outerShdw blurRad="76200" dist="25400" dir="5400000" algn="bl" rotWithShape="0">
              <a:srgbClr val="9AA7BD">
                <a:alpha val="35000"/>
              </a:srgbClr>
            </a:outerShdw>
          </a:effectLst>
        </p:spPr>
        <p:txBody>
          <a:bodyPr/>
          <a:lstStyle/>
          <a:p>
            <a:endParaRPr lang="en-ZA"/>
          </a:p>
        </p:txBody>
      </p:sp>
      <p:sp>
        <p:nvSpPr>
          <p:cNvPr id="5" name="Text 3"/>
          <p:cNvSpPr/>
          <p:nvPr/>
        </p:nvSpPr>
        <p:spPr>
          <a:xfrm>
            <a:off x="640080" y="2240280"/>
            <a:ext cx="5349240" cy="914400"/>
          </a:xfrm>
          <a:prstGeom prst="rect">
            <a:avLst/>
          </a:prstGeom>
          <a:noFill/>
        </p:spPr>
        <p:txBody>
          <a:bodyPr wrap="square" lIns="0" tIns="0" rIns="0" bIns="0" rtlCol="0" anchor="ctr"/>
          <a:lstStyle/>
          <a:p>
            <a:pPr marL="0" indent="0" algn="ctr">
              <a:buNone/>
            </a:pPr>
            <a:r>
              <a:rPr lang="en-US" sz="3800" b="1" dirty="0">
                <a:solidFill>
                  <a:srgbClr val="B9741B"/>
                </a:solidFill>
                <a:latin typeface="Arial" panose="020B0604020202020204" pitchFamily="34" charset="0"/>
                <a:ea typeface="Cambria" panose="02040503050406030204" pitchFamily="34" charset="-122"/>
                <a:cs typeface="Arial" panose="020B0604020202020204" pitchFamily="34" charset="0"/>
              </a:rPr>
              <a:t>R115.9m</a:t>
            </a:r>
          </a:p>
          <a:p>
            <a:pPr marL="0" indent="0" algn="ctr">
              <a:buNone/>
            </a:pPr>
            <a:r>
              <a:rPr lang="en-US" sz="1400" b="1" dirty="0">
                <a:solidFill>
                  <a:srgbClr val="B9741B"/>
                </a:solidFill>
                <a:latin typeface="Arial" panose="020B0604020202020204" pitchFamily="34" charset="0"/>
                <a:ea typeface="Cambria" panose="02040503050406030204" pitchFamily="34" charset="-122"/>
                <a:cs typeface="Arial" panose="020B0604020202020204" pitchFamily="34" charset="0"/>
              </a:rPr>
              <a:t>(Expenses include Depreciation of R 15 m and debt impairment of R 110m)</a:t>
            </a:r>
          </a:p>
        </p:txBody>
      </p:sp>
      <p:sp>
        <p:nvSpPr>
          <p:cNvPr id="6" name="Text 4"/>
          <p:cNvSpPr/>
          <p:nvPr/>
        </p:nvSpPr>
        <p:spPr>
          <a:xfrm>
            <a:off x="1005840" y="3200400"/>
            <a:ext cx="4617720" cy="731520"/>
          </a:xfrm>
          <a:prstGeom prst="rect">
            <a:avLst/>
          </a:prstGeom>
          <a:noFill/>
        </p:spPr>
        <p:txBody>
          <a:bodyPr wrap="square" lIns="0" tIns="0" rIns="0" bIns="0" rtlCol="0" anchor="ctr"/>
          <a:lstStyle/>
          <a:p>
            <a:pPr marL="0" indent="0" algn="ctr">
              <a:buNone/>
            </a:pPr>
            <a:r>
              <a:rPr lang="en-US" sz="1300" dirty="0">
                <a:solidFill>
                  <a:srgbClr val="E6ECF7"/>
                </a:solidFill>
                <a:latin typeface="Arial" panose="020B0604020202020204" pitchFamily="34" charset="0"/>
                <a:ea typeface="Calibri" panose="020F0502020204030204" pitchFamily="34" charset="-122"/>
                <a:cs typeface="Arial" panose="020B0604020202020204" pitchFamily="34" charset="0"/>
              </a:rPr>
              <a:t>net deficit for the year ended 30 June 2025</a:t>
            </a:r>
          </a:p>
        </p:txBody>
      </p:sp>
      <p:sp>
        <p:nvSpPr>
          <p:cNvPr id="7" name="Shape 5"/>
          <p:cNvSpPr/>
          <p:nvPr/>
        </p:nvSpPr>
        <p:spPr>
          <a:xfrm>
            <a:off x="6199632" y="1965960"/>
            <a:ext cx="5349240" cy="2103120"/>
          </a:xfrm>
          <a:prstGeom prst="roundRect">
            <a:avLst>
              <a:gd name="adj" fmla="val 3478"/>
            </a:avLst>
          </a:prstGeom>
          <a:solidFill>
            <a:srgbClr val="2A4A7F"/>
          </a:solidFill>
          <a:effectLst>
            <a:outerShdw blurRad="76200" dist="25400" dir="5400000" algn="bl" rotWithShape="0">
              <a:srgbClr val="9AA7BD">
                <a:alpha val="35000"/>
              </a:srgbClr>
            </a:outerShdw>
          </a:effectLst>
        </p:spPr>
        <p:txBody>
          <a:bodyPr/>
          <a:lstStyle/>
          <a:p>
            <a:endParaRPr lang="en-ZA"/>
          </a:p>
        </p:txBody>
      </p:sp>
      <p:sp>
        <p:nvSpPr>
          <p:cNvPr id="8" name="Text 6"/>
          <p:cNvSpPr/>
          <p:nvPr/>
        </p:nvSpPr>
        <p:spPr>
          <a:xfrm>
            <a:off x="6199632" y="2240280"/>
            <a:ext cx="5349240" cy="914400"/>
          </a:xfrm>
          <a:prstGeom prst="rect">
            <a:avLst/>
          </a:prstGeom>
          <a:noFill/>
        </p:spPr>
        <p:txBody>
          <a:bodyPr wrap="square" lIns="0" tIns="0" rIns="0" bIns="0" rtlCol="0" anchor="ctr"/>
          <a:lstStyle/>
          <a:p>
            <a:pPr marL="0" indent="0" algn="ctr">
              <a:buNone/>
            </a:pPr>
            <a:r>
              <a:rPr lang="en-US" sz="3800" b="1" dirty="0">
                <a:solidFill>
                  <a:srgbClr val="B9741B"/>
                </a:solidFill>
                <a:latin typeface="Arial" panose="020B0604020202020204" pitchFamily="34" charset="0"/>
                <a:ea typeface="Cambria" panose="02040503050406030204" pitchFamily="34" charset="-122"/>
                <a:cs typeface="Arial" panose="020B0604020202020204" pitchFamily="34" charset="0"/>
              </a:rPr>
              <a:t>R391.2m</a:t>
            </a:r>
          </a:p>
          <a:p>
            <a:pPr marL="0" indent="0" algn="ctr">
              <a:buNone/>
            </a:pPr>
            <a:r>
              <a:rPr lang="en-US" sz="1400" b="1" dirty="0">
                <a:solidFill>
                  <a:srgbClr val="B9741B"/>
                </a:solidFill>
                <a:latin typeface="Arial" panose="020B0604020202020204" pitchFamily="34" charset="0"/>
                <a:ea typeface="Cambria" panose="02040503050406030204" pitchFamily="34" charset="-122"/>
                <a:cs typeface="Arial" panose="020B0604020202020204" pitchFamily="34" charset="0"/>
              </a:rPr>
              <a:t>(Total Trade payables of R 420m include R 350m of Eskom and R 30m of Kalkfontein)</a:t>
            </a:r>
          </a:p>
        </p:txBody>
      </p:sp>
      <p:sp>
        <p:nvSpPr>
          <p:cNvPr id="9" name="Text 7"/>
          <p:cNvSpPr/>
          <p:nvPr/>
        </p:nvSpPr>
        <p:spPr>
          <a:xfrm>
            <a:off x="6565392" y="3200400"/>
            <a:ext cx="4617720" cy="731520"/>
          </a:xfrm>
          <a:prstGeom prst="rect">
            <a:avLst/>
          </a:prstGeom>
          <a:noFill/>
        </p:spPr>
        <p:txBody>
          <a:bodyPr wrap="square" lIns="0" tIns="0" rIns="0" bIns="0" rtlCol="0" anchor="ctr"/>
          <a:lstStyle/>
          <a:p>
            <a:pPr marL="0" indent="0" algn="ctr">
              <a:buNone/>
            </a:pPr>
            <a:r>
              <a:rPr lang="en-US" sz="1300" dirty="0">
                <a:solidFill>
                  <a:srgbClr val="E6ECF7"/>
                </a:solidFill>
                <a:latin typeface="Arial" panose="020B0604020202020204" pitchFamily="34" charset="0"/>
                <a:ea typeface="Calibri" panose="020F0502020204030204" pitchFamily="34" charset="-122"/>
                <a:cs typeface="Arial" panose="020B0604020202020204" pitchFamily="34" charset="0"/>
              </a:rPr>
              <a:t>by which current liabilities exceed current assets</a:t>
            </a:r>
          </a:p>
        </p:txBody>
      </p:sp>
      <p:sp>
        <p:nvSpPr>
          <p:cNvPr id="10" name="Text 8"/>
          <p:cNvSpPr/>
          <p:nvPr/>
        </p:nvSpPr>
        <p:spPr>
          <a:xfrm>
            <a:off x="640080" y="4389120"/>
            <a:ext cx="10881360" cy="1463040"/>
          </a:xfrm>
          <a:prstGeom prst="rect">
            <a:avLst/>
          </a:prstGeom>
          <a:noFill/>
        </p:spPr>
        <p:txBody>
          <a:bodyPr wrap="square" lIns="0" tIns="0" rIns="0" bIns="0" rtlCol="0" anchor="ctr"/>
          <a:lstStyle/>
          <a:p>
            <a:pPr marL="0" indent="0">
              <a:buNone/>
            </a:pPr>
            <a:r>
              <a:rPr lang="en-US" sz="1350" b="1" dirty="0">
                <a:solidFill>
                  <a:srgbClr val="C9A227"/>
                </a:solidFill>
                <a:latin typeface="Arial" panose="020B0604020202020204" pitchFamily="34" charset="0"/>
                <a:ea typeface="Calibri" panose="020F0502020204030204" pitchFamily="34" charset="-122"/>
                <a:cs typeface="Arial" panose="020B0604020202020204" pitchFamily="34" charset="0"/>
              </a:rPr>
              <a:t>The Auditor-General </a:t>
            </a:r>
            <a:r>
              <a:rPr lang="en-GB" altLang="en-US" sz="1350" b="1" dirty="0">
                <a:solidFill>
                  <a:srgbClr val="C9A227"/>
                </a:solidFill>
                <a:latin typeface="Arial" panose="020B0604020202020204" pitchFamily="34" charset="0"/>
                <a:ea typeface="Calibri" panose="020F0502020204030204" pitchFamily="34" charset="-122"/>
                <a:cs typeface="Arial" panose="020B0604020202020204" pitchFamily="34" charset="0"/>
              </a:rPr>
              <a:t>has </a:t>
            </a:r>
            <a:r>
              <a:rPr lang="en-US" sz="1350" b="1" dirty="0">
                <a:solidFill>
                  <a:srgbClr val="C9A227"/>
                </a:solidFill>
                <a:latin typeface="Arial" panose="020B0604020202020204" pitchFamily="34" charset="0"/>
                <a:ea typeface="Calibri" panose="020F0502020204030204" pitchFamily="34" charset="-122"/>
                <a:cs typeface="Arial" panose="020B0604020202020204" pitchFamily="34" charset="0"/>
              </a:rPr>
              <a:t>note</a:t>
            </a:r>
            <a:r>
              <a:rPr lang="en-GB" altLang="en-US" sz="1350" b="1" dirty="0">
                <a:solidFill>
                  <a:srgbClr val="C9A227"/>
                </a:solidFill>
                <a:latin typeface="Arial" panose="020B0604020202020204" pitchFamily="34" charset="0"/>
                <a:ea typeface="Calibri" panose="020F0502020204030204" pitchFamily="34" charset="-122"/>
                <a:cs typeface="Arial" panose="020B0604020202020204" pitchFamily="34" charset="0"/>
              </a:rPr>
              <a:t>d</a:t>
            </a:r>
            <a:r>
              <a:rPr lang="en-US" sz="1350" b="1" dirty="0">
                <a:solidFill>
                  <a:srgbClr val="C9A227"/>
                </a:solidFill>
                <a:latin typeface="Arial" panose="020B0604020202020204" pitchFamily="34" charset="0"/>
                <a:ea typeface="Calibri" panose="020F0502020204030204" pitchFamily="34" charset="-122"/>
                <a:cs typeface="Arial" panose="020B0604020202020204" pitchFamily="34" charset="0"/>
              </a:rPr>
              <a:t> a material uncertainty that may cast significant doubt on the municipality's ability to continue as a going concern. </a:t>
            </a:r>
            <a:r>
              <a:rPr lang="en-US" sz="1350" dirty="0">
                <a:solidFill>
                  <a:srgbClr val="E6ECF7"/>
                </a:solidFill>
                <a:latin typeface="Arial" panose="020B0604020202020204" pitchFamily="34" charset="0"/>
                <a:ea typeface="Calibri" panose="020F0502020204030204" pitchFamily="34" charset="-122"/>
                <a:cs typeface="Arial" panose="020B0604020202020204" pitchFamily="34" charset="0"/>
              </a:rPr>
              <a:t>The financial recovery plan in this submission (revenue, collection, cost containment, distribution losses and an Eskom arrangement) is the municipality's response.</a:t>
            </a:r>
            <a:endParaRPr lang="en-US" sz="135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UIFW EXPENDITURE (PER AUDIT REPORT)</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Unauthorised, irregular, fruitless and wasteful</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6</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graphicFrame>
        <p:nvGraphicFramePr>
          <p:cNvPr id="7" name="Table 0"/>
          <p:cNvGraphicFramePr>
            <a:graphicFrameLocks noGrp="1"/>
          </p:cNvGraphicFramePr>
          <p:nvPr>
            <p:extLst>
              <p:ext uri="{D42A27DB-BD31-4B8C-83A1-F6EECF244321}">
                <p14:modId xmlns:p14="http://schemas.microsoft.com/office/powerpoint/2010/main" val="3578893884"/>
              </p:ext>
            </p:extLst>
          </p:nvPr>
        </p:nvGraphicFramePr>
        <p:xfrm>
          <a:off x="548640" y="1828800"/>
          <a:ext cx="11064240" cy="2726944"/>
        </p:xfrm>
        <a:graphic>
          <a:graphicData uri="http://schemas.openxmlformats.org/drawingml/2006/table">
            <a:tbl>
              <a:tblPr/>
              <a:tblGrid>
                <a:gridCol w="2293806">
                  <a:extLst>
                    <a:ext uri="{9D8B030D-6E8A-4147-A177-3AD203B41FA5}">
                      <a16:colId xmlns:a16="http://schemas.microsoft.com/office/drawing/2014/main" val="20000"/>
                    </a:ext>
                  </a:extLst>
                </a:gridCol>
                <a:gridCol w="1484227">
                  <a:extLst>
                    <a:ext uri="{9D8B030D-6E8A-4147-A177-3AD203B41FA5}">
                      <a16:colId xmlns:a16="http://schemas.microsoft.com/office/drawing/2014/main" val="20001"/>
                    </a:ext>
                  </a:extLst>
                </a:gridCol>
                <a:gridCol w="1484227">
                  <a:extLst>
                    <a:ext uri="{9D8B030D-6E8A-4147-A177-3AD203B41FA5}">
                      <a16:colId xmlns:a16="http://schemas.microsoft.com/office/drawing/2014/main" val="20002"/>
                    </a:ext>
                  </a:extLst>
                </a:gridCol>
                <a:gridCol w="2900990">
                  <a:extLst>
                    <a:ext uri="{9D8B030D-6E8A-4147-A177-3AD203B41FA5}">
                      <a16:colId xmlns:a16="http://schemas.microsoft.com/office/drawing/2014/main" val="20003"/>
                    </a:ext>
                  </a:extLst>
                </a:gridCol>
                <a:gridCol w="2900990">
                  <a:extLst>
                    <a:ext uri="{9D8B030D-6E8A-4147-A177-3AD203B41FA5}">
                      <a16:colId xmlns:a16="http://schemas.microsoft.com/office/drawing/2014/main" val="3332434497"/>
                    </a:ext>
                  </a:extLst>
                </a:gridCol>
              </a:tblGrid>
              <a:tr h="658368">
                <a:tc>
                  <a:txBody>
                    <a:bodyPr/>
                    <a:lstStyle/>
                    <a:p>
                      <a:pPr marL="0" indent="0" algn="l">
                        <a:buNone/>
                      </a:pPr>
                      <a:r>
                        <a:rPr lang="en-US" sz="1100" b="1" dirty="0">
                          <a:solidFill>
                            <a:srgbClr val="FFFFFF"/>
                          </a:solidFill>
                          <a:latin typeface="Arial" panose="020B0604020202020204" pitchFamily="34" charset="0"/>
                          <a:ea typeface="Calibri" panose="020F0502020204030204" pitchFamily="34" charset="-122"/>
                          <a:cs typeface="Arial" panose="020B0604020202020204" pitchFamily="34" charset="0"/>
                        </a:rPr>
                        <a:t>Category</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tc>
                  <a:txBody>
                    <a:bodyPr/>
                    <a:lstStyle/>
                    <a:p>
                      <a:pPr marL="0" indent="0" algn="r">
                        <a:buNone/>
                      </a:pPr>
                      <a:r>
                        <a:rPr lang="en-US" sz="1100" b="1" dirty="0">
                          <a:solidFill>
                            <a:srgbClr val="FFFFFF"/>
                          </a:solidFill>
                          <a:latin typeface="Arial" panose="020B0604020202020204" pitchFamily="34" charset="0"/>
                          <a:ea typeface="Calibri" panose="020F0502020204030204" pitchFamily="34" charset="-122"/>
                          <a:cs typeface="Arial" panose="020B0604020202020204" pitchFamily="34" charset="0"/>
                        </a:rPr>
                        <a:t>2024/25 (R)</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tc>
                  <a:txBody>
                    <a:bodyPr/>
                    <a:lstStyle/>
                    <a:p>
                      <a:pPr marL="0" indent="0" algn="r">
                        <a:buNone/>
                      </a:pPr>
                      <a:r>
                        <a:rPr lang="en-US" sz="1100" b="1" dirty="0">
                          <a:solidFill>
                            <a:srgbClr val="FFFFFF"/>
                          </a:solidFill>
                          <a:latin typeface="Arial" panose="020B0604020202020204" pitchFamily="34" charset="0"/>
                          <a:ea typeface="Calibri" panose="020F0502020204030204" pitchFamily="34" charset="-122"/>
                          <a:cs typeface="Arial" panose="020B0604020202020204" pitchFamily="34" charset="0"/>
                        </a:rPr>
                        <a:t>2023/24 (R)</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tc>
                  <a:txBody>
                    <a:bodyPr/>
                    <a:lstStyle/>
                    <a:p>
                      <a:pPr marL="0" indent="0" algn="r">
                        <a:buNone/>
                      </a:pPr>
                      <a:r>
                        <a:rPr lang="en-US" sz="1100" b="1" dirty="0">
                          <a:solidFill>
                            <a:srgbClr val="FFFFFF"/>
                          </a:solidFill>
                          <a:latin typeface="Arial" panose="020B0604020202020204" pitchFamily="34" charset="0"/>
                          <a:ea typeface="Calibri" panose="020F0502020204030204" pitchFamily="34" charset="-122"/>
                          <a:cs typeface="Arial" panose="020B0604020202020204" pitchFamily="34" charset="0"/>
                        </a:rPr>
                        <a:t>Principal cause</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tc>
                  <a:txBody>
                    <a:bodyPr/>
                    <a:lstStyle/>
                    <a:p>
                      <a:pPr marL="0" indent="0" algn="r">
                        <a:buNone/>
                      </a:pPr>
                      <a:r>
                        <a:rPr lang="en-US" sz="1100" b="1" dirty="0">
                          <a:solidFill>
                            <a:srgbClr val="FFFFFF"/>
                          </a:solidFill>
                          <a:latin typeface="Arial" panose="020B0604020202020204" pitchFamily="34" charset="0"/>
                          <a:ea typeface="Calibri" panose="020F0502020204030204" pitchFamily="34" charset="-122"/>
                          <a:cs typeface="Arial" panose="020B0604020202020204" pitchFamily="34" charset="0"/>
                        </a:rPr>
                        <a:t>Corrective measures</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1F3864"/>
                    </a:solidFill>
                  </a:tcPr>
                </a:tc>
                <a:extLst>
                  <a:ext uri="{0D108BD9-81ED-4DB2-BD59-A6C34878D82A}">
                    <a16:rowId xmlns:a16="http://schemas.microsoft.com/office/drawing/2014/main" val="10000"/>
                  </a:ext>
                </a:extLst>
              </a:tr>
              <a:tr h="658368">
                <a:tc>
                  <a:txBody>
                    <a:bodyPr/>
                    <a:lstStyle/>
                    <a:p>
                      <a:pPr marL="0" indent="0" algn="l">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Unauthorised expenditure</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196,384,909</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127,262,723</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Overspending of budget; conditional grants used for operations</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Special Adjustment budget approved in January 2026 in line with MBRR regulation 23(6), to authorize the unauthorize expenditure</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58368">
                <a:tc>
                  <a:txBody>
                    <a:bodyPr/>
                    <a:lstStyle/>
                    <a:p>
                      <a:pPr marL="0" indent="0" algn="l">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Fruitless and wasteful</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r">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38,731,400</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r">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24,346,762</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r">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Interest on long-outstanding supplier payments</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tc>
                  <a:txBody>
                    <a:bodyPr/>
                    <a:lstStyle/>
                    <a:p>
                      <a:pPr marL="0" indent="0" algn="l">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Council approved a write off amounting to R 19.5m of fruitless and wasteful expenditure</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EEF2F8"/>
                    </a:solidFill>
                  </a:tcPr>
                </a:tc>
                <a:extLst>
                  <a:ext uri="{0D108BD9-81ED-4DB2-BD59-A6C34878D82A}">
                    <a16:rowId xmlns:a16="http://schemas.microsoft.com/office/drawing/2014/main" val="10002"/>
                  </a:ext>
                </a:extLst>
              </a:tr>
              <a:tr h="658368">
                <a:tc>
                  <a:txBody>
                    <a:bodyPr/>
                    <a:lstStyle/>
                    <a:p>
                      <a:pPr marL="0" indent="0" algn="l">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Irregular expenditure</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7,166,804</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12,602,903</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r">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Non-compliance with SCM requirements</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tc>
                  <a:txBody>
                    <a:bodyPr/>
                    <a:lstStyle/>
                    <a:p>
                      <a:pPr marL="0" indent="0" algn="l">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MPAC met on 27</a:t>
                      </a:r>
                      <a:r>
                        <a:rPr lang="en-US" sz="1150" baseline="30000" dirty="0">
                          <a:solidFill>
                            <a:srgbClr val="1A2230"/>
                          </a:solidFill>
                          <a:latin typeface="Arial" panose="020B0604020202020204" pitchFamily="34" charset="0"/>
                          <a:ea typeface="Calibri" panose="020F0502020204030204" pitchFamily="34" charset="-122"/>
                          <a:cs typeface="Arial" panose="020B0604020202020204" pitchFamily="34" charset="0"/>
                        </a:rPr>
                        <a:t>th</a:t>
                      </a: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 July to investigate the R7.1 million irregular expenditure</a:t>
                      </a:r>
                    </a:p>
                  </a:txBody>
                  <a:tcPr marL="63500" marR="63500" marT="25400" marB="25400" anchor="ctr">
                    <a:lnL w="9525" cap="flat" cmpd="sng" algn="ctr">
                      <a:solidFill>
                        <a:srgbClr val="D3DAE6"/>
                      </a:solidFill>
                      <a:prstDash val="solid"/>
                      <a:round/>
                      <a:headEnd type="none" w="med" len="med"/>
                      <a:tailEnd type="none" w="med" len="med"/>
                    </a:lnL>
                    <a:lnR w="9525" cap="flat" cmpd="sng" algn="ctr">
                      <a:solidFill>
                        <a:srgbClr val="D3DAE6"/>
                      </a:solidFill>
                      <a:prstDash val="solid"/>
                      <a:round/>
                      <a:headEnd type="none" w="med" len="med"/>
                      <a:tailEnd type="none" w="med" len="med"/>
                    </a:lnR>
                    <a:lnT w="9525" cap="flat" cmpd="sng" algn="ctr">
                      <a:solidFill>
                        <a:srgbClr val="D3DAE6"/>
                      </a:solidFill>
                      <a:prstDash val="solid"/>
                      <a:round/>
                      <a:headEnd type="none" w="med" len="med"/>
                      <a:tailEnd type="none" w="med" len="med"/>
                    </a:lnT>
                    <a:lnB w="9525" cap="flat" cmpd="sng" algn="ctr">
                      <a:solidFill>
                        <a:srgbClr val="D3DAE6"/>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6" name="Shape 4"/>
          <p:cNvSpPr/>
          <p:nvPr/>
        </p:nvSpPr>
        <p:spPr>
          <a:xfrm>
            <a:off x="548640" y="4572000"/>
            <a:ext cx="11064240" cy="822960"/>
          </a:xfrm>
          <a:prstGeom prst="roundRect">
            <a:avLst>
              <a:gd name="adj" fmla="val 6667"/>
            </a:avLst>
          </a:prstGeom>
          <a:solidFill>
            <a:srgbClr val="F6EEE6"/>
          </a:solidFill>
          <a:ln w="12700">
            <a:solidFill>
              <a:srgbClr val="B9741B"/>
            </a:solidFill>
            <a:prstDash val="solid"/>
          </a:ln>
        </p:spPr>
        <p:txBody>
          <a:bodyPr/>
          <a:lstStyle/>
          <a:p>
            <a:endParaRPr lang="en-ZA"/>
          </a:p>
        </p:txBody>
      </p:sp>
      <p:sp>
        <p:nvSpPr>
          <p:cNvPr id="8" name="Text 5"/>
          <p:cNvSpPr/>
          <p:nvPr/>
        </p:nvSpPr>
        <p:spPr>
          <a:xfrm>
            <a:off x="777240" y="4572000"/>
            <a:ext cx="10607040" cy="822960"/>
          </a:xfrm>
          <a:prstGeom prst="rect">
            <a:avLst/>
          </a:prstGeom>
          <a:noFill/>
        </p:spPr>
        <p:txBody>
          <a:bodyPr wrap="square" lIns="0" tIns="0" rIns="0" bIns="0" rtlCol="0" anchor="ctr"/>
          <a:lstStyle/>
          <a:p>
            <a:pPr marL="0" indent="0">
              <a:buNone/>
            </a:pPr>
            <a:r>
              <a:rPr lang="en-US" sz="1250" b="1" dirty="0">
                <a:solidFill>
                  <a:srgbClr val="9E2B25"/>
                </a:solidFill>
                <a:latin typeface="Arial" panose="020B0604020202020204" pitchFamily="34" charset="0"/>
                <a:ea typeface="Calibri" panose="020F0502020204030204" pitchFamily="34" charset="-122"/>
                <a:cs typeface="Arial" panose="020B0604020202020204" pitchFamily="34" charset="0"/>
              </a:rPr>
              <a:t>Unauthorised expenditure rose to R196.4 million </a:t>
            </a:r>
            <a:r>
              <a:rPr lang="en-US" sz="1250" dirty="0">
                <a:solidFill>
                  <a:srgbClr val="1A2230"/>
                </a:solidFill>
                <a:latin typeface="Arial" panose="020B0604020202020204" pitchFamily="34" charset="0"/>
                <a:ea typeface="Calibri" panose="020F0502020204030204" pitchFamily="34" charset="-122"/>
                <a:cs typeface="Arial" panose="020B0604020202020204" pitchFamily="34" charset="0"/>
              </a:rPr>
              <a:t>(from R127.3 million), driven by budget overspending mainly due to Non-Cash item such as depreciation and debt impairment and the use of conditional grants for operational purposes. Reversing this trajectory is the municipality's foremost financial priority.</a:t>
            </a:r>
            <a:endParaRPr lang="en-US" sz="1250" dirty="0">
              <a:latin typeface="Arial" panose="020B0604020202020204" pitchFamily="34" charset="0"/>
              <a:cs typeface="Arial" panose="020B0604020202020204" pitchFamily="34" charset="0"/>
            </a:endParaRPr>
          </a:p>
        </p:txBody>
      </p:sp>
      <p:sp>
        <p:nvSpPr>
          <p:cNvPr id="9" name="Text 6"/>
          <p:cNvSpPr/>
          <p:nvPr/>
        </p:nvSpPr>
        <p:spPr>
          <a:xfrm>
            <a:off x="548640" y="5532120"/>
            <a:ext cx="11064240" cy="548640"/>
          </a:xfrm>
          <a:prstGeom prst="rect">
            <a:avLst/>
          </a:prstGeom>
          <a:noFill/>
        </p:spPr>
        <p:txBody>
          <a:bodyPr wrap="square" lIns="0" tIns="0" rIns="0" bIns="0" rtlCol="0" anchor="ctr"/>
          <a:lstStyle/>
          <a:p>
            <a:pPr marL="0" indent="0">
              <a:buNone/>
            </a:pPr>
            <a:r>
              <a:rPr lang="en-US" sz="1150" i="1" dirty="0">
                <a:solidFill>
                  <a:srgbClr val="5B6B85"/>
                </a:solidFill>
                <a:latin typeface="Arial" panose="020B0604020202020204" pitchFamily="34" charset="0"/>
                <a:ea typeface="Calibri" panose="020F0502020204030204" pitchFamily="34" charset="-122"/>
                <a:cs typeface="Arial" panose="020B0604020202020204" pitchFamily="34" charset="0"/>
              </a:rPr>
              <a:t>The Auditor-General further found that UIFW expenditure was not investigated to determine whether any person is liable (section 32(2) MFMA). Consequence management is addressed on slide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LOSSES, MATERIAL IRREGULARITY AND CRIMINAL MATTERS</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Other matters raised by the Auditor-General</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7</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379188"/>
            <a:ext cx="5440680" cy="1920240"/>
          </a:xfrm>
          <a:prstGeom prst="roundRect">
            <a:avLst>
              <a:gd name="adj" fmla="val 3333"/>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22960" y="2029968"/>
            <a:ext cx="548640" cy="548640"/>
          </a:xfrm>
          <a:prstGeom prst="ellipse">
            <a:avLst/>
          </a:prstGeom>
          <a:solidFill>
            <a:srgbClr val="B9741B"/>
          </a:solidFill>
        </p:spPr>
        <p:txBody>
          <a:bodyPr/>
          <a:lstStyle/>
          <a:p>
            <a:endParaRPr lang="en-ZA"/>
          </a:p>
        </p:txBody>
      </p:sp>
      <p:sp>
        <p:nvSpPr>
          <p:cNvPr id="8" name="Text 6"/>
          <p:cNvSpPr/>
          <p:nvPr/>
        </p:nvSpPr>
        <p:spPr>
          <a:xfrm>
            <a:off x="822960"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531620" y="15636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Electricity losses</a:t>
            </a:r>
          </a:p>
        </p:txBody>
      </p:sp>
      <p:sp>
        <p:nvSpPr>
          <p:cNvPr id="10" name="Text 8"/>
          <p:cNvSpPr/>
          <p:nvPr/>
        </p:nvSpPr>
        <p:spPr>
          <a:xfrm>
            <a:off x="1554480" y="2432304"/>
            <a:ext cx="4206240" cy="109728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R8.56m, being 22.34% of electricity purchased (2024: 11.03%), from technical faults and meter tampering and illegal connections.</a:t>
            </a:r>
          </a:p>
        </p:txBody>
      </p:sp>
      <p:sp>
        <p:nvSpPr>
          <p:cNvPr id="11" name="Shape 9"/>
          <p:cNvSpPr/>
          <p:nvPr/>
        </p:nvSpPr>
        <p:spPr>
          <a:xfrm>
            <a:off x="6172200" y="1379188"/>
            <a:ext cx="5440680" cy="1920240"/>
          </a:xfrm>
          <a:prstGeom prst="roundRect">
            <a:avLst>
              <a:gd name="adj" fmla="val 3333"/>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6464808" y="2029968"/>
            <a:ext cx="548640" cy="548640"/>
          </a:xfrm>
          <a:prstGeom prst="ellipse">
            <a:avLst/>
          </a:prstGeom>
          <a:solidFill>
            <a:srgbClr val="B9741B"/>
          </a:solidFill>
        </p:spPr>
        <p:txBody>
          <a:bodyPr/>
          <a:lstStyle/>
          <a:p>
            <a:endParaRPr lang="en-ZA"/>
          </a:p>
        </p:txBody>
      </p:sp>
      <p:sp>
        <p:nvSpPr>
          <p:cNvPr id="13" name="Text 11"/>
          <p:cNvSpPr/>
          <p:nvPr/>
        </p:nvSpPr>
        <p:spPr>
          <a:xfrm>
            <a:off x="6464808"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7196328" y="197510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Water losses</a:t>
            </a:r>
          </a:p>
        </p:txBody>
      </p:sp>
      <p:sp>
        <p:nvSpPr>
          <p:cNvPr id="15" name="Text 13"/>
          <p:cNvSpPr/>
          <p:nvPr/>
        </p:nvSpPr>
        <p:spPr>
          <a:xfrm>
            <a:off x="7196328" y="2432304"/>
            <a:ext cx="4206240" cy="109728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R3.15m, being 79% of water purchased (2024: 78%), indicating major distribution and metering losses.</a:t>
            </a:r>
          </a:p>
        </p:txBody>
      </p:sp>
      <p:sp>
        <p:nvSpPr>
          <p:cNvPr id="16" name="Shape 14"/>
          <p:cNvSpPr/>
          <p:nvPr/>
        </p:nvSpPr>
        <p:spPr>
          <a:xfrm>
            <a:off x="534924" y="3429000"/>
            <a:ext cx="5440680" cy="2787364"/>
          </a:xfrm>
          <a:prstGeom prst="roundRect">
            <a:avLst>
              <a:gd name="adj" fmla="val 3333"/>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dirty="0"/>
          </a:p>
        </p:txBody>
      </p:sp>
      <p:sp>
        <p:nvSpPr>
          <p:cNvPr id="17" name="Shape 15"/>
          <p:cNvSpPr/>
          <p:nvPr/>
        </p:nvSpPr>
        <p:spPr>
          <a:xfrm>
            <a:off x="822960" y="4133088"/>
            <a:ext cx="548640" cy="548640"/>
          </a:xfrm>
          <a:prstGeom prst="ellipse">
            <a:avLst/>
          </a:prstGeom>
          <a:solidFill>
            <a:srgbClr val="9E2B25"/>
          </a:solidFill>
        </p:spPr>
        <p:txBody>
          <a:bodyPr/>
          <a:lstStyle/>
          <a:p>
            <a:endParaRPr lang="en-ZA"/>
          </a:p>
        </p:txBody>
      </p:sp>
      <p:sp>
        <p:nvSpPr>
          <p:cNvPr id="18" name="Text 16"/>
          <p:cNvSpPr/>
          <p:nvPr/>
        </p:nvSpPr>
        <p:spPr>
          <a:xfrm>
            <a:off x="822960" y="41330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554480" y="40782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Material irregularity (Eskom) and Pension Fund</a:t>
            </a:r>
          </a:p>
        </p:txBody>
      </p:sp>
      <p:sp>
        <p:nvSpPr>
          <p:cNvPr id="20" name="Text 18"/>
          <p:cNvSpPr/>
          <p:nvPr/>
        </p:nvSpPr>
        <p:spPr>
          <a:xfrm>
            <a:off x="1554480" y="4535424"/>
            <a:ext cx="4206240" cy="1378993"/>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Late payment to Eskom caused interest of R3.71m; remedial actions not yet adequately implemented; the AG is considering further action.</a:t>
            </a:r>
          </a:p>
          <a:p>
            <a:pPr marL="0" indent="0">
              <a:buNone/>
            </a:pPr>
            <a:endPar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endParaRPr>
          </a:p>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As at 30 June 2025 Municipality was owing SALA Pension fund and MWRF 19.5m</a:t>
            </a:r>
          </a:p>
          <a:p>
            <a:pPr marL="0" indent="0">
              <a:buNone/>
            </a:pPr>
            <a:endPar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endParaRPr>
          </a:p>
        </p:txBody>
      </p:sp>
      <p:sp>
        <p:nvSpPr>
          <p:cNvPr id="21" name="Shape 19"/>
          <p:cNvSpPr/>
          <p:nvPr/>
        </p:nvSpPr>
        <p:spPr>
          <a:xfrm>
            <a:off x="6172200" y="3392424"/>
            <a:ext cx="5440680" cy="2823940"/>
          </a:xfrm>
          <a:prstGeom prst="roundRect">
            <a:avLst>
              <a:gd name="adj" fmla="val 3333"/>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2" name="Shape 20"/>
          <p:cNvSpPr/>
          <p:nvPr/>
        </p:nvSpPr>
        <p:spPr>
          <a:xfrm>
            <a:off x="6464808" y="4133088"/>
            <a:ext cx="548640" cy="548640"/>
          </a:xfrm>
          <a:prstGeom prst="ellipse">
            <a:avLst/>
          </a:prstGeom>
          <a:solidFill>
            <a:srgbClr val="9E2B25"/>
          </a:solidFill>
        </p:spPr>
        <p:txBody>
          <a:bodyPr/>
          <a:lstStyle/>
          <a:p>
            <a:endParaRPr lang="en-ZA"/>
          </a:p>
        </p:txBody>
      </p:sp>
      <p:sp>
        <p:nvSpPr>
          <p:cNvPr id="23" name="Text 21"/>
          <p:cNvSpPr/>
          <p:nvPr/>
        </p:nvSpPr>
        <p:spPr>
          <a:xfrm>
            <a:off x="6464808" y="413308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4</a:t>
            </a:r>
          </a:p>
        </p:txBody>
      </p:sp>
      <p:sp>
        <p:nvSpPr>
          <p:cNvPr id="24" name="Text 22"/>
          <p:cNvSpPr/>
          <p:nvPr/>
        </p:nvSpPr>
        <p:spPr>
          <a:xfrm>
            <a:off x="7196328" y="407822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Criminal matters</a:t>
            </a:r>
          </a:p>
        </p:txBody>
      </p:sp>
      <p:sp>
        <p:nvSpPr>
          <p:cNvPr id="25" name="Text 23"/>
          <p:cNvSpPr/>
          <p:nvPr/>
        </p:nvSpPr>
        <p:spPr>
          <a:xfrm>
            <a:off x="7196328" y="4535424"/>
            <a:ext cx="4206240" cy="109728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A former technical director faces fraud and corruption charges (case remanded to 21 April 2026); the Public Protector is investigating a councillor.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548640" y="384048"/>
            <a:ext cx="10515600" cy="274320"/>
          </a:xfrm>
          <a:prstGeom prst="rect">
            <a:avLst/>
          </a:prstGeom>
          <a:noFill/>
        </p:spPr>
        <p:txBody>
          <a:bodyPr wrap="square" lIns="0" tIns="0" rIns="0" bIns="0" rtlCol="0" anchor="ctr"/>
          <a:lstStyle/>
          <a:p>
            <a:pPr marL="0" indent="0">
              <a:buNone/>
            </a:pPr>
            <a:r>
              <a:rPr lang="en-US" sz="1200" b="1" kern="0" spc="200" dirty="0">
                <a:solidFill>
                  <a:srgbClr val="C9A227"/>
                </a:solidFill>
                <a:latin typeface="Arial" panose="020B0604020202020204" pitchFamily="34" charset="0"/>
                <a:ea typeface="Calibri" panose="020F0502020204030204" pitchFamily="34" charset="-122"/>
                <a:cs typeface="Arial" panose="020B0604020202020204" pitchFamily="34" charset="0"/>
              </a:rPr>
              <a:t>COMPLIANCE FINDINGS</a:t>
            </a:r>
          </a:p>
        </p:txBody>
      </p:sp>
      <p:sp>
        <p:nvSpPr>
          <p:cNvPr id="3" name="Text 1"/>
          <p:cNvSpPr/>
          <p:nvPr/>
        </p:nvSpPr>
        <p:spPr>
          <a:xfrm>
            <a:off x="548640" y="658368"/>
            <a:ext cx="11064240" cy="822960"/>
          </a:xfrm>
          <a:prstGeom prst="rect">
            <a:avLst/>
          </a:prstGeom>
          <a:noFill/>
        </p:spPr>
        <p:txBody>
          <a:bodyPr wrap="square" lIns="0" tIns="0" rIns="0" bIns="0" rtlCol="0" anchor="ctr"/>
          <a:lstStyle/>
          <a:p>
            <a:pPr marL="0" indent="0">
              <a:buNone/>
            </a:pPr>
            <a:r>
              <a:rPr lang="en-US" sz="2800" b="1" dirty="0">
                <a:solidFill>
                  <a:srgbClr val="1F3864"/>
                </a:solidFill>
                <a:latin typeface="Arial" panose="020B0604020202020204" pitchFamily="34" charset="0"/>
                <a:ea typeface="Cambria" panose="02040503050406030204" pitchFamily="34" charset="-122"/>
                <a:cs typeface="Arial" panose="020B0604020202020204" pitchFamily="34" charset="0"/>
              </a:rPr>
              <a:t>Key areas of non-compliance</a:t>
            </a:r>
          </a:p>
        </p:txBody>
      </p:sp>
      <p:sp>
        <p:nvSpPr>
          <p:cNvPr id="4" name="Text 2"/>
          <p:cNvSpPr/>
          <p:nvPr/>
        </p:nvSpPr>
        <p:spPr>
          <a:xfrm>
            <a:off x="11505895" y="6446520"/>
            <a:ext cx="411480" cy="274320"/>
          </a:xfrm>
          <a:prstGeom prst="rect">
            <a:avLst/>
          </a:prstGeom>
          <a:noFill/>
        </p:spPr>
        <p:txBody>
          <a:bodyPr wrap="square" lIns="0" tIns="0" rIns="0" bIns="0" rtlCol="0" anchor="ctr"/>
          <a:lstStyle/>
          <a:p>
            <a:pPr marL="0" indent="0" algn="r">
              <a:buNone/>
            </a:pPr>
            <a:r>
              <a:rPr lang="en-US" sz="900" dirty="0">
                <a:solidFill>
                  <a:srgbClr val="5B6B85"/>
                </a:solidFill>
                <a:latin typeface="Arial" panose="020B0604020202020204" pitchFamily="34" charset="0"/>
                <a:ea typeface="Calibri" panose="020F0502020204030204" pitchFamily="34" charset="-122"/>
                <a:cs typeface="Arial" panose="020B0604020202020204" pitchFamily="34" charset="0"/>
              </a:rPr>
              <a:t>8</a:t>
            </a:r>
          </a:p>
        </p:txBody>
      </p:sp>
      <p:sp>
        <p:nvSpPr>
          <p:cNvPr id="5" name="Text 3"/>
          <p:cNvSpPr/>
          <p:nvPr/>
        </p:nvSpPr>
        <p:spPr>
          <a:xfrm>
            <a:off x="548640" y="6446520"/>
            <a:ext cx="9601200" cy="274320"/>
          </a:xfrm>
          <a:prstGeom prst="rect">
            <a:avLst/>
          </a:prstGeom>
          <a:noFill/>
        </p:spPr>
        <p:txBody>
          <a:bodyPr wrap="square" lIns="0" tIns="0" rIns="0" bIns="0" rtlCol="0" anchor="ctr"/>
          <a:lstStyle/>
          <a:p>
            <a:pPr marL="0" indent="0">
              <a:buNone/>
            </a:pPr>
            <a:r>
              <a:rPr lang="en-US" sz="850" dirty="0">
                <a:solidFill>
                  <a:srgbClr val="5B6B85"/>
                </a:solidFill>
                <a:latin typeface="Arial" panose="020B0604020202020204" pitchFamily="34" charset="0"/>
                <a:ea typeface="Calibri" panose="020F0502020204030204" pitchFamily="34" charset="-122"/>
                <a:cs typeface="Arial" panose="020B0604020202020204" pitchFamily="34" charset="0"/>
              </a:rPr>
              <a:t>Letsemeng Local Municipality  |  Submission to the Joint Portfolio Committee  |  29 July 2026</a:t>
            </a:r>
          </a:p>
        </p:txBody>
      </p:sp>
      <p:sp>
        <p:nvSpPr>
          <p:cNvPr id="6" name="Shape 4"/>
          <p:cNvSpPr/>
          <p:nvPr/>
        </p:nvSpPr>
        <p:spPr>
          <a:xfrm>
            <a:off x="548640" y="1737360"/>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7" name="Shape 5"/>
          <p:cNvSpPr/>
          <p:nvPr/>
        </p:nvSpPr>
        <p:spPr>
          <a:xfrm>
            <a:off x="822960" y="2029968"/>
            <a:ext cx="548640" cy="548640"/>
          </a:xfrm>
          <a:prstGeom prst="ellipse">
            <a:avLst/>
          </a:prstGeom>
          <a:solidFill>
            <a:srgbClr val="1F3864"/>
          </a:solidFill>
        </p:spPr>
        <p:txBody>
          <a:bodyPr/>
          <a:lstStyle/>
          <a:p>
            <a:endParaRPr lang="en-ZA"/>
          </a:p>
        </p:txBody>
      </p:sp>
      <p:sp>
        <p:nvSpPr>
          <p:cNvPr id="8" name="Text 6"/>
          <p:cNvSpPr/>
          <p:nvPr/>
        </p:nvSpPr>
        <p:spPr>
          <a:xfrm>
            <a:off x="822960"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1</a:t>
            </a:r>
          </a:p>
        </p:txBody>
      </p:sp>
      <p:sp>
        <p:nvSpPr>
          <p:cNvPr id="9" name="Text 7"/>
          <p:cNvSpPr/>
          <p:nvPr/>
        </p:nvSpPr>
        <p:spPr>
          <a:xfrm>
            <a:off x="1554480" y="197510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Financial statements</a:t>
            </a:r>
          </a:p>
        </p:txBody>
      </p:sp>
      <p:sp>
        <p:nvSpPr>
          <p:cNvPr id="10" name="Text 8"/>
          <p:cNvSpPr/>
          <p:nvPr/>
        </p:nvSpPr>
        <p:spPr>
          <a:xfrm>
            <a:off x="1554480" y="2432304"/>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AFS not prepared per section 122(1); material misstatements. Council did not adopt the 2023/24 oversight report (s129).</a:t>
            </a:r>
          </a:p>
        </p:txBody>
      </p:sp>
      <p:sp>
        <p:nvSpPr>
          <p:cNvPr id="11" name="Shape 9"/>
          <p:cNvSpPr/>
          <p:nvPr/>
        </p:nvSpPr>
        <p:spPr>
          <a:xfrm>
            <a:off x="6190488" y="1737360"/>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2" name="Shape 10"/>
          <p:cNvSpPr/>
          <p:nvPr/>
        </p:nvSpPr>
        <p:spPr>
          <a:xfrm>
            <a:off x="6464808" y="2029968"/>
            <a:ext cx="548640" cy="548640"/>
          </a:xfrm>
          <a:prstGeom prst="ellipse">
            <a:avLst/>
          </a:prstGeom>
          <a:solidFill>
            <a:srgbClr val="1F3864"/>
          </a:solidFill>
        </p:spPr>
        <p:txBody>
          <a:bodyPr/>
          <a:lstStyle/>
          <a:p>
            <a:endParaRPr lang="en-ZA"/>
          </a:p>
        </p:txBody>
      </p:sp>
      <p:sp>
        <p:nvSpPr>
          <p:cNvPr id="13" name="Text 11"/>
          <p:cNvSpPr/>
          <p:nvPr/>
        </p:nvSpPr>
        <p:spPr>
          <a:xfrm>
            <a:off x="6464808" y="2029968"/>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2</a:t>
            </a:r>
          </a:p>
        </p:txBody>
      </p:sp>
      <p:sp>
        <p:nvSpPr>
          <p:cNvPr id="14" name="Text 12"/>
          <p:cNvSpPr/>
          <p:nvPr/>
        </p:nvSpPr>
        <p:spPr>
          <a:xfrm>
            <a:off x="7196328" y="1975104"/>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Expenditure management</a:t>
            </a:r>
          </a:p>
        </p:txBody>
      </p:sp>
      <p:sp>
        <p:nvSpPr>
          <p:cNvPr id="15" name="Text 13"/>
          <p:cNvSpPr/>
          <p:nvPr/>
        </p:nvSpPr>
        <p:spPr>
          <a:xfrm>
            <a:off x="7196328" y="2432304"/>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Creditors not paid within 30 days; reasonable steps not taken to prevent UIFW expenditure (s62(1)(d)).</a:t>
            </a:r>
          </a:p>
        </p:txBody>
      </p:sp>
      <p:sp>
        <p:nvSpPr>
          <p:cNvPr id="16" name="Shape 14"/>
          <p:cNvSpPr/>
          <p:nvPr/>
        </p:nvSpPr>
        <p:spPr>
          <a:xfrm>
            <a:off x="548640" y="3163824"/>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17" name="Shape 15"/>
          <p:cNvSpPr/>
          <p:nvPr/>
        </p:nvSpPr>
        <p:spPr>
          <a:xfrm>
            <a:off x="822960" y="3456432"/>
            <a:ext cx="548640" cy="548640"/>
          </a:xfrm>
          <a:prstGeom prst="ellipse">
            <a:avLst/>
          </a:prstGeom>
          <a:solidFill>
            <a:srgbClr val="1F3864"/>
          </a:solidFill>
        </p:spPr>
        <p:txBody>
          <a:bodyPr/>
          <a:lstStyle/>
          <a:p>
            <a:endParaRPr lang="en-ZA"/>
          </a:p>
        </p:txBody>
      </p:sp>
      <p:sp>
        <p:nvSpPr>
          <p:cNvPr id="18" name="Text 16"/>
          <p:cNvSpPr/>
          <p:nvPr/>
        </p:nvSpPr>
        <p:spPr>
          <a:xfrm>
            <a:off x="822960" y="3456432"/>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3</a:t>
            </a:r>
          </a:p>
        </p:txBody>
      </p:sp>
      <p:sp>
        <p:nvSpPr>
          <p:cNvPr id="19" name="Text 17"/>
          <p:cNvSpPr/>
          <p:nvPr/>
        </p:nvSpPr>
        <p:spPr>
          <a:xfrm>
            <a:off x="1554480" y="3401568"/>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Revenue and asset management</a:t>
            </a:r>
          </a:p>
        </p:txBody>
      </p:sp>
      <p:sp>
        <p:nvSpPr>
          <p:cNvPr id="20" name="Text 18"/>
          <p:cNvSpPr/>
          <p:nvPr/>
        </p:nvSpPr>
        <p:spPr>
          <a:xfrm>
            <a:off x="1554480" y="3858768"/>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Adequate accounting and internal-control systems for revenue, debtors and assets were not in place.</a:t>
            </a:r>
          </a:p>
        </p:txBody>
      </p:sp>
      <p:sp>
        <p:nvSpPr>
          <p:cNvPr id="21" name="Shape 19"/>
          <p:cNvSpPr/>
          <p:nvPr/>
        </p:nvSpPr>
        <p:spPr>
          <a:xfrm>
            <a:off x="6190488" y="3163824"/>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2" name="Shape 20"/>
          <p:cNvSpPr/>
          <p:nvPr/>
        </p:nvSpPr>
        <p:spPr>
          <a:xfrm>
            <a:off x="6464808" y="3456432"/>
            <a:ext cx="548640" cy="548640"/>
          </a:xfrm>
          <a:prstGeom prst="ellipse">
            <a:avLst/>
          </a:prstGeom>
          <a:solidFill>
            <a:srgbClr val="1F3864"/>
          </a:solidFill>
        </p:spPr>
        <p:txBody>
          <a:bodyPr/>
          <a:lstStyle/>
          <a:p>
            <a:endParaRPr lang="en-ZA"/>
          </a:p>
        </p:txBody>
      </p:sp>
      <p:sp>
        <p:nvSpPr>
          <p:cNvPr id="23" name="Text 21"/>
          <p:cNvSpPr/>
          <p:nvPr/>
        </p:nvSpPr>
        <p:spPr>
          <a:xfrm>
            <a:off x="6464808" y="3456432"/>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4</a:t>
            </a:r>
          </a:p>
        </p:txBody>
      </p:sp>
      <p:sp>
        <p:nvSpPr>
          <p:cNvPr id="24" name="Text 22"/>
          <p:cNvSpPr/>
          <p:nvPr/>
        </p:nvSpPr>
        <p:spPr>
          <a:xfrm>
            <a:off x="7196328" y="3401568"/>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Consequence management</a:t>
            </a:r>
          </a:p>
        </p:txBody>
      </p:sp>
      <p:sp>
        <p:nvSpPr>
          <p:cNvPr id="25" name="Text 23"/>
          <p:cNvSpPr/>
          <p:nvPr/>
        </p:nvSpPr>
        <p:spPr>
          <a:xfrm>
            <a:off x="7196328" y="3858768"/>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UIFW expenditure was not investigated to determine liability (s32(2)).</a:t>
            </a:r>
          </a:p>
        </p:txBody>
      </p:sp>
      <p:sp>
        <p:nvSpPr>
          <p:cNvPr id="26" name="Shape 24"/>
          <p:cNvSpPr/>
          <p:nvPr/>
        </p:nvSpPr>
        <p:spPr>
          <a:xfrm>
            <a:off x="548640" y="4590288"/>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27" name="Shape 25"/>
          <p:cNvSpPr/>
          <p:nvPr/>
        </p:nvSpPr>
        <p:spPr>
          <a:xfrm>
            <a:off x="822960" y="4882896"/>
            <a:ext cx="548640" cy="548640"/>
          </a:xfrm>
          <a:prstGeom prst="ellipse">
            <a:avLst/>
          </a:prstGeom>
          <a:solidFill>
            <a:srgbClr val="1F3864"/>
          </a:solidFill>
        </p:spPr>
        <p:txBody>
          <a:bodyPr/>
          <a:lstStyle/>
          <a:p>
            <a:endParaRPr lang="en-ZA"/>
          </a:p>
        </p:txBody>
      </p:sp>
      <p:sp>
        <p:nvSpPr>
          <p:cNvPr id="28" name="Text 26"/>
          <p:cNvSpPr/>
          <p:nvPr/>
        </p:nvSpPr>
        <p:spPr>
          <a:xfrm>
            <a:off x="822960" y="488289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5</a:t>
            </a:r>
          </a:p>
        </p:txBody>
      </p:sp>
      <p:sp>
        <p:nvSpPr>
          <p:cNvPr id="29" name="Text 27"/>
          <p:cNvSpPr/>
          <p:nvPr/>
        </p:nvSpPr>
        <p:spPr>
          <a:xfrm>
            <a:off x="1554480" y="482803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Governance and internal audit</a:t>
            </a:r>
          </a:p>
        </p:txBody>
      </p:sp>
      <p:sp>
        <p:nvSpPr>
          <p:cNvPr id="30" name="Text 28"/>
          <p:cNvSpPr/>
          <p:nvPr/>
        </p:nvSpPr>
        <p:spPr>
          <a:xfrm>
            <a:off x="1554480" y="5285232"/>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Internal audit did not deliver a risk-based plan or required reports; oversight structures were not effective.</a:t>
            </a:r>
          </a:p>
        </p:txBody>
      </p:sp>
      <p:sp>
        <p:nvSpPr>
          <p:cNvPr id="31" name="Shape 29"/>
          <p:cNvSpPr/>
          <p:nvPr/>
        </p:nvSpPr>
        <p:spPr>
          <a:xfrm>
            <a:off x="6190488" y="4590288"/>
            <a:ext cx="5440680" cy="1280160"/>
          </a:xfrm>
          <a:prstGeom prst="roundRect">
            <a:avLst>
              <a:gd name="adj" fmla="val 5000"/>
            </a:avLst>
          </a:prstGeom>
          <a:solidFill>
            <a:srgbClr val="FFFFFF"/>
          </a:solidFill>
          <a:ln w="12700">
            <a:solidFill>
              <a:srgbClr val="D3DAE6"/>
            </a:solidFill>
            <a:prstDash val="solid"/>
          </a:ln>
          <a:effectLst>
            <a:outerShdw blurRad="76200" dist="25400" dir="5400000" algn="bl" rotWithShape="0">
              <a:srgbClr val="9AA7BD">
                <a:alpha val="35000"/>
              </a:srgbClr>
            </a:outerShdw>
          </a:effectLst>
        </p:spPr>
        <p:txBody>
          <a:bodyPr/>
          <a:lstStyle/>
          <a:p>
            <a:endParaRPr lang="en-ZA"/>
          </a:p>
        </p:txBody>
      </p:sp>
      <p:sp>
        <p:nvSpPr>
          <p:cNvPr id="32" name="Shape 30"/>
          <p:cNvSpPr/>
          <p:nvPr/>
        </p:nvSpPr>
        <p:spPr>
          <a:xfrm>
            <a:off x="6464808" y="4882896"/>
            <a:ext cx="548640" cy="548640"/>
          </a:xfrm>
          <a:prstGeom prst="ellipse">
            <a:avLst/>
          </a:prstGeom>
          <a:solidFill>
            <a:srgbClr val="1F3864"/>
          </a:solidFill>
        </p:spPr>
        <p:txBody>
          <a:bodyPr/>
          <a:lstStyle/>
          <a:p>
            <a:endParaRPr lang="en-ZA"/>
          </a:p>
        </p:txBody>
      </p:sp>
      <p:sp>
        <p:nvSpPr>
          <p:cNvPr id="33" name="Text 31"/>
          <p:cNvSpPr/>
          <p:nvPr/>
        </p:nvSpPr>
        <p:spPr>
          <a:xfrm>
            <a:off x="6464808" y="4882896"/>
            <a:ext cx="548640" cy="548640"/>
          </a:xfrm>
          <a:prstGeom prst="rect">
            <a:avLst/>
          </a:prstGeom>
          <a:noFill/>
        </p:spPr>
        <p:txBody>
          <a:bodyPr wrap="square" lIns="0" tIns="0" rIns="0" bIns="0" rtlCol="0" anchor="ctr"/>
          <a:lstStyle/>
          <a:p>
            <a:pPr marL="0" indent="0" algn="ctr">
              <a:buNone/>
            </a:pPr>
            <a:r>
              <a:rPr lang="en-US" sz="1500" b="1" dirty="0">
                <a:solidFill>
                  <a:srgbClr val="FFFFFF"/>
                </a:solidFill>
                <a:latin typeface="Arial" panose="020B0604020202020204" pitchFamily="34" charset="0"/>
                <a:ea typeface="Cambria" panose="02040503050406030204" pitchFamily="34" charset="-122"/>
                <a:cs typeface="Arial" panose="020B0604020202020204" pitchFamily="34" charset="0"/>
              </a:rPr>
              <a:t>6</a:t>
            </a:r>
          </a:p>
        </p:txBody>
      </p:sp>
      <p:sp>
        <p:nvSpPr>
          <p:cNvPr id="34" name="Text 32"/>
          <p:cNvSpPr/>
          <p:nvPr/>
        </p:nvSpPr>
        <p:spPr>
          <a:xfrm>
            <a:off x="7196328" y="4828032"/>
            <a:ext cx="4251960" cy="457200"/>
          </a:xfrm>
          <a:prstGeom prst="rect">
            <a:avLst/>
          </a:prstGeom>
          <a:noFill/>
        </p:spPr>
        <p:txBody>
          <a:bodyPr wrap="square" lIns="0" tIns="0" rIns="0" bIns="0" rtlCol="0" anchor="ctr"/>
          <a:lstStyle/>
          <a:p>
            <a:pPr marL="0" indent="0">
              <a:buNone/>
            </a:pPr>
            <a:r>
              <a:rPr lang="en-US" sz="1500" b="1" dirty="0">
                <a:solidFill>
                  <a:srgbClr val="1F3864"/>
                </a:solidFill>
                <a:latin typeface="Arial" panose="020B0604020202020204" pitchFamily="34" charset="0"/>
                <a:ea typeface="Cambria" panose="02040503050406030204" pitchFamily="34" charset="-122"/>
                <a:cs typeface="Arial" panose="020B0604020202020204" pitchFamily="34" charset="0"/>
              </a:rPr>
              <a:t>Grants and procurement</a:t>
            </a:r>
          </a:p>
        </p:txBody>
      </p:sp>
      <p:sp>
        <p:nvSpPr>
          <p:cNvPr id="35" name="Text 33"/>
          <p:cNvSpPr/>
          <p:nvPr/>
        </p:nvSpPr>
        <p:spPr>
          <a:xfrm>
            <a:off x="7196328" y="5285232"/>
            <a:ext cx="4206240" cy="457200"/>
          </a:xfrm>
          <a:prstGeom prst="rect">
            <a:avLst/>
          </a:prstGeom>
          <a:noFill/>
        </p:spPr>
        <p:txBody>
          <a:bodyPr wrap="square" lIns="0" tIns="0" rIns="0" bIns="0" rtlCol="0" anchor="ctr"/>
          <a:lstStyle/>
          <a:p>
            <a:pPr marL="0" indent="0">
              <a:buNone/>
            </a:pPr>
            <a:r>
              <a:rPr lang="en-US" sz="1150" dirty="0">
                <a:solidFill>
                  <a:srgbClr val="1A2230"/>
                </a:solidFill>
                <a:latin typeface="Arial" panose="020B0604020202020204" pitchFamily="34" charset="0"/>
                <a:ea typeface="Calibri" panose="020F0502020204030204" pitchFamily="34" charset="-122"/>
                <a:cs typeface="Arial" panose="020B0604020202020204" pitchFamily="34" charset="0"/>
              </a:rPr>
              <a:t>MIG and WSIG not spent for intended purposes; the preference-point system was not applied in procurement of 0 – R 30K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2751</Words>
  <Application>Microsoft Office PowerPoint</Application>
  <PresentationFormat>Widescreen</PresentationFormat>
  <Paragraphs>343</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Sithembile Tooi</cp:lastModifiedBy>
  <cp:revision>6</cp:revision>
  <dcterms:created xsi:type="dcterms:W3CDTF">2026-07-28T10:11:00Z</dcterms:created>
  <dcterms:modified xsi:type="dcterms:W3CDTF">2026-07-29T06:34:23Z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1033-12.1.0.27458</vt:lpwstr>
  </property>
  <property fmtid="{D5CDD505-2E9C-101B-9397-08002B2CF9AE}" pid="3" name="ICV">
    <vt:lpwstr>FB2BCE77A4F54F52B156C8E1E77065B2_12</vt:lpwstr>
  </property>
</Properties>
</file>