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22"/>
  </p:handoutMasterIdLst>
  <p:sldIdLst>
    <p:sldId id="4280" r:id="rId3"/>
    <p:sldId id="15001358" r:id="rId5"/>
    <p:sldId id="15001359" r:id="rId6"/>
    <p:sldId id="4281" r:id="rId7"/>
    <p:sldId id="15001384" r:id="rId8"/>
    <p:sldId id="4282" r:id="rId9"/>
    <p:sldId id="15001385" r:id="rId10"/>
    <p:sldId id="15001360" r:id="rId11"/>
    <p:sldId id="4416" r:id="rId12"/>
    <p:sldId id="4412" r:id="rId13"/>
    <p:sldId id="15001388" r:id="rId14"/>
    <p:sldId id="15001382" r:id="rId15"/>
    <p:sldId id="4283" r:id="rId16"/>
    <p:sldId id="4284" r:id="rId17"/>
    <p:sldId id="4285" r:id="rId18"/>
    <p:sldId id="4288" r:id="rId19"/>
    <p:sldId id="15001387" r:id="rId20"/>
    <p:sldId id="4310" r:id="rId21"/>
    <p:sldId id="256" r:id="rId22"/>
    <p:sldId id="262" r:id="rId23"/>
    <p:sldId id="257" r:id="rId24"/>
    <p:sldId id="258" r:id="rId25"/>
    <p:sldId id="259" r:id="rId26"/>
    <p:sldId id="15001362" r:id="rId27"/>
    <p:sldId id="15001347" r:id="rId28"/>
    <p:sldId id="4286" r:id="rId29"/>
    <p:sldId id="4287" r:id="rId30"/>
    <p:sldId id="15001353" r:id="rId31"/>
    <p:sldId id="15001354" r:id="rId32"/>
    <p:sldId id="15001355" r:id="rId33"/>
    <p:sldId id="15001356" r:id="rId34"/>
    <p:sldId id="15001357" r:id="rId35"/>
    <p:sldId id="15001363" r:id="rId36"/>
    <p:sldId id="15001335" r:id="rId37"/>
    <p:sldId id="15001337" r:id="rId38"/>
    <p:sldId id="4390" r:id="rId39"/>
    <p:sldId id="4293" r:id="rId40"/>
    <p:sldId id="4419" r:id="rId41"/>
    <p:sldId id="15001364" r:id="rId42"/>
    <p:sldId id="15001365" r:id="rId43"/>
    <p:sldId id="15001352" r:id="rId44"/>
    <p:sldId id="15001336" r:id="rId45"/>
    <p:sldId id="15001334" r:id="rId46"/>
    <p:sldId id="15001367" r:id="rId47"/>
    <p:sldId id="15001366" r:id="rId48"/>
    <p:sldId id="15001368" r:id="rId49"/>
    <p:sldId id="15001383" r:id="rId50"/>
    <p:sldId id="15001338" r:id="rId51"/>
    <p:sldId id="15001369" r:id="rId52"/>
    <p:sldId id="15001370" r:id="rId53"/>
    <p:sldId id="15001371" r:id="rId54"/>
    <p:sldId id="15001339" r:id="rId55"/>
    <p:sldId id="4422" r:id="rId56"/>
    <p:sldId id="4415" r:id="rId57"/>
    <p:sldId id="4414" r:id="rId58"/>
    <p:sldId id="15001348" r:id="rId59"/>
    <p:sldId id="15001342" r:id="rId60"/>
    <p:sldId id="4421" r:id="rId61"/>
    <p:sldId id="15001372" r:id="rId62"/>
    <p:sldId id="15001389" r:id="rId63"/>
    <p:sldId id="15001390" r:id="rId64"/>
    <p:sldId id="15001391" r:id="rId65"/>
    <p:sldId id="15001392" r:id="rId66"/>
    <p:sldId id="15001374" r:id="rId67"/>
    <p:sldId id="15001386" r:id="rId68"/>
    <p:sldId id="4290" r:id="rId69"/>
    <p:sldId id="4291" r:id="rId70"/>
    <p:sldId id="4289" r:id="rId71"/>
    <p:sldId id="4292" r:id="rId72"/>
    <p:sldId id="15001375" r:id="rId73"/>
    <p:sldId id="15001376" r:id="rId74"/>
    <p:sldId id="15001377" r:id="rId75"/>
    <p:sldId id="15001343" r:id="rId76"/>
    <p:sldId id="15001379" r:id="rId77"/>
    <p:sldId id="15001403" r:id="rId78"/>
    <p:sldId id="15001344" r:id="rId79"/>
    <p:sldId id="15001394" r:id="rId80"/>
    <p:sldId id="15001395" r:id="rId81"/>
    <p:sldId id="15001396" r:id="rId82"/>
    <p:sldId id="15001397" r:id="rId83"/>
    <p:sldId id="15001398" r:id="rId84"/>
    <p:sldId id="15001399" r:id="rId85"/>
    <p:sldId id="15001400" r:id="rId86"/>
    <p:sldId id="15001401" r:id="rId87"/>
    <p:sldId id="15001402" r:id="rId88"/>
    <p:sldId id="15001351" r:id="rId89"/>
    <p:sldId id="744" r:id="rId90"/>
    <p:sldId id="15001306" r:id="rId91"/>
    <p:sldId id="15001321" r:id="rId92"/>
    <p:sldId id="15001319" r:id="rId93"/>
    <p:sldId id="15001380" r:id="rId94"/>
    <p:sldId id="4367" r:id="rId95"/>
    <p:sldId id="4368" r:id="rId96"/>
    <p:sldId id="4373" r:id="rId97"/>
    <p:sldId id="4374" r:id="rId98"/>
    <p:sldId id="15001350" r:id="rId99"/>
    <p:sldId id="4410" r:id="rId100"/>
    <p:sldId id="15001326" r:id="rId101"/>
    <p:sldId id="15001327" r:id="rId102"/>
    <p:sldId id="15001328" r:id="rId103"/>
    <p:sldId id="15001329" r:id="rId104"/>
    <p:sldId id="15001332" r:id="rId105"/>
    <p:sldId id="15001381" r:id="rId106"/>
    <p:sldId id="15001346" r:id="rId107"/>
    <p:sldId id="15001404" r:id="rId108"/>
    <p:sldId id="15001405" r:id="rId109"/>
    <p:sldId id="15001406" r:id="rId110"/>
    <p:sldId id="15001407" r:id="rId111"/>
    <p:sldId id="15001408" r:id="rId112"/>
    <p:sldId id="15001409" r:id="rId113"/>
    <p:sldId id="15001410" r:id="rId114"/>
    <p:sldId id="15001411" r:id="rId115"/>
    <p:sldId id="15001412" r:id="rId116"/>
    <p:sldId id="15001413" r:id="rId117"/>
    <p:sldId id="15001414" r:id="rId118"/>
    <p:sldId id="15001415" r:id="rId119"/>
    <p:sldId id="15001416" r:id="rId120"/>
    <p:sldId id="1658" r:id="rId121"/>
  </p:sldIdLst>
  <p:sldSz cx="12192000" cy="6858000"/>
  <p:notesSz cx="6797675" cy="992632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00CC"/>
    <a:srgbClr val="0000FF"/>
    <a:srgbClr val="FFFF00"/>
    <a:srgbClr val="339933"/>
    <a:srgbClr val="FF9933"/>
    <a:srgbClr val="00FF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p:restoredTop sz="86683"/>
  </p:normalViewPr>
  <p:slideViewPr>
    <p:cSldViewPr showGuides="1">
      <p:cViewPr varScale="1">
        <p:scale>
          <a:sx n="64" d="100"/>
          <a:sy n="64" d="100"/>
        </p:scale>
        <p:origin x="736" y="48"/>
      </p:cViewPr>
      <p:guideLst>
        <p:guide orient="horz" pos="2160"/>
        <p:guide pos="3841"/>
      </p:guideLst>
    </p:cSldViewPr>
  </p:slideViewPr>
  <p:outlineViewPr>
    <p:cViewPr>
      <p:scale>
        <a:sx n="33" d="100"/>
        <a:sy n="33" d="100"/>
      </p:scale>
      <p:origin x="0" y="0"/>
    </p:cViewPr>
  </p:outlineViewPr>
  <p:notesTextViewPr>
    <p:cViewPr>
      <p:scale>
        <a:sx n="3" d="2"/>
        <a:sy n="3" d="2"/>
      </p:scale>
      <p:origin x="0" y="0"/>
    </p:cViewPr>
  </p:notesTextViewPr>
  <p:sorterViewPr showFormatting="0">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5" Type="http://schemas.openxmlformats.org/officeDocument/2006/relationships/tableStyles" Target="tableStyles.xml"/><Relationship Id="rId124" Type="http://schemas.openxmlformats.org/officeDocument/2006/relationships/viewProps" Target="viewProps.xml"/><Relationship Id="rId123" Type="http://schemas.openxmlformats.org/officeDocument/2006/relationships/presProps" Target="presProps.xml"/><Relationship Id="rId122" Type="http://schemas.openxmlformats.org/officeDocument/2006/relationships/handoutMaster" Target="handoutMasters/handoutMaster1.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DC249B7-02BE-4469-A7EA-2159134AB3BF}" type="doc">
      <dgm:prSet loTypeId="urn:microsoft.com/office/officeart/2005/8/layout/lProcess2" loCatId="list" qsTypeId="urn:microsoft.com/office/officeart/2005/8/quickstyle/3d3#1" qsCatId="3D" csTypeId="urn:microsoft.com/office/officeart/2005/8/colors/accent0_3#1" csCatId="mainScheme" phldr="1"/>
      <dgm:spPr/>
      <dgm:t>
        <a:bodyPr/>
        <a:lstStyle/>
        <a:p>
          <a:endParaRPr lang="en-ZA"/>
        </a:p>
      </dgm:t>
    </dgm:pt>
    <dgm:pt modelId="{CB40FD47-5FFE-4F01-8019-285F73A6DA39}">
      <dgm:prSet phldrT="[Text]" custT="1"/>
      <dgm:spPr>
        <a:xfrm>
          <a:off x="1026" y="0"/>
          <a:ext cx="2668364"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gm:spPr>
      <dgm:t>
        <a:bodyPr/>
        <a:lstStyle/>
        <a:p>
          <a:pPr>
            <a:buNone/>
          </a:pPr>
          <a:r>
            <a:rPr lang="en-ZA" sz="2400" b="1" u="sng" dirty="0">
              <a:solidFill>
                <a:srgbClr val="000000">
                  <a:hueOff val="0"/>
                  <a:satOff val="0"/>
                  <a:lumOff val="0"/>
                  <a:alphaOff val="0"/>
                </a:srgbClr>
              </a:solidFill>
              <a:latin typeface="Times"/>
              <a:ea typeface="+mn-ea"/>
              <a:cs typeface="+mn-cs"/>
            </a:rPr>
            <a:t>2023-24 </a:t>
          </a:r>
        </a:p>
        <a:p>
          <a:pPr>
            <a:buNone/>
          </a:pPr>
          <a:r>
            <a:rPr lang="en-ZA" sz="2400" b="1" u="sng" dirty="0">
              <a:solidFill>
                <a:srgbClr val="000000">
                  <a:hueOff val="0"/>
                  <a:satOff val="0"/>
                  <a:lumOff val="0"/>
                  <a:alphaOff val="0"/>
                </a:srgbClr>
              </a:solidFill>
              <a:latin typeface="Times"/>
              <a:ea typeface="+mn-ea"/>
              <a:cs typeface="+mn-cs"/>
            </a:rPr>
            <a:t>BUDGET</a:t>
          </a:r>
        </a:p>
      </dgm:t>
    </dgm:pt>
    <dgm:pt modelId="{8DE7B8C4-E20F-4476-9161-AEC82776F213}" cxnId="{44143D6E-B679-47C6-A60D-52062026F87B}" type="parTrans">
      <dgm:prSet/>
      <dgm:spPr/>
      <dgm:t>
        <a:bodyPr/>
        <a:lstStyle/>
        <a:p>
          <a:endParaRPr lang="en-ZA"/>
        </a:p>
      </dgm:t>
    </dgm:pt>
    <dgm:pt modelId="{1E821A58-4146-41E9-A194-E4985E9F623F}" cxnId="{44143D6E-B679-47C6-A60D-52062026F87B}" type="sibTrans">
      <dgm:prSet/>
      <dgm:spPr/>
      <dgm:t>
        <a:bodyPr/>
        <a:lstStyle/>
        <a:p>
          <a:endParaRPr lang="en-ZA"/>
        </a:p>
      </dgm:t>
    </dgm:pt>
    <dgm:pt modelId="{21A194F0-03EF-449C-AE00-8BF96129C94A}">
      <dgm:prSet phldrT="[Text]" custT="1"/>
      <dgm:spPr>
        <a:xfrm>
          <a:off x="302572" y="1358096"/>
          <a:ext cx="2134691" cy="447333"/>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ZA" sz="2400" b="1" dirty="0">
              <a:solidFill>
                <a:srgbClr val="FFFFFF"/>
              </a:solidFill>
              <a:effectLst>
                <a:outerShdw blurRad="38100" dist="38100" dir="2700000" algn="tl">
                  <a:srgbClr val="000000">
                    <a:alpha val="43137"/>
                  </a:srgbClr>
                </a:outerShdw>
              </a:effectLst>
              <a:latin typeface="Times"/>
              <a:ea typeface="+mn-ea"/>
              <a:cs typeface="+mn-cs"/>
            </a:rPr>
            <a:t>R  1,296billion</a:t>
          </a:r>
        </a:p>
      </dgm:t>
    </dgm:pt>
    <dgm:pt modelId="{573C8842-D3B2-4FDA-B775-21F29CA428FA}" cxnId="{58761DF6-DB9F-41EC-BDA2-18EFA393673A}" type="parTrans">
      <dgm:prSet/>
      <dgm:spPr/>
      <dgm:t>
        <a:bodyPr/>
        <a:lstStyle/>
        <a:p>
          <a:endParaRPr lang="en-ZA"/>
        </a:p>
      </dgm:t>
    </dgm:pt>
    <dgm:pt modelId="{B928C2D0-28FC-4E6E-8F43-185A81E4A3C6}" cxnId="{58761DF6-DB9F-41EC-BDA2-18EFA393673A}" type="sibTrans">
      <dgm:prSet/>
      <dgm:spPr/>
      <dgm:t>
        <a:bodyPr/>
        <a:lstStyle/>
        <a:p>
          <a:endParaRPr lang="en-ZA"/>
        </a:p>
      </dgm:t>
    </dgm:pt>
    <dgm:pt modelId="{3C847AB7-6CA8-4A1E-AD62-4EEC651C51ED}">
      <dgm:prSet phldrT="[Text]" custT="1"/>
      <dgm:spPr>
        <a:xfrm>
          <a:off x="263123" y="2147053"/>
          <a:ext cx="2144169" cy="2350054"/>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lnSpc>
              <a:spcPct val="90000"/>
            </a:lnSpc>
            <a:spcAft>
              <a:spcPct val="35000"/>
            </a:spcAft>
            <a:buNone/>
          </a:pPr>
          <a:endParaRPr lang="en-ZA" sz="1400" dirty="0">
            <a:solidFill>
              <a:srgbClr val="FFFFFF"/>
            </a:solidFill>
            <a:latin typeface="Times"/>
            <a:ea typeface="+mn-ea"/>
            <a:cs typeface="+mn-cs"/>
          </a:endParaRPr>
        </a:p>
        <a:p>
          <a:pPr>
            <a:lnSpc>
              <a:spcPct val="90000"/>
            </a:lnSpc>
            <a:spcAft>
              <a:spcPct val="35000"/>
            </a:spcAft>
            <a:buNone/>
          </a:pPr>
          <a:endParaRPr lang="en-ZA" sz="1400" dirty="0">
            <a:solidFill>
              <a:srgbClr val="FFFFFF"/>
            </a:solidFill>
            <a:latin typeface="Times"/>
            <a:ea typeface="+mn-ea"/>
            <a:cs typeface="+mn-cs"/>
          </a:endParaRPr>
        </a:p>
        <a:p>
          <a:pPr>
            <a:lnSpc>
              <a:spcPct val="90000"/>
            </a:lnSpc>
            <a:spcAft>
              <a:spcPct val="35000"/>
            </a:spcAft>
            <a:buNone/>
          </a:pPr>
          <a:endParaRPr lang="en-ZA" sz="1400" dirty="0">
            <a:solidFill>
              <a:srgbClr val="FFFFFF"/>
            </a:solidFill>
            <a:latin typeface="Times"/>
            <a:ea typeface="+mn-ea"/>
            <a:cs typeface="+mn-cs"/>
          </a:endParaRPr>
        </a:p>
        <a:p>
          <a:pPr>
            <a:lnSpc>
              <a:spcPct val="90000"/>
            </a:lnSpc>
            <a:spcAft>
              <a:spcPct val="35000"/>
            </a:spcAft>
            <a:buNone/>
          </a:pPr>
          <a:endParaRPr lang="en-ZA" sz="1400" b="1" dirty="0">
            <a:solidFill>
              <a:srgbClr val="FFFFFF"/>
            </a:solidFill>
            <a:latin typeface="Times"/>
            <a:ea typeface="+mn-ea"/>
            <a:cs typeface="+mn-cs"/>
          </a:endParaRPr>
        </a:p>
        <a:p>
          <a:pPr>
            <a:lnSpc>
              <a:spcPct val="100000"/>
            </a:lnSpc>
            <a:spcAft>
              <a:spcPts val="0"/>
            </a:spcAft>
            <a:buNone/>
          </a:pPr>
          <a:r>
            <a:rPr lang="en-ZA" sz="1400" b="1" dirty="0">
              <a:solidFill>
                <a:srgbClr val="FFFFFF"/>
              </a:solidFill>
              <a:latin typeface="Times"/>
              <a:ea typeface="+mn-ea"/>
              <a:cs typeface="+mn-cs"/>
            </a:rPr>
            <a:t>- </a:t>
          </a: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p>
        <a:p>
          <a:pPr>
            <a:lnSpc>
              <a:spcPct val="100000"/>
            </a:lnSpc>
            <a:spcAft>
              <a:spcPts val="0"/>
            </a:spcAft>
            <a:buNone/>
          </a:pPr>
          <a:r>
            <a:rPr lang="en-ZA" sz="1200" dirty="0">
              <a:solidFill>
                <a:srgbClr val="FFFFFF"/>
              </a:solidFill>
              <a:latin typeface="Times"/>
              <a:ea typeface="+mn-ea"/>
              <a:cs typeface="+mn-cs"/>
            </a:rPr>
            <a:t>R 203,1million</a:t>
          </a:r>
        </a:p>
        <a:p>
          <a:pPr>
            <a:lnSpc>
              <a:spcPct val="100000"/>
            </a:lnSpc>
            <a:spcAft>
              <a:spcPts val="0"/>
            </a:spcAft>
            <a:buNone/>
          </a:pPr>
          <a:r>
            <a:rPr lang="en-ZA" sz="1200" dirty="0">
              <a:solidFill>
                <a:srgbClr val="FFFFFF"/>
              </a:solidFill>
              <a:latin typeface="Times"/>
              <a:ea typeface="+mn-ea"/>
              <a:cs typeface="+mn-cs"/>
            </a:rPr>
            <a:t> </a:t>
          </a:r>
        </a:p>
        <a:p>
          <a:pPr>
            <a:lnSpc>
              <a:spcPct val="100000"/>
            </a:lnSpc>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p>
        <a:p>
          <a:pPr>
            <a:lnSpc>
              <a:spcPct val="100000"/>
            </a:lnSpc>
            <a:spcAft>
              <a:spcPts val="0"/>
            </a:spcAft>
            <a:buNone/>
          </a:pPr>
          <a:r>
            <a:rPr lang="en-ZA" sz="1200" dirty="0">
              <a:solidFill>
                <a:srgbClr val="FFFFFF"/>
              </a:solidFill>
              <a:latin typeface="Times"/>
              <a:ea typeface="+mn-ea"/>
              <a:cs typeface="+mn-cs"/>
            </a:rPr>
            <a:t>R 0</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Grants:</a:t>
          </a:r>
        </a:p>
        <a:p>
          <a:pPr>
            <a:lnSpc>
              <a:spcPct val="100000"/>
            </a:lnSpc>
            <a:spcAft>
              <a:spcPts val="0"/>
            </a:spcAft>
            <a:buNone/>
          </a:pPr>
          <a:r>
            <a:rPr lang="en-ZA" sz="1200" dirty="0">
              <a:solidFill>
                <a:srgbClr val="FFFFFF"/>
              </a:solidFill>
              <a:latin typeface="Times"/>
              <a:ea typeface="+mn-ea"/>
              <a:cs typeface="+mn-cs"/>
            </a:rPr>
            <a:t>R  811,5 million</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Public  Contributions</a:t>
          </a:r>
        </a:p>
        <a:p>
          <a:pPr>
            <a:lnSpc>
              <a:spcPct val="100000"/>
            </a:lnSpc>
            <a:spcAft>
              <a:spcPts val="0"/>
            </a:spcAft>
            <a:buNone/>
          </a:pPr>
          <a:r>
            <a:rPr lang="en-ZA" sz="1200" b="0" u="none" dirty="0">
              <a:solidFill>
                <a:srgbClr val="FFFFFF"/>
              </a:solidFill>
              <a:latin typeface="Times"/>
              <a:ea typeface="+mn-ea"/>
              <a:cs typeface="+mn-cs"/>
            </a:rPr>
            <a:t>R 14,3 million</a:t>
          </a:r>
        </a:p>
        <a:p>
          <a:pPr>
            <a:lnSpc>
              <a:spcPct val="100000"/>
            </a:lnSpc>
            <a:spcAft>
              <a:spcPts val="0"/>
            </a:spcAft>
            <a:buNone/>
          </a:pPr>
          <a:endParaRPr lang="en-ZA" sz="1200" u="sng" dirty="0">
            <a:solidFill>
              <a:srgbClr val="FFFFFF"/>
            </a:solidFill>
            <a:latin typeface="Times"/>
            <a:ea typeface="+mn-ea"/>
            <a:cs typeface="+mn-cs"/>
          </a:endParaRP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endParaRPr lang="en-ZA" sz="1400" dirty="0">
            <a:solidFill>
              <a:srgbClr val="FFFFFF"/>
            </a:solidFill>
            <a:latin typeface="Times"/>
            <a:ea typeface="+mn-ea"/>
            <a:cs typeface="+mn-cs"/>
          </a:endParaRPr>
        </a:p>
        <a:p>
          <a:pPr>
            <a:lnSpc>
              <a:spcPct val="100000"/>
            </a:lnSpc>
            <a:spcAft>
              <a:spcPts val="0"/>
            </a:spcAft>
            <a:buNone/>
          </a:pPr>
          <a:endParaRPr lang="en-ZA" sz="1200" dirty="0">
            <a:solidFill>
              <a:srgbClr val="FFFFFF"/>
            </a:solidFill>
            <a:latin typeface="Times"/>
            <a:ea typeface="+mn-ea"/>
            <a:cs typeface="+mn-cs"/>
          </a:endParaRPr>
        </a:p>
        <a:p>
          <a:pPr>
            <a:lnSpc>
              <a:spcPct val="90000"/>
            </a:lnSpc>
            <a:spcAft>
              <a:spcPct val="35000"/>
            </a:spcAft>
            <a:buNone/>
          </a:pPr>
          <a:endParaRPr lang="en-ZA" sz="1200" dirty="0">
            <a:solidFill>
              <a:srgbClr val="FFFFFF"/>
            </a:solidFill>
            <a:latin typeface="Times"/>
            <a:ea typeface="+mn-ea"/>
            <a:cs typeface="+mn-cs"/>
          </a:endParaRPr>
        </a:p>
      </dgm:t>
    </dgm:pt>
    <dgm:pt modelId="{ECCE95A8-5989-4348-BB7C-38A92869BBFE}" cxnId="{655B1E8A-20F6-4A46-900B-DBA9F8A2AFE4}" type="parTrans">
      <dgm:prSet/>
      <dgm:spPr/>
      <dgm:t>
        <a:bodyPr/>
        <a:lstStyle/>
        <a:p>
          <a:endParaRPr lang="en-ZA"/>
        </a:p>
      </dgm:t>
    </dgm:pt>
    <dgm:pt modelId="{B413D817-CA4B-4F48-9D43-81564B8AD73A}" cxnId="{655B1E8A-20F6-4A46-900B-DBA9F8A2AFE4}" type="sibTrans">
      <dgm:prSet/>
      <dgm:spPr/>
      <dgm:t>
        <a:bodyPr/>
        <a:lstStyle/>
        <a:p>
          <a:endParaRPr lang="en-ZA"/>
        </a:p>
      </dgm:t>
    </dgm:pt>
    <dgm:pt modelId="{0EB82B88-FFCC-47FE-9403-29A022F9228E}">
      <dgm:prSet phldrT="[Text]" custT="1"/>
      <dgm:spPr>
        <a:xfrm>
          <a:off x="2869517" y="0"/>
          <a:ext cx="2668364"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gm:spPr>
      <dgm:t>
        <a:bodyPr/>
        <a:lstStyle/>
        <a:p>
          <a:pPr>
            <a:buNone/>
          </a:pPr>
          <a:r>
            <a:rPr lang="en-ZA" sz="2400" b="1" u="sng" dirty="0">
              <a:solidFill>
                <a:srgbClr val="000000">
                  <a:hueOff val="0"/>
                  <a:satOff val="0"/>
                  <a:lumOff val="0"/>
                  <a:alphaOff val="0"/>
                </a:srgbClr>
              </a:solidFill>
              <a:latin typeface="Times"/>
              <a:ea typeface="+mn-ea"/>
              <a:cs typeface="+mn-cs"/>
            </a:rPr>
            <a:t>2024-25 </a:t>
          </a:r>
        </a:p>
        <a:p>
          <a:pPr>
            <a:buNone/>
          </a:pPr>
          <a:r>
            <a:rPr lang="en-ZA" sz="2400" b="1" u="sng" dirty="0">
              <a:solidFill>
                <a:srgbClr val="000000">
                  <a:hueOff val="0"/>
                  <a:satOff val="0"/>
                  <a:lumOff val="0"/>
                  <a:alphaOff val="0"/>
                </a:srgbClr>
              </a:solidFill>
              <a:latin typeface="Times"/>
              <a:ea typeface="+mn-ea"/>
              <a:cs typeface="+mn-cs"/>
            </a:rPr>
            <a:t>BUDGET</a:t>
          </a:r>
          <a:endParaRPr lang="en-ZA" sz="2400" u="sng" dirty="0">
            <a:solidFill>
              <a:srgbClr val="000000">
                <a:hueOff val="0"/>
                <a:satOff val="0"/>
                <a:lumOff val="0"/>
                <a:alphaOff val="0"/>
              </a:srgbClr>
            </a:solidFill>
            <a:latin typeface="Times"/>
            <a:ea typeface="+mn-ea"/>
            <a:cs typeface="+mn-cs"/>
          </a:endParaRPr>
        </a:p>
      </dgm:t>
    </dgm:pt>
    <dgm:pt modelId="{6DA1D4F0-3D9B-48CB-B484-4367724FACC4}" cxnId="{FA8B3C00-71D2-4F55-B481-F8BBA9B0AA3B}" type="parTrans">
      <dgm:prSet/>
      <dgm:spPr/>
      <dgm:t>
        <a:bodyPr/>
        <a:lstStyle/>
        <a:p>
          <a:endParaRPr lang="en-ZA"/>
        </a:p>
      </dgm:t>
    </dgm:pt>
    <dgm:pt modelId="{DCE9F2CC-6E02-4BBA-BFF5-74576866893F}" cxnId="{FA8B3C00-71D2-4F55-B481-F8BBA9B0AA3B}" type="sibTrans">
      <dgm:prSet/>
      <dgm:spPr/>
      <dgm:t>
        <a:bodyPr/>
        <a:lstStyle/>
        <a:p>
          <a:endParaRPr lang="en-ZA"/>
        </a:p>
      </dgm:t>
    </dgm:pt>
    <dgm:pt modelId="{0256961F-87AB-4B87-804D-3FD4368B2CB5}">
      <dgm:prSet phldrT="[Text]" custT="1"/>
      <dgm:spPr>
        <a:xfrm>
          <a:off x="3119596" y="2129041"/>
          <a:ext cx="2168206" cy="2367080"/>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lnSpc>
              <a:spcPct val="100000"/>
            </a:lnSpc>
            <a:spcAft>
              <a:spcPts val="0"/>
            </a:spcAft>
            <a:buNone/>
          </a:pPr>
          <a:endParaRPr lang="en-ZA" sz="1200" b="1" u="sng"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p>
        <a:p>
          <a:pPr>
            <a:lnSpc>
              <a:spcPct val="100000"/>
            </a:lnSpc>
            <a:spcAft>
              <a:spcPts val="0"/>
            </a:spcAft>
            <a:buNone/>
          </a:pPr>
          <a:r>
            <a:rPr lang="en-ZA" sz="1200" dirty="0">
              <a:solidFill>
                <a:srgbClr val="FFFFFF"/>
              </a:solidFill>
              <a:latin typeface="Times"/>
              <a:ea typeface="+mn-ea"/>
              <a:cs typeface="+mn-cs"/>
            </a:rPr>
            <a:t>R 355.0 million</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p>
        <a:p>
          <a:pPr>
            <a:lnSpc>
              <a:spcPct val="100000"/>
            </a:lnSpc>
            <a:spcAft>
              <a:spcPts val="0"/>
            </a:spcAft>
            <a:buNone/>
          </a:pPr>
          <a:r>
            <a:rPr lang="en-ZA" sz="1200" dirty="0">
              <a:solidFill>
                <a:srgbClr val="FFFFFF"/>
              </a:solidFill>
              <a:latin typeface="Times"/>
              <a:ea typeface="+mn-ea"/>
              <a:cs typeface="+mn-cs"/>
            </a:rPr>
            <a:t>R 0</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Grants:</a:t>
          </a:r>
        </a:p>
        <a:p>
          <a:pPr>
            <a:lnSpc>
              <a:spcPct val="100000"/>
            </a:lnSpc>
            <a:spcAft>
              <a:spcPts val="0"/>
            </a:spcAft>
            <a:buNone/>
          </a:pPr>
          <a:r>
            <a:rPr lang="en-ZA" sz="1200" dirty="0">
              <a:solidFill>
                <a:srgbClr val="FFFFFF"/>
              </a:solidFill>
              <a:latin typeface="Times"/>
              <a:ea typeface="+mn-ea"/>
              <a:cs typeface="+mn-cs"/>
            </a:rPr>
            <a:t>R 902,7 million</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Public Contributions</a:t>
          </a:r>
        </a:p>
        <a:p>
          <a:pPr>
            <a:lnSpc>
              <a:spcPct val="100000"/>
            </a:lnSpc>
            <a:spcAft>
              <a:spcPts val="0"/>
            </a:spcAft>
            <a:buNone/>
          </a:pPr>
          <a:r>
            <a:rPr lang="en-ZA" sz="1200" b="0" u="none" dirty="0">
              <a:solidFill>
                <a:srgbClr val="FFFFFF"/>
              </a:solidFill>
              <a:latin typeface="Times"/>
              <a:ea typeface="+mn-ea"/>
              <a:cs typeface="+mn-cs"/>
            </a:rPr>
            <a:t>R14 million</a:t>
          </a:r>
        </a:p>
        <a:p>
          <a:pPr>
            <a:lnSpc>
              <a:spcPct val="100000"/>
            </a:lnSpc>
            <a:spcAft>
              <a:spcPts val="0"/>
            </a:spcAft>
            <a:buNone/>
          </a:pPr>
          <a:endParaRPr lang="en-ZA" sz="1200" dirty="0">
            <a:solidFill>
              <a:srgbClr val="FFFFFF"/>
            </a:solidFill>
            <a:latin typeface="Times"/>
            <a:ea typeface="+mn-ea"/>
            <a:cs typeface="+mn-cs"/>
          </a:endParaRPr>
        </a:p>
      </dgm:t>
    </dgm:pt>
    <dgm:pt modelId="{0B826BCC-6681-4B91-BD27-08AF332D0FBC}" cxnId="{DC77ED6A-2B07-44E8-89D3-9006657E2381}" type="parTrans">
      <dgm:prSet/>
      <dgm:spPr/>
      <dgm:t>
        <a:bodyPr/>
        <a:lstStyle/>
        <a:p>
          <a:endParaRPr lang="en-ZA"/>
        </a:p>
      </dgm:t>
    </dgm:pt>
    <dgm:pt modelId="{554C8F56-EFB7-42B3-B49B-184CDC6356A3}" cxnId="{DC77ED6A-2B07-44E8-89D3-9006657E2381}" type="sibTrans">
      <dgm:prSet/>
      <dgm:spPr/>
      <dgm:t>
        <a:bodyPr/>
        <a:lstStyle/>
        <a:p>
          <a:endParaRPr lang="en-ZA"/>
        </a:p>
      </dgm:t>
    </dgm:pt>
    <dgm:pt modelId="{EC1B1684-1E84-47DE-8A71-BE9E2FDF8CC2}">
      <dgm:prSet phldrT="[Text]" custT="1"/>
      <dgm:spPr>
        <a:xfrm>
          <a:off x="5738009" y="0"/>
          <a:ext cx="2668364"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gm:spPr>
      <dgm:t>
        <a:bodyPr/>
        <a:lstStyle/>
        <a:p>
          <a:pPr>
            <a:buNone/>
          </a:pPr>
          <a:r>
            <a:rPr lang="en-ZA" sz="2400" b="1" u="sng" dirty="0">
              <a:solidFill>
                <a:srgbClr val="000000">
                  <a:hueOff val="0"/>
                  <a:satOff val="0"/>
                  <a:lumOff val="0"/>
                  <a:alphaOff val="0"/>
                </a:srgbClr>
              </a:solidFill>
              <a:latin typeface="Times"/>
              <a:ea typeface="+mn-ea"/>
              <a:cs typeface="+mn-cs"/>
            </a:rPr>
            <a:t>2025-26 </a:t>
          </a:r>
        </a:p>
        <a:p>
          <a:pPr>
            <a:buNone/>
          </a:pPr>
          <a:r>
            <a:rPr lang="en-ZA" sz="2400" b="1" u="sng" dirty="0">
              <a:solidFill>
                <a:srgbClr val="000000">
                  <a:hueOff val="0"/>
                  <a:satOff val="0"/>
                  <a:lumOff val="0"/>
                  <a:alphaOff val="0"/>
                </a:srgbClr>
              </a:solidFill>
              <a:latin typeface="Times"/>
              <a:ea typeface="+mn-ea"/>
              <a:cs typeface="+mn-cs"/>
            </a:rPr>
            <a:t>BUDGET</a:t>
          </a:r>
          <a:endParaRPr lang="en-ZA" sz="2400" dirty="0">
            <a:solidFill>
              <a:srgbClr val="000000">
                <a:hueOff val="0"/>
                <a:satOff val="0"/>
                <a:lumOff val="0"/>
                <a:alphaOff val="0"/>
              </a:srgbClr>
            </a:solidFill>
            <a:latin typeface="Times"/>
            <a:ea typeface="+mn-ea"/>
            <a:cs typeface="+mn-cs"/>
          </a:endParaRPr>
        </a:p>
      </dgm:t>
    </dgm:pt>
    <dgm:pt modelId="{9AD161B8-7C4D-4080-9BD3-7F9389B1290B}" cxnId="{0EE0B2E8-030C-4DFC-8893-788DDB678AFE}" type="parTrans">
      <dgm:prSet/>
      <dgm:spPr/>
      <dgm:t>
        <a:bodyPr/>
        <a:lstStyle/>
        <a:p>
          <a:endParaRPr lang="en-ZA"/>
        </a:p>
      </dgm:t>
    </dgm:pt>
    <dgm:pt modelId="{55993D15-8676-422B-A9B3-A2AA2B21926B}" cxnId="{0EE0B2E8-030C-4DFC-8893-788DDB678AFE}" type="sibTrans">
      <dgm:prSet/>
      <dgm:spPr/>
      <dgm:t>
        <a:bodyPr/>
        <a:lstStyle/>
        <a:p>
          <a:endParaRPr lang="en-ZA"/>
        </a:p>
      </dgm:t>
    </dgm:pt>
    <dgm:pt modelId="{0C67497A-40C9-4AA0-B9FF-F6D8E53B6CCC}">
      <dgm:prSet phldrT="[Text]" custT="1"/>
      <dgm:spPr>
        <a:xfrm>
          <a:off x="5891365" y="1297152"/>
          <a:ext cx="2127219" cy="429435"/>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ZA" sz="2400" dirty="0">
              <a:solidFill>
                <a:srgbClr val="FFFFFF"/>
              </a:solidFill>
              <a:latin typeface="Times"/>
              <a:ea typeface="+mn-ea"/>
              <a:cs typeface="+mn-cs"/>
            </a:rPr>
            <a:t>R 1.342 billion</a:t>
          </a:r>
        </a:p>
      </dgm:t>
    </dgm:pt>
    <dgm:pt modelId="{B9DB5A44-8CDB-4D4F-BCBA-E751814790E5}" cxnId="{D2E94BE3-703E-49AA-BEC4-0F7214CC1B97}" type="parTrans">
      <dgm:prSet/>
      <dgm:spPr/>
      <dgm:t>
        <a:bodyPr/>
        <a:lstStyle/>
        <a:p>
          <a:endParaRPr lang="en-ZA"/>
        </a:p>
      </dgm:t>
    </dgm:pt>
    <dgm:pt modelId="{AB9A386F-33BC-4AD9-8281-8EB9CC6CCF61}" cxnId="{D2E94BE3-703E-49AA-BEC4-0F7214CC1B97}" type="sibTrans">
      <dgm:prSet/>
      <dgm:spPr/>
      <dgm:t>
        <a:bodyPr/>
        <a:lstStyle/>
        <a:p>
          <a:endParaRPr lang="en-ZA"/>
        </a:p>
      </dgm:t>
    </dgm:pt>
    <dgm:pt modelId="{26BA0129-2454-4C1B-B983-EBB819166EB2}">
      <dgm:prSet phldrT="[Text]" custT="1"/>
      <dgm:spPr>
        <a:xfrm>
          <a:off x="5992944" y="2129169"/>
          <a:ext cx="2158493" cy="2366537"/>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lnSpc>
              <a:spcPct val="100000"/>
            </a:lnSpc>
            <a:spcAft>
              <a:spcPts val="0"/>
            </a:spcAft>
            <a:buNone/>
          </a:pP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p>
        <a:p>
          <a:pPr>
            <a:lnSpc>
              <a:spcPct val="100000"/>
            </a:lnSpc>
            <a:spcAft>
              <a:spcPts val="0"/>
            </a:spcAft>
            <a:buNone/>
          </a:pPr>
          <a:r>
            <a:rPr lang="en-ZA" sz="1200" dirty="0">
              <a:solidFill>
                <a:srgbClr val="FFFFFF"/>
              </a:solidFill>
              <a:latin typeface="Times"/>
              <a:ea typeface="+mn-ea"/>
              <a:cs typeface="+mn-cs"/>
            </a:rPr>
            <a:t>R 257.6 million</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p>
        <a:p>
          <a:pPr>
            <a:lnSpc>
              <a:spcPct val="100000"/>
            </a:lnSpc>
            <a:spcAft>
              <a:spcPts val="0"/>
            </a:spcAft>
            <a:buNone/>
          </a:pPr>
          <a:r>
            <a:rPr lang="en-ZA" sz="1200" dirty="0">
              <a:solidFill>
                <a:srgbClr val="FFFFFF"/>
              </a:solidFill>
              <a:latin typeface="Times"/>
              <a:ea typeface="+mn-ea"/>
              <a:cs typeface="+mn-cs"/>
            </a:rPr>
            <a:t>R 0</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Grants:</a:t>
          </a:r>
        </a:p>
        <a:p>
          <a:pPr>
            <a:lnSpc>
              <a:spcPct val="100000"/>
            </a:lnSpc>
            <a:spcAft>
              <a:spcPts val="0"/>
            </a:spcAft>
            <a:buNone/>
          </a:pPr>
          <a:r>
            <a:rPr lang="en-ZA" sz="1200" dirty="0">
              <a:solidFill>
                <a:srgbClr val="FFFFFF"/>
              </a:solidFill>
              <a:latin typeface="Times"/>
              <a:ea typeface="+mn-ea"/>
              <a:cs typeface="+mn-cs"/>
            </a:rPr>
            <a:t>R 1.069 billion</a:t>
          </a:r>
        </a:p>
        <a:p>
          <a:pPr>
            <a:lnSpc>
              <a:spcPct val="100000"/>
            </a:lnSpc>
            <a:spcAft>
              <a:spcPts val="0"/>
            </a:spcAft>
            <a:buNone/>
          </a:pPr>
          <a:endParaRPr lang="en-ZA" sz="1200" dirty="0">
            <a:solidFill>
              <a:srgbClr val="FFFFFF"/>
            </a:solidFill>
            <a:latin typeface="Times"/>
            <a:ea typeface="+mn-ea"/>
            <a:cs typeface="+mn-cs"/>
          </a:endParaRPr>
        </a:p>
        <a:p>
          <a:pPr>
            <a:lnSpc>
              <a:spcPct val="100000"/>
            </a:lnSpc>
            <a:spcAft>
              <a:spcPts val="0"/>
            </a:spcAft>
            <a:buNone/>
          </a:pPr>
          <a:r>
            <a:rPr lang="en-ZA" sz="1200" b="1" u="sng" dirty="0">
              <a:solidFill>
                <a:srgbClr val="FFFFFF"/>
              </a:solidFill>
              <a:latin typeface="Times"/>
              <a:ea typeface="+mn-ea"/>
              <a:cs typeface="+mn-cs"/>
            </a:rPr>
            <a:t>Public Contributions</a:t>
          </a:r>
        </a:p>
        <a:p>
          <a:pPr>
            <a:lnSpc>
              <a:spcPct val="100000"/>
            </a:lnSpc>
            <a:spcAft>
              <a:spcPts val="0"/>
            </a:spcAft>
            <a:buNone/>
          </a:pPr>
          <a:r>
            <a:rPr lang="en-ZA" sz="1200" b="0" u="none" dirty="0">
              <a:solidFill>
                <a:srgbClr val="FFFFFF"/>
              </a:solidFill>
              <a:latin typeface="Times"/>
              <a:ea typeface="+mn-ea"/>
              <a:cs typeface="+mn-cs"/>
            </a:rPr>
            <a:t>R15.3 million</a:t>
          </a:r>
        </a:p>
      </dgm:t>
    </dgm:pt>
    <dgm:pt modelId="{E1E96E57-6BB3-420F-8D97-467EDE35B5AE}" cxnId="{95914379-7019-4960-B66C-75245F5AF9C2}" type="parTrans">
      <dgm:prSet/>
      <dgm:spPr/>
      <dgm:t>
        <a:bodyPr/>
        <a:lstStyle/>
        <a:p>
          <a:endParaRPr lang="en-ZA"/>
        </a:p>
      </dgm:t>
    </dgm:pt>
    <dgm:pt modelId="{743366CC-AC31-4F6F-BEDF-C0459B59AC4F}" cxnId="{95914379-7019-4960-B66C-75245F5AF9C2}" type="sibTrans">
      <dgm:prSet/>
      <dgm:spPr/>
      <dgm:t>
        <a:bodyPr/>
        <a:lstStyle/>
        <a:p>
          <a:endParaRPr lang="en-ZA"/>
        </a:p>
      </dgm:t>
    </dgm:pt>
    <dgm:pt modelId="{6A5BC8E9-B972-464F-94E6-477B5EF278C9}">
      <dgm:prSet phldrT="[Text]" custT="1"/>
      <dgm:spPr>
        <a:xfrm>
          <a:off x="3064393" y="1326234"/>
          <a:ext cx="2278740" cy="457461"/>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pPr>
            <a:buNone/>
          </a:pPr>
          <a:r>
            <a:rPr lang="en-ZA" sz="2400" dirty="0">
              <a:solidFill>
                <a:srgbClr val="FFFFFF"/>
              </a:solidFill>
              <a:effectLst>
                <a:outerShdw blurRad="38100" dist="38100" dir="2700000" algn="tl">
                  <a:srgbClr val="000000">
                    <a:alpha val="43137"/>
                  </a:srgbClr>
                </a:outerShdw>
              </a:effectLst>
              <a:latin typeface="Times"/>
              <a:ea typeface="+mn-ea"/>
              <a:cs typeface="+mn-cs"/>
            </a:rPr>
            <a:t>R 1.310 billion</a:t>
          </a:r>
        </a:p>
      </dgm:t>
    </dgm:pt>
    <dgm:pt modelId="{464953D8-8464-455F-938A-BE29F9582C9E}" cxnId="{B5A599B8-54C4-4C0D-87EB-5B3A58A6928D}" type="sibTrans">
      <dgm:prSet/>
      <dgm:spPr/>
      <dgm:t>
        <a:bodyPr/>
        <a:lstStyle/>
        <a:p>
          <a:endParaRPr lang="en-ZA"/>
        </a:p>
      </dgm:t>
    </dgm:pt>
    <dgm:pt modelId="{C3793DE7-334E-4CC3-B12D-16CB13E97D67}" cxnId="{B5A599B8-54C4-4C0D-87EB-5B3A58A6928D}" type="parTrans">
      <dgm:prSet/>
      <dgm:spPr/>
      <dgm:t>
        <a:bodyPr/>
        <a:lstStyle/>
        <a:p>
          <a:endParaRPr lang="en-ZA"/>
        </a:p>
      </dgm:t>
    </dgm:pt>
    <dgm:pt modelId="{D84D2F57-C9D1-4AF1-87B9-FA1BBF448424}" type="pres">
      <dgm:prSet presAssocID="{2DC249B7-02BE-4469-A7EA-2159134AB3BF}" presName="theList" presStyleCnt="0">
        <dgm:presLayoutVars>
          <dgm:dir/>
          <dgm:animLvl val="lvl"/>
          <dgm:resizeHandles val="exact"/>
        </dgm:presLayoutVars>
      </dgm:prSet>
      <dgm:spPr/>
    </dgm:pt>
    <dgm:pt modelId="{0AB08042-52D0-4C3A-AC15-020EFF726E61}" type="pres">
      <dgm:prSet presAssocID="{CB40FD47-5FFE-4F01-8019-285F73A6DA39}" presName="compNode" presStyleCnt="0"/>
      <dgm:spPr/>
    </dgm:pt>
    <dgm:pt modelId="{BF686478-A9D8-4139-838B-2977B89D4528}" type="pres">
      <dgm:prSet presAssocID="{CB40FD47-5FFE-4F01-8019-285F73A6DA39}" presName="aNode" presStyleLbl="bgShp" presStyleIdx="0" presStyleCnt="3"/>
      <dgm:spPr/>
    </dgm:pt>
    <dgm:pt modelId="{4EAF7E19-08C3-4DA9-9410-B98EA688D6BD}" type="pres">
      <dgm:prSet presAssocID="{CB40FD47-5FFE-4F01-8019-285F73A6DA39}" presName="textNode" presStyleLbl="bgShp" presStyleIdx="0" presStyleCnt="3"/>
      <dgm:spPr/>
    </dgm:pt>
    <dgm:pt modelId="{C281092F-A5C3-4ADD-8D8C-AF9A1C6E3046}" type="pres">
      <dgm:prSet presAssocID="{CB40FD47-5FFE-4F01-8019-285F73A6DA39}" presName="compChildNode" presStyleCnt="0"/>
      <dgm:spPr/>
    </dgm:pt>
    <dgm:pt modelId="{BD0B2F75-A5CA-4751-B897-1E55EDA7E522}" type="pres">
      <dgm:prSet presAssocID="{CB40FD47-5FFE-4F01-8019-285F73A6DA39}" presName="theInnerList" presStyleCnt="0"/>
      <dgm:spPr/>
    </dgm:pt>
    <dgm:pt modelId="{39ABF571-1642-4D2D-AADD-E7537E048792}" type="pres">
      <dgm:prSet presAssocID="{21A194F0-03EF-449C-AE00-8BF96129C94A}" presName="childNode" presStyleLbl="node1" presStyleIdx="0" presStyleCnt="6" custScaleY="24646" custLinFactNeighborX="1626" custLinFactNeighborY="-22342">
        <dgm:presLayoutVars>
          <dgm:bulletEnabled val="1"/>
        </dgm:presLayoutVars>
      </dgm:prSet>
      <dgm:spPr/>
    </dgm:pt>
    <dgm:pt modelId="{05C54660-8A21-40D1-943B-E723FC9E51B6}" type="pres">
      <dgm:prSet presAssocID="{21A194F0-03EF-449C-AE00-8BF96129C94A}" presName="aSpace2" presStyleCnt="0"/>
      <dgm:spPr/>
    </dgm:pt>
    <dgm:pt modelId="{0CD7C24E-E098-4F4A-BCCE-BEC69B01385B}" type="pres">
      <dgm:prSet presAssocID="{3C847AB7-6CA8-4A1E-AD62-4EEC651C51ED}" presName="childNode" presStyleLbl="node1" presStyleIdx="1" presStyleCnt="6" custScaleX="100444" custScaleY="129477">
        <dgm:presLayoutVars>
          <dgm:bulletEnabled val="1"/>
        </dgm:presLayoutVars>
      </dgm:prSet>
      <dgm:spPr/>
    </dgm:pt>
    <dgm:pt modelId="{9ED74F6A-EDF1-4184-A4E2-AE8D24C09E80}" type="pres">
      <dgm:prSet presAssocID="{CB40FD47-5FFE-4F01-8019-285F73A6DA39}" presName="aSpace" presStyleCnt="0"/>
      <dgm:spPr/>
    </dgm:pt>
    <dgm:pt modelId="{8FF42ED6-E2C7-49A7-ACEA-54552F05915D}" type="pres">
      <dgm:prSet presAssocID="{0EB82B88-FFCC-47FE-9403-29A022F9228E}" presName="compNode" presStyleCnt="0"/>
      <dgm:spPr/>
    </dgm:pt>
    <dgm:pt modelId="{098AEA95-4967-4155-B12D-BBE76632C206}" type="pres">
      <dgm:prSet presAssocID="{0EB82B88-FFCC-47FE-9403-29A022F9228E}" presName="aNode" presStyleLbl="bgShp" presStyleIdx="1" presStyleCnt="3"/>
      <dgm:spPr/>
    </dgm:pt>
    <dgm:pt modelId="{A25D1BF6-D18F-4DFB-ACE3-A6A9F11081F8}" type="pres">
      <dgm:prSet presAssocID="{0EB82B88-FFCC-47FE-9403-29A022F9228E}" presName="textNode" presStyleLbl="bgShp" presStyleIdx="1" presStyleCnt="3"/>
      <dgm:spPr/>
    </dgm:pt>
    <dgm:pt modelId="{35C1156C-FA80-4A16-8F37-38CFA1032590}" type="pres">
      <dgm:prSet presAssocID="{0EB82B88-FFCC-47FE-9403-29A022F9228E}" presName="compChildNode" presStyleCnt="0"/>
      <dgm:spPr/>
    </dgm:pt>
    <dgm:pt modelId="{25A46331-536A-499D-8EBE-75FFFE43DC5A}" type="pres">
      <dgm:prSet presAssocID="{0EB82B88-FFCC-47FE-9403-29A022F9228E}" presName="theInnerList" presStyleCnt="0"/>
      <dgm:spPr/>
    </dgm:pt>
    <dgm:pt modelId="{EF6C7BF1-CF8C-465B-98D1-11A1F65918E3}" type="pres">
      <dgm:prSet presAssocID="{6A5BC8E9-B972-464F-94E6-477B5EF278C9}" presName="childNode" presStyleLbl="node1" presStyleIdx="2" presStyleCnt="6" custScaleX="106748" custScaleY="28138" custLinFactNeighborX="3" custLinFactNeighborY="-38077">
        <dgm:presLayoutVars>
          <dgm:bulletEnabled val="1"/>
        </dgm:presLayoutVars>
      </dgm:prSet>
      <dgm:spPr/>
    </dgm:pt>
    <dgm:pt modelId="{F0D0873C-08B4-40D5-97F9-387FF23EF04B}" type="pres">
      <dgm:prSet presAssocID="{6A5BC8E9-B972-464F-94E6-477B5EF278C9}" presName="aSpace2" presStyleCnt="0"/>
      <dgm:spPr/>
    </dgm:pt>
    <dgm:pt modelId="{F5FA8F0B-434E-4A80-94A8-060F23E2E611}" type="pres">
      <dgm:prSet presAssocID="{0256961F-87AB-4B87-804D-3FD4368B2CB5}" presName="childNode" presStyleLbl="node1" presStyleIdx="3" presStyleCnt="6" custScaleX="101570" custScaleY="145602">
        <dgm:presLayoutVars>
          <dgm:bulletEnabled val="1"/>
        </dgm:presLayoutVars>
      </dgm:prSet>
      <dgm:spPr/>
    </dgm:pt>
    <dgm:pt modelId="{6C21819A-B141-41B6-BD81-8ABBBBC67B3E}" type="pres">
      <dgm:prSet presAssocID="{0EB82B88-FFCC-47FE-9403-29A022F9228E}" presName="aSpace" presStyleCnt="0"/>
      <dgm:spPr/>
    </dgm:pt>
    <dgm:pt modelId="{C5F97669-9610-4E7F-8045-0E4EC2FF390E}" type="pres">
      <dgm:prSet presAssocID="{EC1B1684-1E84-47DE-8A71-BE9E2FDF8CC2}" presName="compNode" presStyleCnt="0"/>
      <dgm:spPr/>
    </dgm:pt>
    <dgm:pt modelId="{962A0D19-E534-4D71-8823-B8AA44CE9ECB}" type="pres">
      <dgm:prSet presAssocID="{EC1B1684-1E84-47DE-8A71-BE9E2FDF8CC2}" presName="aNode" presStyleLbl="bgShp" presStyleIdx="2" presStyleCnt="3"/>
      <dgm:spPr/>
    </dgm:pt>
    <dgm:pt modelId="{B0D24576-E44E-4D78-B7BB-FAC427B7883C}" type="pres">
      <dgm:prSet presAssocID="{EC1B1684-1E84-47DE-8A71-BE9E2FDF8CC2}" presName="textNode" presStyleLbl="bgShp" presStyleIdx="2" presStyleCnt="3"/>
      <dgm:spPr/>
    </dgm:pt>
    <dgm:pt modelId="{DB435E36-2339-41C6-8F3D-CDAEF4A023B3}" type="pres">
      <dgm:prSet presAssocID="{EC1B1684-1E84-47DE-8A71-BE9E2FDF8CC2}" presName="compChildNode" presStyleCnt="0"/>
      <dgm:spPr/>
    </dgm:pt>
    <dgm:pt modelId="{7441AE7D-60BD-42E8-9453-8F91A724D6F8}" type="pres">
      <dgm:prSet presAssocID="{EC1B1684-1E84-47DE-8A71-BE9E2FDF8CC2}" presName="theInnerList" presStyleCnt="0"/>
      <dgm:spPr/>
    </dgm:pt>
    <dgm:pt modelId="{A415603C-0C20-4353-A1BD-EF5D44735250}" type="pres">
      <dgm:prSet presAssocID="{0C67497A-40C9-4AA0-B9FF-F6D8E53B6CCC}" presName="childNode" presStyleLbl="node1" presStyleIdx="4" presStyleCnt="6" custScaleX="99650" custScaleY="23778" custLinFactNeighborX="-5491" custLinFactNeighborY="-44892">
        <dgm:presLayoutVars>
          <dgm:bulletEnabled val="1"/>
        </dgm:presLayoutVars>
      </dgm:prSet>
      <dgm:spPr/>
    </dgm:pt>
    <dgm:pt modelId="{AD474C20-BDA3-4DD5-9EC8-B5612E817749}" type="pres">
      <dgm:prSet presAssocID="{0C67497A-40C9-4AA0-B9FF-F6D8E53B6CCC}" presName="aSpace2" presStyleCnt="0"/>
      <dgm:spPr/>
    </dgm:pt>
    <dgm:pt modelId="{C334CD24-5A3D-4C9B-A252-D6CB263011EE}" type="pres">
      <dgm:prSet presAssocID="{26BA0129-2454-4C1B-B983-EBB819166EB2}" presName="childNode" presStyleLbl="node1" presStyleIdx="5" presStyleCnt="6" custScaleX="101115" custScaleY="131036">
        <dgm:presLayoutVars>
          <dgm:bulletEnabled val="1"/>
        </dgm:presLayoutVars>
      </dgm:prSet>
      <dgm:spPr/>
    </dgm:pt>
  </dgm:ptLst>
  <dgm:cxnLst>
    <dgm:cxn modelId="{FA8B3C00-71D2-4F55-B481-F8BBA9B0AA3B}" srcId="{2DC249B7-02BE-4469-A7EA-2159134AB3BF}" destId="{0EB82B88-FFCC-47FE-9403-29A022F9228E}" srcOrd="1" destOrd="0" parTransId="{6DA1D4F0-3D9B-48CB-B484-4367724FACC4}" sibTransId="{DCE9F2CC-6E02-4BBA-BFF5-74576866893F}"/>
    <dgm:cxn modelId="{69CB550D-F008-43E3-8A90-7546E2B88E7F}" type="presOf" srcId="{CB40FD47-5FFE-4F01-8019-285F73A6DA39}" destId="{4EAF7E19-08C3-4DA9-9410-B98EA688D6BD}" srcOrd="1" destOrd="0" presId="urn:microsoft.com/office/officeart/2005/8/layout/lProcess2"/>
    <dgm:cxn modelId="{FAAE002C-A6D5-4A26-B147-FF23538DCEA8}" type="presOf" srcId="{6A5BC8E9-B972-464F-94E6-477B5EF278C9}" destId="{EF6C7BF1-CF8C-465B-98D1-11A1F65918E3}" srcOrd="0" destOrd="0" presId="urn:microsoft.com/office/officeart/2005/8/layout/lProcess2"/>
    <dgm:cxn modelId="{EA3C8732-B835-40B9-82A6-43508118155F}" type="presOf" srcId="{21A194F0-03EF-449C-AE00-8BF96129C94A}" destId="{39ABF571-1642-4D2D-AADD-E7537E048792}" srcOrd="0" destOrd="0" presId="urn:microsoft.com/office/officeart/2005/8/layout/lProcess2"/>
    <dgm:cxn modelId="{D75D9C36-FD78-42CD-A27D-E6F3F2DAF958}" type="presOf" srcId="{0EB82B88-FFCC-47FE-9403-29A022F9228E}" destId="{098AEA95-4967-4155-B12D-BBE76632C206}" srcOrd="0" destOrd="0" presId="urn:microsoft.com/office/officeart/2005/8/layout/lProcess2"/>
    <dgm:cxn modelId="{C66B9865-1495-47D0-A2EC-C15F613B01B1}" type="presOf" srcId="{26BA0129-2454-4C1B-B983-EBB819166EB2}" destId="{C334CD24-5A3D-4C9B-A252-D6CB263011EE}" srcOrd="0" destOrd="0" presId="urn:microsoft.com/office/officeart/2005/8/layout/lProcess2"/>
    <dgm:cxn modelId="{DC77ED6A-2B07-44E8-89D3-9006657E2381}" srcId="{0EB82B88-FFCC-47FE-9403-29A022F9228E}" destId="{0256961F-87AB-4B87-804D-3FD4368B2CB5}" srcOrd="1" destOrd="0" parTransId="{0B826BCC-6681-4B91-BD27-08AF332D0FBC}" sibTransId="{554C8F56-EFB7-42B3-B49B-184CDC6356A3}"/>
    <dgm:cxn modelId="{ABA4AA4C-C8EA-49E4-B1EE-0CCC960FD0C9}" type="presOf" srcId="{0EB82B88-FFCC-47FE-9403-29A022F9228E}" destId="{A25D1BF6-D18F-4DFB-ACE3-A6A9F11081F8}" srcOrd="1" destOrd="0" presId="urn:microsoft.com/office/officeart/2005/8/layout/lProcess2"/>
    <dgm:cxn modelId="{44143D6E-B679-47C6-A60D-52062026F87B}" srcId="{2DC249B7-02BE-4469-A7EA-2159134AB3BF}" destId="{CB40FD47-5FFE-4F01-8019-285F73A6DA39}" srcOrd="0" destOrd="0" parTransId="{8DE7B8C4-E20F-4476-9161-AEC82776F213}" sibTransId="{1E821A58-4146-41E9-A194-E4985E9F623F}"/>
    <dgm:cxn modelId="{6E2DB454-2867-4903-A766-87FE778DD4A4}" type="presOf" srcId="{EC1B1684-1E84-47DE-8A71-BE9E2FDF8CC2}" destId="{962A0D19-E534-4D71-8823-B8AA44CE9ECB}" srcOrd="0" destOrd="0" presId="urn:microsoft.com/office/officeart/2005/8/layout/lProcess2"/>
    <dgm:cxn modelId="{43265E57-088B-4443-A8B5-C38BA474117F}" type="presOf" srcId="{0256961F-87AB-4B87-804D-3FD4368B2CB5}" destId="{F5FA8F0B-434E-4A80-94A8-060F23E2E611}" srcOrd="0" destOrd="0" presId="urn:microsoft.com/office/officeart/2005/8/layout/lProcess2"/>
    <dgm:cxn modelId="{95914379-7019-4960-B66C-75245F5AF9C2}" srcId="{EC1B1684-1E84-47DE-8A71-BE9E2FDF8CC2}" destId="{26BA0129-2454-4C1B-B983-EBB819166EB2}" srcOrd="1" destOrd="0" parTransId="{E1E96E57-6BB3-420F-8D97-467EDE35B5AE}" sibTransId="{743366CC-AC31-4F6F-BEDF-C0459B59AC4F}"/>
    <dgm:cxn modelId="{E014AB81-ADDB-40D0-9158-87DFF843CEDA}" type="presOf" srcId="{CB40FD47-5FFE-4F01-8019-285F73A6DA39}" destId="{BF686478-A9D8-4139-838B-2977B89D4528}" srcOrd="0" destOrd="0" presId="urn:microsoft.com/office/officeart/2005/8/layout/lProcess2"/>
    <dgm:cxn modelId="{655B1E8A-20F6-4A46-900B-DBA9F8A2AFE4}" srcId="{CB40FD47-5FFE-4F01-8019-285F73A6DA39}" destId="{3C847AB7-6CA8-4A1E-AD62-4EEC651C51ED}" srcOrd="1" destOrd="0" parTransId="{ECCE95A8-5989-4348-BB7C-38A92869BBFE}" sibTransId="{B413D817-CA4B-4F48-9D43-81564B8AD73A}"/>
    <dgm:cxn modelId="{C987D190-94F9-44BF-99E4-A66AF79A0B00}" type="presOf" srcId="{2DC249B7-02BE-4469-A7EA-2159134AB3BF}" destId="{D84D2F57-C9D1-4AF1-87B9-FA1BBF448424}" srcOrd="0" destOrd="0" presId="urn:microsoft.com/office/officeart/2005/8/layout/lProcess2"/>
    <dgm:cxn modelId="{6681A6A9-CBBC-44E5-8252-B0242A1D1DB0}" type="presOf" srcId="{0C67497A-40C9-4AA0-B9FF-F6D8E53B6CCC}" destId="{A415603C-0C20-4353-A1BD-EF5D44735250}" srcOrd="0" destOrd="0" presId="urn:microsoft.com/office/officeart/2005/8/layout/lProcess2"/>
    <dgm:cxn modelId="{BDC325B5-91F4-4F98-8D81-A1F2D9AA776F}" type="presOf" srcId="{3C847AB7-6CA8-4A1E-AD62-4EEC651C51ED}" destId="{0CD7C24E-E098-4F4A-BCCE-BEC69B01385B}" srcOrd="0" destOrd="0" presId="urn:microsoft.com/office/officeart/2005/8/layout/lProcess2"/>
    <dgm:cxn modelId="{B5A599B8-54C4-4C0D-87EB-5B3A58A6928D}" srcId="{0EB82B88-FFCC-47FE-9403-29A022F9228E}" destId="{6A5BC8E9-B972-464F-94E6-477B5EF278C9}" srcOrd="0" destOrd="0" parTransId="{C3793DE7-334E-4CC3-B12D-16CB13E97D67}" sibTransId="{464953D8-8464-455F-938A-BE29F9582C9E}"/>
    <dgm:cxn modelId="{2F49CED5-C3D2-4F94-9AE4-DD24158C0437}" type="presOf" srcId="{EC1B1684-1E84-47DE-8A71-BE9E2FDF8CC2}" destId="{B0D24576-E44E-4D78-B7BB-FAC427B7883C}" srcOrd="1" destOrd="0" presId="urn:microsoft.com/office/officeart/2005/8/layout/lProcess2"/>
    <dgm:cxn modelId="{D2E94BE3-703E-49AA-BEC4-0F7214CC1B97}" srcId="{EC1B1684-1E84-47DE-8A71-BE9E2FDF8CC2}" destId="{0C67497A-40C9-4AA0-B9FF-F6D8E53B6CCC}" srcOrd="0" destOrd="0" parTransId="{B9DB5A44-8CDB-4D4F-BCBA-E751814790E5}" sibTransId="{AB9A386F-33BC-4AD9-8281-8EB9CC6CCF61}"/>
    <dgm:cxn modelId="{0EE0B2E8-030C-4DFC-8893-788DDB678AFE}" srcId="{2DC249B7-02BE-4469-A7EA-2159134AB3BF}" destId="{EC1B1684-1E84-47DE-8A71-BE9E2FDF8CC2}" srcOrd="2" destOrd="0" parTransId="{9AD161B8-7C4D-4080-9BD3-7F9389B1290B}" sibTransId="{55993D15-8676-422B-A9B3-A2AA2B21926B}"/>
    <dgm:cxn modelId="{58761DF6-DB9F-41EC-BDA2-18EFA393673A}" srcId="{CB40FD47-5FFE-4F01-8019-285F73A6DA39}" destId="{21A194F0-03EF-449C-AE00-8BF96129C94A}" srcOrd="0" destOrd="0" parTransId="{573C8842-D3B2-4FDA-B775-21F29CA428FA}" sibTransId="{B928C2D0-28FC-4E6E-8F43-185A81E4A3C6}"/>
    <dgm:cxn modelId="{94D12AAD-69E0-4C17-9F7F-8A6D36D4F790}" type="presParOf" srcId="{D84D2F57-C9D1-4AF1-87B9-FA1BBF448424}" destId="{0AB08042-52D0-4C3A-AC15-020EFF726E61}" srcOrd="0" destOrd="0" presId="urn:microsoft.com/office/officeart/2005/8/layout/lProcess2"/>
    <dgm:cxn modelId="{9A3DD86C-E555-49F5-8CAC-7EEB297E1273}" type="presParOf" srcId="{0AB08042-52D0-4C3A-AC15-020EFF726E61}" destId="{BF686478-A9D8-4139-838B-2977B89D4528}" srcOrd="0" destOrd="0" presId="urn:microsoft.com/office/officeart/2005/8/layout/lProcess2"/>
    <dgm:cxn modelId="{13A36DF7-0427-4907-8A6D-4ACD8D635DF8}" type="presParOf" srcId="{0AB08042-52D0-4C3A-AC15-020EFF726E61}" destId="{4EAF7E19-08C3-4DA9-9410-B98EA688D6BD}" srcOrd="1" destOrd="0" presId="urn:microsoft.com/office/officeart/2005/8/layout/lProcess2"/>
    <dgm:cxn modelId="{9C6A0321-376C-46D7-8F12-CE4A859E1C92}" type="presParOf" srcId="{0AB08042-52D0-4C3A-AC15-020EFF726E61}" destId="{C281092F-A5C3-4ADD-8D8C-AF9A1C6E3046}" srcOrd="2" destOrd="0" presId="urn:microsoft.com/office/officeart/2005/8/layout/lProcess2"/>
    <dgm:cxn modelId="{B0646862-EB7C-4302-ADCC-8E2D692E5508}" type="presParOf" srcId="{C281092F-A5C3-4ADD-8D8C-AF9A1C6E3046}" destId="{BD0B2F75-A5CA-4751-B897-1E55EDA7E522}" srcOrd="0" destOrd="0" presId="urn:microsoft.com/office/officeart/2005/8/layout/lProcess2"/>
    <dgm:cxn modelId="{70E6F694-39B8-4A3B-A893-39463367EAEF}" type="presParOf" srcId="{BD0B2F75-A5CA-4751-B897-1E55EDA7E522}" destId="{39ABF571-1642-4D2D-AADD-E7537E048792}" srcOrd="0" destOrd="0" presId="urn:microsoft.com/office/officeart/2005/8/layout/lProcess2"/>
    <dgm:cxn modelId="{03F91D8A-2666-4181-8471-B66F09D17420}" type="presParOf" srcId="{BD0B2F75-A5CA-4751-B897-1E55EDA7E522}" destId="{05C54660-8A21-40D1-943B-E723FC9E51B6}" srcOrd="1" destOrd="0" presId="urn:microsoft.com/office/officeart/2005/8/layout/lProcess2"/>
    <dgm:cxn modelId="{8046F88F-2989-4F13-8155-3C6DEBB7773A}" type="presParOf" srcId="{BD0B2F75-A5CA-4751-B897-1E55EDA7E522}" destId="{0CD7C24E-E098-4F4A-BCCE-BEC69B01385B}" srcOrd="2" destOrd="0" presId="urn:microsoft.com/office/officeart/2005/8/layout/lProcess2"/>
    <dgm:cxn modelId="{C4DB6C37-A00E-4099-89B5-577C5B8F4820}" type="presParOf" srcId="{D84D2F57-C9D1-4AF1-87B9-FA1BBF448424}" destId="{9ED74F6A-EDF1-4184-A4E2-AE8D24C09E80}" srcOrd="1" destOrd="0" presId="urn:microsoft.com/office/officeart/2005/8/layout/lProcess2"/>
    <dgm:cxn modelId="{C357CFBD-A908-4F9A-86A4-E138DE86D1E2}" type="presParOf" srcId="{D84D2F57-C9D1-4AF1-87B9-FA1BBF448424}" destId="{8FF42ED6-E2C7-49A7-ACEA-54552F05915D}" srcOrd="2" destOrd="0" presId="urn:microsoft.com/office/officeart/2005/8/layout/lProcess2"/>
    <dgm:cxn modelId="{9BBB6E9E-B760-4581-BE1D-8BC24A3EC0D7}" type="presParOf" srcId="{8FF42ED6-E2C7-49A7-ACEA-54552F05915D}" destId="{098AEA95-4967-4155-B12D-BBE76632C206}" srcOrd="0" destOrd="0" presId="urn:microsoft.com/office/officeart/2005/8/layout/lProcess2"/>
    <dgm:cxn modelId="{C08D9DFB-920B-40E9-9E3D-DAE41AE7AE3E}" type="presParOf" srcId="{8FF42ED6-E2C7-49A7-ACEA-54552F05915D}" destId="{A25D1BF6-D18F-4DFB-ACE3-A6A9F11081F8}" srcOrd="1" destOrd="0" presId="urn:microsoft.com/office/officeart/2005/8/layout/lProcess2"/>
    <dgm:cxn modelId="{8B57CF60-4F4F-4669-A66D-4F5AE8781F12}" type="presParOf" srcId="{8FF42ED6-E2C7-49A7-ACEA-54552F05915D}" destId="{35C1156C-FA80-4A16-8F37-38CFA1032590}" srcOrd="2" destOrd="0" presId="urn:microsoft.com/office/officeart/2005/8/layout/lProcess2"/>
    <dgm:cxn modelId="{137BA4FB-A5E3-482C-BDAF-534D6D010B64}" type="presParOf" srcId="{35C1156C-FA80-4A16-8F37-38CFA1032590}" destId="{25A46331-536A-499D-8EBE-75FFFE43DC5A}" srcOrd="0" destOrd="0" presId="urn:microsoft.com/office/officeart/2005/8/layout/lProcess2"/>
    <dgm:cxn modelId="{DFDB1DF8-9BDD-40D3-916E-8B91C9A03D77}" type="presParOf" srcId="{25A46331-536A-499D-8EBE-75FFFE43DC5A}" destId="{EF6C7BF1-CF8C-465B-98D1-11A1F65918E3}" srcOrd="0" destOrd="0" presId="urn:microsoft.com/office/officeart/2005/8/layout/lProcess2"/>
    <dgm:cxn modelId="{06589901-CEE7-4E97-9FD4-9607DA6A543E}" type="presParOf" srcId="{25A46331-536A-499D-8EBE-75FFFE43DC5A}" destId="{F0D0873C-08B4-40D5-97F9-387FF23EF04B}" srcOrd="1" destOrd="0" presId="urn:microsoft.com/office/officeart/2005/8/layout/lProcess2"/>
    <dgm:cxn modelId="{C925D580-3B01-41C8-AD3B-1329EBC2947B}" type="presParOf" srcId="{25A46331-536A-499D-8EBE-75FFFE43DC5A}" destId="{F5FA8F0B-434E-4A80-94A8-060F23E2E611}" srcOrd="2" destOrd="0" presId="urn:microsoft.com/office/officeart/2005/8/layout/lProcess2"/>
    <dgm:cxn modelId="{558FB572-DCAD-4AD8-9232-B789F3F12F62}" type="presParOf" srcId="{D84D2F57-C9D1-4AF1-87B9-FA1BBF448424}" destId="{6C21819A-B141-41B6-BD81-8ABBBBC67B3E}" srcOrd="3" destOrd="0" presId="urn:microsoft.com/office/officeart/2005/8/layout/lProcess2"/>
    <dgm:cxn modelId="{F9C84768-D50B-4D3E-819B-4EED152E27AA}" type="presParOf" srcId="{D84D2F57-C9D1-4AF1-87B9-FA1BBF448424}" destId="{C5F97669-9610-4E7F-8045-0E4EC2FF390E}" srcOrd="4" destOrd="0" presId="urn:microsoft.com/office/officeart/2005/8/layout/lProcess2"/>
    <dgm:cxn modelId="{9DD31053-4513-4A2F-A053-D0644E166B54}" type="presParOf" srcId="{C5F97669-9610-4E7F-8045-0E4EC2FF390E}" destId="{962A0D19-E534-4D71-8823-B8AA44CE9ECB}" srcOrd="0" destOrd="0" presId="urn:microsoft.com/office/officeart/2005/8/layout/lProcess2"/>
    <dgm:cxn modelId="{0BD59944-F237-4781-9A61-FCE55037290F}" type="presParOf" srcId="{C5F97669-9610-4E7F-8045-0E4EC2FF390E}" destId="{B0D24576-E44E-4D78-B7BB-FAC427B7883C}" srcOrd="1" destOrd="0" presId="urn:microsoft.com/office/officeart/2005/8/layout/lProcess2"/>
    <dgm:cxn modelId="{DE3A40E6-E57B-4184-BAB4-9168F804A1B4}" type="presParOf" srcId="{C5F97669-9610-4E7F-8045-0E4EC2FF390E}" destId="{DB435E36-2339-41C6-8F3D-CDAEF4A023B3}" srcOrd="2" destOrd="0" presId="urn:microsoft.com/office/officeart/2005/8/layout/lProcess2"/>
    <dgm:cxn modelId="{E5F75BC0-0DC4-48BF-BE8D-ED6CFE4D855A}" type="presParOf" srcId="{DB435E36-2339-41C6-8F3D-CDAEF4A023B3}" destId="{7441AE7D-60BD-42E8-9453-8F91A724D6F8}" srcOrd="0" destOrd="0" presId="urn:microsoft.com/office/officeart/2005/8/layout/lProcess2"/>
    <dgm:cxn modelId="{652109D8-F004-4F92-A8EE-8AFFBDCF1EFA}" type="presParOf" srcId="{7441AE7D-60BD-42E8-9453-8F91A724D6F8}" destId="{A415603C-0C20-4353-A1BD-EF5D44735250}" srcOrd="0" destOrd="0" presId="urn:microsoft.com/office/officeart/2005/8/layout/lProcess2"/>
    <dgm:cxn modelId="{68CC1F16-0E7C-436C-B181-72C70F8C4DE4}" type="presParOf" srcId="{7441AE7D-60BD-42E8-9453-8F91A724D6F8}" destId="{AD474C20-BDA3-4DD5-9EC8-B5612E817749}" srcOrd="1" destOrd="0" presId="urn:microsoft.com/office/officeart/2005/8/layout/lProcess2"/>
    <dgm:cxn modelId="{7911B8B1-CEF7-49D1-9E6F-80DE80CCE914}" type="presParOf" srcId="{7441AE7D-60BD-42E8-9453-8F91A724D6F8}" destId="{C334CD24-5A3D-4C9B-A252-D6CB263011EE}" srcOrd="2" destOrd="0" presId="urn:microsoft.com/office/officeart/2005/8/layout/lProcess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0FFAAD-B683-402C-B8A0-5F0C67AA5A22}" type="doc">
      <dgm:prSet loTypeId="urn:microsoft.com/office/officeart/2005/8/layout/hProcess9#1" loCatId="process" qsTypeId="urn:microsoft.com/office/officeart/2005/8/quickstyle/simple1#1" qsCatId="simple" csTypeId="urn:microsoft.com/office/officeart/2005/8/colors/colorful2#1" csCatId="colorful" phldr="1"/>
      <dgm:spPr/>
      <dgm:t>
        <a:bodyPr/>
        <a:lstStyle/>
        <a:p>
          <a:endParaRPr lang="en-US"/>
        </a:p>
      </dgm:t>
    </dgm:pt>
    <dgm:pt modelId="{670C4527-B5D7-45DB-BB55-EF520914A6B9}">
      <dgm:prSet custT="1"/>
      <dgm:spPr>
        <a:solidFill>
          <a:srgbClr val="92D050"/>
        </a:solidFill>
      </dgm:spPr>
      <dgm:t>
        <a:bodyPr/>
        <a:lstStyle/>
        <a:p>
          <a:r>
            <a:rPr lang="en-US" sz="1800" b="1" kern="1200" dirty="0"/>
            <a:t>2022</a:t>
          </a:r>
        </a:p>
        <a:p>
          <a:r>
            <a:rPr lang="en-ZA" sz="1800" b="1" kern="1200" dirty="0">
              <a:solidFill>
                <a:sysClr val="window" lastClr="FFFFFF"/>
              </a:solidFill>
              <a:latin typeface="Calibri" panose="020F0502020204030204"/>
              <a:ea typeface="+mn-ea"/>
              <a:cs typeface="+mn-cs"/>
            </a:rPr>
            <a:t>Unqualified</a:t>
          </a:r>
          <a:endParaRPr lang="en-ZA" sz="1800" b="1" kern="1200" dirty="0">
            <a:solidFill>
              <a:srgbClr val="FFFFFF"/>
            </a:solidFill>
            <a:latin typeface="+mn-lt"/>
            <a:ea typeface="+mn-ea"/>
            <a:cs typeface="+mn-cs"/>
          </a:endParaRPr>
        </a:p>
      </dgm:t>
    </dgm:pt>
    <dgm:pt modelId="{0A39A5CD-412A-4933-BE88-CDC3D924800D}" cxnId="{DFB90C81-6BBB-409E-9D66-E9C26BF4498E}" type="parTrans">
      <dgm:prSet/>
      <dgm:spPr/>
      <dgm:t>
        <a:bodyPr/>
        <a:lstStyle/>
        <a:p>
          <a:endParaRPr lang="en-ZA"/>
        </a:p>
      </dgm:t>
    </dgm:pt>
    <dgm:pt modelId="{09652E46-5B0E-4C5A-A8F2-18F3C328E86A}" cxnId="{DFB90C81-6BBB-409E-9D66-E9C26BF4498E}" type="sibTrans">
      <dgm:prSet/>
      <dgm:spPr/>
      <dgm:t>
        <a:bodyPr/>
        <a:lstStyle/>
        <a:p>
          <a:endParaRPr lang="en-ZA"/>
        </a:p>
      </dgm:t>
    </dgm:pt>
    <dgm:pt modelId="{318BBB1E-0100-4D10-ACAF-05C262FC1F2B}">
      <dgm:prSet/>
      <dgm:spPr>
        <a:xfrm>
          <a:off x="5677929" y="766545"/>
          <a:ext cx="1320622" cy="1022060"/>
        </a:xfrm>
        <a:solidFill>
          <a:srgbClr val="92D050"/>
        </a:solidFill>
        <a:ln w="25400" cap="flat" cmpd="sng" algn="ctr">
          <a:solidFill>
            <a:sysClr val="window" lastClr="FFFFFF">
              <a:hueOff val="0"/>
              <a:satOff val="0"/>
              <a:lumOff val="0"/>
              <a:alphaOff val="0"/>
            </a:sysClr>
          </a:solidFill>
          <a:prstDash val="solid"/>
        </a:ln>
        <a:effectLst/>
      </dgm:spPr>
      <dgm:t>
        <a:bodyPr/>
        <a:lstStyle/>
        <a:p>
          <a:pPr>
            <a:buNone/>
          </a:pPr>
          <a:r>
            <a:rPr lang="en-US" b="1" dirty="0"/>
            <a:t>2021</a:t>
          </a:r>
        </a:p>
        <a:p>
          <a:r>
            <a:rPr lang="en-ZA" b="1" dirty="0">
              <a:solidFill>
                <a:sysClr val="window" lastClr="FFFFFF"/>
              </a:solidFill>
              <a:latin typeface="Calibri" panose="020F0502020204030204"/>
              <a:ea typeface="+mn-ea"/>
              <a:cs typeface="+mn-cs"/>
            </a:rPr>
            <a:t>Unqualified</a:t>
          </a:r>
          <a:endParaRPr lang="en-ZA" b="1" dirty="0">
            <a:solidFill>
              <a:sysClr val="windowText" lastClr="000000"/>
            </a:solidFill>
            <a:latin typeface="Calibri" panose="020F0502020204030204"/>
            <a:ea typeface="+mn-ea"/>
            <a:cs typeface="+mn-cs"/>
          </a:endParaRPr>
        </a:p>
      </dgm:t>
    </dgm:pt>
    <dgm:pt modelId="{C550B7F4-EABE-4093-B1C5-9F275EEBE11C}" cxnId="{DCC699DB-9B11-487B-A656-8BD7002876D9}" type="parTrans">
      <dgm:prSet/>
      <dgm:spPr/>
      <dgm:t>
        <a:bodyPr/>
        <a:lstStyle/>
        <a:p>
          <a:endParaRPr lang="en-ZA"/>
        </a:p>
      </dgm:t>
    </dgm:pt>
    <dgm:pt modelId="{E4D782D9-5E25-4436-AF7C-C5C23AC3442B}" cxnId="{DCC699DB-9B11-487B-A656-8BD7002876D9}" type="sibTrans">
      <dgm:prSet/>
      <dgm:spPr/>
      <dgm:t>
        <a:bodyPr/>
        <a:lstStyle/>
        <a:p>
          <a:endParaRPr lang="en-ZA"/>
        </a:p>
      </dgm:t>
    </dgm:pt>
    <dgm:pt modelId="{355ECC60-2DD4-4F26-98C4-EF70FF1BF35F}">
      <dgm:prSet/>
      <dgm:spPr>
        <a:solidFill>
          <a:srgbClr val="FFFF00"/>
        </a:solidFill>
      </dgm:spPr>
      <dgm:t>
        <a:bodyPr/>
        <a:lstStyle/>
        <a:p>
          <a:r>
            <a:rPr lang="en-US" b="1" dirty="0">
              <a:solidFill>
                <a:sysClr val="windowText" lastClr="000000"/>
              </a:solidFill>
              <a:latin typeface="Calibri" panose="020F0502020204030204"/>
              <a:ea typeface="+mn-ea"/>
              <a:cs typeface="+mn-cs"/>
            </a:rPr>
            <a:t>2023</a:t>
          </a:r>
        </a:p>
        <a:p>
          <a:r>
            <a:rPr lang="en-US" b="1" dirty="0">
              <a:solidFill>
                <a:sysClr val="windowText" lastClr="000000"/>
              </a:solidFill>
              <a:latin typeface="Calibri" panose="020F0502020204030204"/>
              <a:ea typeface="+mn-ea"/>
              <a:cs typeface="+mn-cs"/>
            </a:rPr>
            <a:t>Qualification</a:t>
          </a:r>
        </a:p>
      </dgm:t>
    </dgm:pt>
    <dgm:pt modelId="{A3AE4A52-037B-4580-AA60-057D53B40A2A}" cxnId="{D5361E23-52D0-4E07-BBF9-4F86C7DF42A7}" type="parTrans">
      <dgm:prSet/>
      <dgm:spPr/>
      <dgm:t>
        <a:bodyPr/>
        <a:lstStyle/>
        <a:p>
          <a:endParaRPr lang="en-ZA"/>
        </a:p>
      </dgm:t>
    </dgm:pt>
    <dgm:pt modelId="{8D1397FD-9CC2-4F53-82D0-5B69CD22A761}" cxnId="{D5361E23-52D0-4E07-BBF9-4F86C7DF42A7}" type="sibTrans">
      <dgm:prSet/>
      <dgm:spPr/>
      <dgm:t>
        <a:bodyPr/>
        <a:lstStyle/>
        <a:p>
          <a:endParaRPr lang="en-ZA"/>
        </a:p>
      </dgm:t>
    </dgm:pt>
    <dgm:pt modelId="{2E908574-0736-4163-B70A-136541BD3DD4}">
      <dgm:prSet/>
      <dgm:spPr>
        <a:solidFill>
          <a:srgbClr val="FFFF00"/>
        </a:solidFill>
      </dgm:spPr>
      <dgm:t>
        <a:bodyPr/>
        <a:lstStyle/>
        <a:p>
          <a:r>
            <a:rPr lang="en-US" b="1" dirty="0">
              <a:solidFill>
                <a:sysClr val="windowText" lastClr="000000"/>
              </a:solidFill>
              <a:latin typeface="Calibri" panose="020F0502020204030204"/>
              <a:ea typeface="+mn-ea"/>
              <a:cs typeface="+mn-cs"/>
            </a:rPr>
            <a:t>2024</a:t>
          </a:r>
        </a:p>
        <a:p>
          <a:r>
            <a:rPr lang="en-US" b="1" dirty="0">
              <a:solidFill>
                <a:sysClr val="windowText" lastClr="000000"/>
              </a:solidFill>
              <a:latin typeface="Calibri" panose="020F0502020204030204"/>
              <a:ea typeface="+mn-ea"/>
              <a:cs typeface="+mn-cs"/>
            </a:rPr>
            <a:t>Qualification</a:t>
          </a:r>
        </a:p>
      </dgm:t>
    </dgm:pt>
    <dgm:pt modelId="{8DA65057-2D74-4707-A595-78815A249E1A}" cxnId="{A9BF2BC0-D06E-492E-8E0F-192DB1CF0370}" type="parTrans">
      <dgm:prSet/>
      <dgm:spPr/>
      <dgm:t>
        <a:bodyPr/>
        <a:lstStyle/>
        <a:p>
          <a:endParaRPr lang="en-ZA"/>
        </a:p>
      </dgm:t>
    </dgm:pt>
    <dgm:pt modelId="{760D3C81-E24B-45B7-8B29-239E8414C09C}" cxnId="{A9BF2BC0-D06E-492E-8E0F-192DB1CF0370}" type="sibTrans">
      <dgm:prSet/>
      <dgm:spPr/>
      <dgm:t>
        <a:bodyPr/>
        <a:lstStyle/>
        <a:p>
          <a:endParaRPr lang="en-ZA"/>
        </a:p>
      </dgm:t>
    </dgm:pt>
    <dgm:pt modelId="{1EBCE73B-2024-465F-9A8A-D7143EEB158E}">
      <dgm:prSet/>
      <dgm:spPr>
        <a:solidFill>
          <a:srgbClr val="FFFF00"/>
        </a:solidFill>
      </dgm:spPr>
      <dgm:t>
        <a:bodyPr/>
        <a:lstStyle/>
        <a:p>
          <a:r>
            <a:rPr lang="en-US" b="1" dirty="0">
              <a:solidFill>
                <a:sysClr val="windowText" lastClr="000000"/>
              </a:solidFill>
              <a:latin typeface="Calibri" panose="020F0502020204030204"/>
              <a:ea typeface="+mn-ea"/>
              <a:cs typeface="+mn-cs"/>
            </a:rPr>
            <a:t>2025</a:t>
          </a:r>
        </a:p>
        <a:p>
          <a:r>
            <a:rPr lang="en-US" b="1" dirty="0">
              <a:solidFill>
                <a:sysClr val="windowText" lastClr="000000"/>
              </a:solidFill>
              <a:latin typeface="Calibri" panose="020F0502020204030204"/>
              <a:ea typeface="+mn-ea"/>
              <a:cs typeface="+mn-cs"/>
            </a:rPr>
            <a:t>Qualification</a:t>
          </a:r>
        </a:p>
      </dgm:t>
    </dgm:pt>
    <dgm:pt modelId="{D98B53F2-759C-4DBA-ABD2-5810B2BD7DEA}" cxnId="{4A172048-506F-438E-B2BA-694B8348090A}" type="parTrans">
      <dgm:prSet/>
      <dgm:spPr/>
      <dgm:t>
        <a:bodyPr/>
        <a:lstStyle/>
        <a:p>
          <a:endParaRPr lang="en-ZA"/>
        </a:p>
      </dgm:t>
    </dgm:pt>
    <dgm:pt modelId="{55A7D139-4878-4D1C-92FA-E753445BA261}" cxnId="{4A172048-506F-438E-B2BA-694B8348090A}" type="sibTrans">
      <dgm:prSet/>
      <dgm:spPr/>
      <dgm:t>
        <a:bodyPr/>
        <a:lstStyle/>
        <a:p>
          <a:endParaRPr lang="en-ZA"/>
        </a:p>
      </dgm:t>
    </dgm:pt>
    <dgm:pt modelId="{D067C466-230E-4BE3-AF2B-BC56DB53E984}" type="pres">
      <dgm:prSet presAssocID="{920FFAAD-B683-402C-B8A0-5F0C67AA5A22}" presName="CompostProcess" presStyleCnt="0">
        <dgm:presLayoutVars>
          <dgm:dir/>
          <dgm:resizeHandles val="exact"/>
        </dgm:presLayoutVars>
      </dgm:prSet>
      <dgm:spPr/>
    </dgm:pt>
    <dgm:pt modelId="{5316C765-F596-451C-AF02-8B06BA020D98}" type="pres">
      <dgm:prSet presAssocID="{920FFAAD-B683-402C-B8A0-5F0C67AA5A22}" presName="arrow" presStyleLbl="bgShp" presStyleIdx="0" presStyleCnt="1" custLinFactNeighborX="-2872" custLinFactNeighborY="12044"/>
      <dgm:spPr>
        <a:xfrm>
          <a:off x="525065" y="0"/>
          <a:ext cx="5950743" cy="2555152"/>
        </a:xfrm>
        <a:prstGeom prst="rightArrow">
          <a:avLst/>
        </a:prstGeom>
        <a:solidFill>
          <a:srgbClr val="C0504D">
            <a:tint val="40000"/>
            <a:hueOff val="0"/>
            <a:satOff val="0"/>
            <a:lumOff val="0"/>
            <a:alphaOff val="0"/>
          </a:srgbClr>
        </a:solidFill>
        <a:ln>
          <a:noFill/>
        </a:ln>
        <a:effectLst/>
      </dgm:spPr>
    </dgm:pt>
    <dgm:pt modelId="{A3C7B8FC-15C7-4012-B576-77C00D92F5BE}" type="pres">
      <dgm:prSet presAssocID="{920FFAAD-B683-402C-B8A0-5F0C67AA5A22}" presName="linearProcess" presStyleCnt="0"/>
      <dgm:spPr/>
    </dgm:pt>
    <dgm:pt modelId="{EE95B528-324D-4FDC-845D-4F6748EC7C77}" type="pres">
      <dgm:prSet presAssocID="{318BBB1E-0100-4D10-ACAF-05C262FC1F2B}" presName="textNode" presStyleLbl="node1" presStyleIdx="0" presStyleCnt="5">
        <dgm:presLayoutVars>
          <dgm:bulletEnabled val="1"/>
        </dgm:presLayoutVars>
      </dgm:prSet>
      <dgm:spPr>
        <a:prstGeom prst="roundRect">
          <a:avLst/>
        </a:prstGeom>
      </dgm:spPr>
    </dgm:pt>
    <dgm:pt modelId="{4C149DC4-6E84-4C38-B0D1-A2686762F56F}" type="pres">
      <dgm:prSet presAssocID="{E4D782D9-5E25-4436-AF7C-C5C23AC3442B}" presName="sibTrans" presStyleCnt="0"/>
      <dgm:spPr/>
    </dgm:pt>
    <dgm:pt modelId="{D5557907-14A6-4834-97A7-9516BFF46B3B}" type="pres">
      <dgm:prSet presAssocID="{670C4527-B5D7-45DB-BB55-EF520914A6B9}" presName="textNode" presStyleLbl="node1" presStyleIdx="1" presStyleCnt="5" custLinFactNeighborX="-11713" custLinFactNeighborY="-1126">
        <dgm:presLayoutVars>
          <dgm:bulletEnabled val="1"/>
        </dgm:presLayoutVars>
      </dgm:prSet>
      <dgm:spPr/>
    </dgm:pt>
    <dgm:pt modelId="{C0A12A86-E943-431F-9F08-0B9820654502}" type="pres">
      <dgm:prSet presAssocID="{09652E46-5B0E-4C5A-A8F2-18F3C328E86A}" presName="sibTrans" presStyleCnt="0"/>
      <dgm:spPr/>
    </dgm:pt>
    <dgm:pt modelId="{42FFE347-7129-49AC-9764-62E04C4836C5}" type="pres">
      <dgm:prSet presAssocID="{355ECC60-2DD4-4F26-98C4-EF70FF1BF35F}" presName="textNode" presStyleLbl="node1" presStyleIdx="2" presStyleCnt="5">
        <dgm:presLayoutVars>
          <dgm:bulletEnabled val="1"/>
        </dgm:presLayoutVars>
      </dgm:prSet>
      <dgm:spPr/>
    </dgm:pt>
    <dgm:pt modelId="{107C473F-BFA8-4783-BCD9-DCEAF2F00152}" type="pres">
      <dgm:prSet presAssocID="{8D1397FD-9CC2-4F53-82D0-5B69CD22A761}" presName="sibTrans" presStyleCnt="0"/>
      <dgm:spPr/>
    </dgm:pt>
    <dgm:pt modelId="{24669595-3A81-4CCA-8D41-E9C7248CE0CA}" type="pres">
      <dgm:prSet presAssocID="{2E908574-0736-4163-B70A-136541BD3DD4}" presName="textNode" presStyleLbl="node1" presStyleIdx="3" presStyleCnt="5">
        <dgm:presLayoutVars>
          <dgm:bulletEnabled val="1"/>
        </dgm:presLayoutVars>
      </dgm:prSet>
      <dgm:spPr/>
    </dgm:pt>
    <dgm:pt modelId="{35C075A1-3B79-4CBC-9D38-D99893FF570D}" type="pres">
      <dgm:prSet presAssocID="{760D3C81-E24B-45B7-8B29-239E8414C09C}" presName="sibTrans" presStyleCnt="0"/>
      <dgm:spPr/>
    </dgm:pt>
    <dgm:pt modelId="{A326733D-813E-4F3F-809F-3C4BCB2BCAC4}" type="pres">
      <dgm:prSet presAssocID="{1EBCE73B-2024-465F-9A8A-D7143EEB158E}" presName="textNode" presStyleLbl="node1" presStyleIdx="4" presStyleCnt="5">
        <dgm:presLayoutVars>
          <dgm:bulletEnabled val="1"/>
        </dgm:presLayoutVars>
      </dgm:prSet>
      <dgm:spPr/>
    </dgm:pt>
  </dgm:ptLst>
  <dgm:cxnLst>
    <dgm:cxn modelId="{5F2B281C-0F12-4784-B3D1-8E5E316B2B1A}" type="presOf" srcId="{355ECC60-2DD4-4F26-98C4-EF70FF1BF35F}" destId="{42FFE347-7129-49AC-9764-62E04C4836C5}" srcOrd="0" destOrd="0" presId="urn:microsoft.com/office/officeart/2005/8/layout/hProcess9#1"/>
    <dgm:cxn modelId="{D5361E23-52D0-4E07-BBF9-4F86C7DF42A7}" srcId="{920FFAAD-B683-402C-B8A0-5F0C67AA5A22}" destId="{355ECC60-2DD4-4F26-98C4-EF70FF1BF35F}" srcOrd="2" destOrd="0" parTransId="{A3AE4A52-037B-4580-AA60-057D53B40A2A}" sibTransId="{8D1397FD-9CC2-4F53-82D0-5B69CD22A761}"/>
    <dgm:cxn modelId="{AC88553E-2811-4B3F-BE1A-A38CDF07B0BE}" type="presOf" srcId="{920FFAAD-B683-402C-B8A0-5F0C67AA5A22}" destId="{D067C466-230E-4BE3-AF2B-BC56DB53E984}" srcOrd="0" destOrd="0" presId="urn:microsoft.com/office/officeart/2005/8/layout/hProcess9#1"/>
    <dgm:cxn modelId="{16EE0960-87B7-44C6-91D7-71289037C329}" type="presOf" srcId="{318BBB1E-0100-4D10-ACAF-05C262FC1F2B}" destId="{EE95B528-324D-4FDC-845D-4F6748EC7C77}" srcOrd="0" destOrd="0" presId="urn:microsoft.com/office/officeart/2005/8/layout/hProcess9#1"/>
    <dgm:cxn modelId="{4206C743-C048-49B5-B64D-57FDEC9F7106}" type="presOf" srcId="{2E908574-0736-4163-B70A-136541BD3DD4}" destId="{24669595-3A81-4CCA-8D41-E9C7248CE0CA}" srcOrd="0" destOrd="0" presId="urn:microsoft.com/office/officeart/2005/8/layout/hProcess9#1"/>
    <dgm:cxn modelId="{A2740D66-41FF-4263-8F7E-30320D54E246}" type="presOf" srcId="{1EBCE73B-2024-465F-9A8A-D7143EEB158E}" destId="{A326733D-813E-4F3F-809F-3C4BCB2BCAC4}" srcOrd="0" destOrd="0" presId="urn:microsoft.com/office/officeart/2005/8/layout/hProcess9#1"/>
    <dgm:cxn modelId="{4A172048-506F-438E-B2BA-694B8348090A}" srcId="{920FFAAD-B683-402C-B8A0-5F0C67AA5A22}" destId="{1EBCE73B-2024-465F-9A8A-D7143EEB158E}" srcOrd="4" destOrd="0" parTransId="{D98B53F2-759C-4DBA-ABD2-5810B2BD7DEA}" sibTransId="{55A7D139-4878-4D1C-92FA-E753445BA261}"/>
    <dgm:cxn modelId="{DFB90C81-6BBB-409E-9D66-E9C26BF4498E}" srcId="{920FFAAD-B683-402C-B8A0-5F0C67AA5A22}" destId="{670C4527-B5D7-45DB-BB55-EF520914A6B9}" srcOrd="1" destOrd="0" parTransId="{0A39A5CD-412A-4933-BE88-CDC3D924800D}" sibTransId="{09652E46-5B0E-4C5A-A8F2-18F3C328E86A}"/>
    <dgm:cxn modelId="{E85CC4A3-640C-49E0-8910-BE6892930C8A}" type="presOf" srcId="{670C4527-B5D7-45DB-BB55-EF520914A6B9}" destId="{D5557907-14A6-4834-97A7-9516BFF46B3B}" srcOrd="0" destOrd="0" presId="urn:microsoft.com/office/officeart/2005/8/layout/hProcess9#1"/>
    <dgm:cxn modelId="{A9BF2BC0-D06E-492E-8E0F-192DB1CF0370}" srcId="{920FFAAD-B683-402C-B8A0-5F0C67AA5A22}" destId="{2E908574-0736-4163-B70A-136541BD3DD4}" srcOrd="3" destOrd="0" parTransId="{8DA65057-2D74-4707-A595-78815A249E1A}" sibTransId="{760D3C81-E24B-45B7-8B29-239E8414C09C}"/>
    <dgm:cxn modelId="{DCC699DB-9B11-487B-A656-8BD7002876D9}" srcId="{920FFAAD-B683-402C-B8A0-5F0C67AA5A22}" destId="{318BBB1E-0100-4D10-ACAF-05C262FC1F2B}" srcOrd="0" destOrd="0" parTransId="{C550B7F4-EABE-4093-B1C5-9F275EEBE11C}" sibTransId="{E4D782D9-5E25-4436-AF7C-C5C23AC3442B}"/>
    <dgm:cxn modelId="{3946EA1F-2373-4AD9-B574-26D97232947B}" type="presParOf" srcId="{D067C466-230E-4BE3-AF2B-BC56DB53E984}" destId="{5316C765-F596-451C-AF02-8B06BA020D98}" srcOrd="0" destOrd="0" presId="urn:microsoft.com/office/officeart/2005/8/layout/hProcess9#1"/>
    <dgm:cxn modelId="{77997D86-A292-4D4A-AD8A-5CA79B50A87A}" type="presParOf" srcId="{D067C466-230E-4BE3-AF2B-BC56DB53E984}" destId="{A3C7B8FC-15C7-4012-B576-77C00D92F5BE}" srcOrd="1" destOrd="0" presId="urn:microsoft.com/office/officeart/2005/8/layout/hProcess9#1"/>
    <dgm:cxn modelId="{5DB3442B-4FBA-48D5-AD05-B9403525E524}" type="presParOf" srcId="{A3C7B8FC-15C7-4012-B576-77C00D92F5BE}" destId="{EE95B528-324D-4FDC-845D-4F6748EC7C77}" srcOrd="0" destOrd="0" presId="urn:microsoft.com/office/officeart/2005/8/layout/hProcess9#1"/>
    <dgm:cxn modelId="{51F5D418-543D-43D7-BB75-BD179AE831E8}" type="presParOf" srcId="{A3C7B8FC-15C7-4012-B576-77C00D92F5BE}" destId="{4C149DC4-6E84-4C38-B0D1-A2686762F56F}" srcOrd="1" destOrd="0" presId="urn:microsoft.com/office/officeart/2005/8/layout/hProcess9#1"/>
    <dgm:cxn modelId="{0AAFBEFC-9A65-4B63-A033-FD0207326A37}" type="presParOf" srcId="{A3C7B8FC-15C7-4012-B576-77C00D92F5BE}" destId="{D5557907-14A6-4834-97A7-9516BFF46B3B}" srcOrd="2" destOrd="0" presId="urn:microsoft.com/office/officeart/2005/8/layout/hProcess9#1"/>
    <dgm:cxn modelId="{41AF9F76-806D-4A59-A0B5-310E8FA7E1AD}" type="presParOf" srcId="{A3C7B8FC-15C7-4012-B576-77C00D92F5BE}" destId="{C0A12A86-E943-431F-9F08-0B9820654502}" srcOrd="3" destOrd="0" presId="urn:microsoft.com/office/officeart/2005/8/layout/hProcess9#1"/>
    <dgm:cxn modelId="{4E3DEF8A-6A94-493A-931C-EF0349DB438A}" type="presParOf" srcId="{A3C7B8FC-15C7-4012-B576-77C00D92F5BE}" destId="{42FFE347-7129-49AC-9764-62E04C4836C5}" srcOrd="4" destOrd="0" presId="urn:microsoft.com/office/officeart/2005/8/layout/hProcess9#1"/>
    <dgm:cxn modelId="{E17CC690-0D8B-4B24-B0F8-110D5CE2A7BA}" type="presParOf" srcId="{A3C7B8FC-15C7-4012-B576-77C00D92F5BE}" destId="{107C473F-BFA8-4783-BCD9-DCEAF2F00152}" srcOrd="5" destOrd="0" presId="urn:microsoft.com/office/officeart/2005/8/layout/hProcess9#1"/>
    <dgm:cxn modelId="{C149A1EA-42E5-4413-A092-8F60D7BDF675}" type="presParOf" srcId="{A3C7B8FC-15C7-4012-B576-77C00D92F5BE}" destId="{24669595-3A81-4CCA-8D41-E9C7248CE0CA}" srcOrd="6" destOrd="0" presId="urn:microsoft.com/office/officeart/2005/8/layout/hProcess9#1"/>
    <dgm:cxn modelId="{7D833B97-F415-4C65-8302-0E347B9FFEEB}" type="presParOf" srcId="{A3C7B8FC-15C7-4012-B576-77C00D92F5BE}" destId="{35C075A1-3B79-4CBC-9D38-D99893FF570D}" srcOrd="7" destOrd="0" presId="urn:microsoft.com/office/officeart/2005/8/layout/hProcess9#1"/>
    <dgm:cxn modelId="{67D2A108-E4DB-4226-AA3A-0E10A6E1C282}" type="presParOf" srcId="{A3C7B8FC-15C7-4012-B576-77C00D92F5BE}" destId="{A326733D-813E-4F3F-809F-3C4BCB2BCAC4}" srcOrd="8" destOrd="0" presId="urn:microsoft.com/office/officeart/2005/8/layout/hProcess9#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07400" cy="4734073"/>
        <a:chOff x="0" y="0"/>
        <a:chExt cx="8407400" cy="4734073"/>
      </a:xfrm>
    </dsp:grpSpPr>
    <dsp:sp modelId="{BF686478-A9D8-4139-838B-2977B89D4528}">
      <dsp:nvSpPr>
        <dsp:cNvPr id="3" name="Rounded Rectangle 2"/>
        <dsp:cNvSpPr/>
      </dsp:nvSpPr>
      <dsp:spPr bwMode="white">
        <a:xfrm>
          <a:off x="0" y="0"/>
          <a:ext cx="2669016"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sp:spPr>
      <dsp:style>
        <a:lnRef idx="1">
          <a:schemeClr val="dk2"/>
        </a:lnRef>
        <a:fillRef idx="1">
          <a:schemeClr val="dk2">
            <a:tint val="40000"/>
          </a:schemeClr>
        </a:fillRef>
        <a:effectRef idx="0">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2023-24 </a:t>
          </a:r>
          <a:endParaRPr lang="en-ZA" sz="2400" b="1" u="sng" dirty="0">
            <a:solidFill>
              <a:srgbClr val="000000">
                <a:hueOff val="0"/>
                <a:satOff val="0"/>
                <a:lumOff val="0"/>
                <a:alphaOff val="0"/>
              </a:srgbClr>
            </a:solidFill>
            <a:latin typeface="Times"/>
            <a:ea typeface="+mn-ea"/>
            <a:cs typeface="+mn-cs"/>
          </a:endParaRPr>
        </a:p>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BUDGET</a:t>
          </a:r>
          <a:endParaRPr>
            <a:solidFill>
              <a:schemeClr val="dk1"/>
            </a:solidFill>
          </a:endParaRPr>
        </a:p>
      </dsp:txBody>
      <dsp:txXfrm>
        <a:off x="0" y="0"/>
        <a:ext cx="2669016" cy="4734073"/>
      </dsp:txXfrm>
    </dsp:sp>
    <dsp:sp modelId="{39ABF571-1642-4D2D-AADD-E7537E048792}">
      <dsp:nvSpPr>
        <dsp:cNvPr id="4" name="Rounded Rectangle 3"/>
        <dsp:cNvSpPr/>
      </dsp:nvSpPr>
      <dsp:spPr bwMode="white">
        <a:xfrm>
          <a:off x="301620" y="1371115"/>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60960" tIns="45719" rIns="60960"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b="1" dirty="0">
              <a:solidFill>
                <a:srgbClr val="FFFFFF"/>
              </a:solidFill>
              <a:effectLst>
                <a:outerShdw blurRad="38100" dist="38100" dir="2700000" algn="tl">
                  <a:srgbClr val="000000">
                    <a:alpha val="43137"/>
                  </a:srgbClr>
                </a:outerShdw>
              </a:effectLst>
              <a:latin typeface="Times"/>
              <a:ea typeface="+mn-ea"/>
              <a:cs typeface="+mn-cs"/>
            </a:rPr>
            <a:t>R  1,296billion</a:t>
          </a:r>
        </a:p>
      </dsp:txBody>
      <dsp:txXfrm>
        <a:off x="301620" y="1371115"/>
        <a:ext cx="2135213" cy="1428676"/>
      </dsp:txXfrm>
    </dsp:sp>
    <dsp:sp modelId="{0CD7C24E-E098-4F4A-BCCE-BEC69B01385B}">
      <dsp:nvSpPr>
        <dsp:cNvPr id="5" name="Rounded Rectangle 4"/>
        <dsp:cNvSpPr/>
      </dsp:nvSpPr>
      <dsp:spPr bwMode="white">
        <a:xfrm>
          <a:off x="266902" y="3068694"/>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35560" tIns="26670" rIns="35560" bIns="2667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90000"/>
            </a:lnSpc>
            <a:spcBef>
              <a:spcPct val="0"/>
            </a:spcBef>
            <a:spcAft>
              <a:spcPct val="35000"/>
            </a:spcAft>
            <a:buNone/>
          </a:pPr>
          <a:endParaRPr lang="en-ZA" sz="1400" dirty="0">
            <a:solidFill>
              <a:srgbClr val="FFFFFF"/>
            </a:solidFill>
            <a:latin typeface="Times"/>
            <a:ea typeface="+mn-ea"/>
            <a:cs typeface="+mn-cs"/>
          </a:endParaRPr>
        </a:p>
        <a:p>
          <a:pPr lvl="0">
            <a:lnSpc>
              <a:spcPct val="90000"/>
            </a:lnSpc>
            <a:spcBef>
              <a:spcPct val="0"/>
            </a:spcBef>
            <a:spcAft>
              <a:spcPct val="35000"/>
            </a:spcAft>
            <a:buNone/>
          </a:pPr>
          <a:endParaRPr lang="en-ZA" sz="1400" dirty="0">
            <a:solidFill>
              <a:srgbClr val="FFFFFF"/>
            </a:solidFill>
            <a:latin typeface="Times"/>
            <a:ea typeface="+mn-ea"/>
            <a:cs typeface="+mn-cs"/>
          </a:endParaRPr>
        </a:p>
        <a:p>
          <a:pPr lvl="0">
            <a:lnSpc>
              <a:spcPct val="90000"/>
            </a:lnSpc>
            <a:spcBef>
              <a:spcPct val="0"/>
            </a:spcBef>
            <a:spcAft>
              <a:spcPct val="35000"/>
            </a:spcAft>
            <a:buNone/>
          </a:pPr>
          <a:endParaRPr lang="en-ZA" sz="1400" dirty="0">
            <a:solidFill>
              <a:srgbClr val="FFFFFF"/>
            </a:solidFill>
            <a:latin typeface="Times"/>
            <a:ea typeface="+mn-ea"/>
            <a:cs typeface="+mn-cs"/>
          </a:endParaRPr>
        </a:p>
        <a:p>
          <a:pPr lvl="0">
            <a:lnSpc>
              <a:spcPct val="90000"/>
            </a:lnSpc>
            <a:spcBef>
              <a:spcPct val="0"/>
            </a:spcBef>
            <a:spcAft>
              <a:spcPct val="35000"/>
            </a:spcAft>
            <a:buNone/>
          </a:pPr>
          <a:endParaRPr lang="en-ZA" sz="1400" b="1" dirty="0">
            <a:solidFill>
              <a:srgbClr val="FFFFFF"/>
            </a:solidFill>
            <a:latin typeface="Times"/>
            <a:ea typeface="+mn-ea"/>
            <a:cs typeface="+mn-cs"/>
          </a:endParaRPr>
        </a:p>
        <a:p>
          <a:pPr lvl="0">
            <a:lnSpc>
              <a:spcPct val="100000"/>
            </a:lnSpc>
            <a:spcBef>
              <a:spcPct val="0"/>
            </a:spcBef>
            <a:spcAft>
              <a:spcPts val="0"/>
            </a:spcAft>
            <a:buNone/>
          </a:pPr>
          <a:r>
            <a:rPr lang="en-ZA" sz="1400" b="1" dirty="0">
              <a:solidFill>
                <a:srgbClr val="FFFFFF"/>
              </a:solidFill>
              <a:latin typeface="Times"/>
              <a:ea typeface="+mn-ea"/>
              <a:cs typeface="+mn-cs"/>
            </a:rPr>
            <a:t>- </a:t>
          </a: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endParaRPr lang="en-ZA" sz="1200" b="1"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203,1million</a:t>
          </a: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 </a:t>
          </a: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0</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Grants: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811,5 million</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Public  Contributions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b="0" u="none" dirty="0">
              <a:solidFill>
                <a:srgbClr val="FFFFFF"/>
              </a:solidFill>
              <a:latin typeface="Times"/>
              <a:ea typeface="+mn-ea"/>
              <a:cs typeface="+mn-cs"/>
            </a:rPr>
            <a:t>R 14,3 million</a:t>
          </a:r>
          <a:endParaRPr lang="en-ZA" sz="1200" b="0" u="none" dirty="0">
            <a:solidFill>
              <a:srgbClr val="FFFFFF"/>
            </a:solidFill>
            <a:latin typeface="Times"/>
            <a:ea typeface="+mn-ea"/>
            <a:cs typeface="+mn-cs"/>
          </a:endParaRPr>
        </a:p>
        <a:p>
          <a:pPr lvl="0">
            <a:lnSpc>
              <a:spcPct val="100000"/>
            </a:lnSpc>
            <a:spcBef>
              <a:spcPct val="0"/>
            </a:spcBef>
            <a:spcAft>
              <a:spcPts val="0"/>
            </a:spcAft>
            <a:buNone/>
          </a:pPr>
          <a:endParaRPr lang="en-ZA" sz="1200" u="sng"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4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90000"/>
            </a:lnSpc>
            <a:spcBef>
              <a:spcPct val="0"/>
            </a:spcBef>
            <a:spcAft>
              <a:spcPct val="35000"/>
            </a:spcAft>
            <a:buNone/>
          </a:pPr>
          <a:endParaRPr lang="en-ZA" sz="1200" dirty="0">
            <a:solidFill>
              <a:srgbClr val="FFFFFF"/>
            </a:solidFill>
            <a:latin typeface="Times"/>
            <a:ea typeface="+mn-ea"/>
            <a:cs typeface="+mn-cs"/>
          </a:endParaRPr>
        </a:p>
      </dsp:txBody>
      <dsp:txXfrm>
        <a:off x="266902" y="3068694"/>
        <a:ext cx="2135213" cy="1428676"/>
      </dsp:txXfrm>
    </dsp:sp>
    <dsp:sp modelId="{098AEA95-4967-4155-B12D-BBE76632C206}">
      <dsp:nvSpPr>
        <dsp:cNvPr id="6" name="Rounded Rectangle 5"/>
        <dsp:cNvSpPr/>
      </dsp:nvSpPr>
      <dsp:spPr bwMode="white">
        <a:xfrm>
          <a:off x="2869192" y="0"/>
          <a:ext cx="2669016"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sp:spPr>
      <dsp:style>
        <a:lnRef idx="1">
          <a:schemeClr val="dk2"/>
        </a:lnRef>
        <a:fillRef idx="1">
          <a:schemeClr val="dk2">
            <a:tint val="40000"/>
          </a:schemeClr>
        </a:fillRef>
        <a:effectRef idx="0">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2024-25 </a:t>
          </a:r>
          <a:endParaRPr lang="en-ZA" sz="2400" b="1" u="sng" dirty="0">
            <a:solidFill>
              <a:srgbClr val="000000">
                <a:hueOff val="0"/>
                <a:satOff val="0"/>
                <a:lumOff val="0"/>
                <a:alphaOff val="0"/>
              </a:srgbClr>
            </a:solidFill>
            <a:latin typeface="Times"/>
            <a:ea typeface="+mn-ea"/>
            <a:cs typeface="+mn-cs"/>
          </a:endParaRPr>
        </a:p>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BUDGET</a:t>
          </a:r>
          <a:endParaRPr lang="en-ZA" sz="2400" u="sng" dirty="0">
            <a:solidFill>
              <a:srgbClr val="000000">
                <a:hueOff val="0"/>
                <a:satOff val="0"/>
                <a:lumOff val="0"/>
                <a:alphaOff val="0"/>
              </a:srgbClr>
            </a:solidFill>
            <a:latin typeface="Times"/>
            <a:ea typeface="+mn-ea"/>
            <a:cs typeface="+mn-cs"/>
          </a:endParaRPr>
        </a:p>
      </dsp:txBody>
      <dsp:txXfrm>
        <a:off x="2869192" y="0"/>
        <a:ext cx="2669016" cy="4734073"/>
      </dsp:txXfrm>
    </dsp:sp>
    <dsp:sp modelId="{EF6C7BF1-CF8C-465B-98D1-11A1F65918E3}">
      <dsp:nvSpPr>
        <dsp:cNvPr id="7" name="Rounded Rectangle 6"/>
        <dsp:cNvSpPr/>
      </dsp:nvSpPr>
      <dsp:spPr bwMode="white">
        <a:xfrm>
          <a:off x="3136154" y="1336530"/>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60960" tIns="45719" rIns="60960"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dirty="0">
              <a:solidFill>
                <a:srgbClr val="FFFFFF"/>
              </a:solidFill>
              <a:effectLst>
                <a:outerShdw blurRad="38100" dist="38100" dir="2700000" algn="tl">
                  <a:srgbClr val="000000">
                    <a:alpha val="43137"/>
                  </a:srgbClr>
                </a:outerShdw>
              </a:effectLst>
              <a:latin typeface="Times"/>
              <a:ea typeface="+mn-ea"/>
              <a:cs typeface="+mn-cs"/>
            </a:rPr>
            <a:t>R 1.310 billion</a:t>
          </a:r>
        </a:p>
      </dsp:txBody>
      <dsp:txXfrm>
        <a:off x="3136154" y="1336530"/>
        <a:ext cx="2135213" cy="1428676"/>
      </dsp:txXfrm>
    </dsp:sp>
    <dsp:sp modelId="{F5FA8F0B-434E-4A80-94A8-060F23E2E611}">
      <dsp:nvSpPr>
        <dsp:cNvPr id="8" name="Rounded Rectangle 7"/>
        <dsp:cNvSpPr/>
      </dsp:nvSpPr>
      <dsp:spPr bwMode="white">
        <a:xfrm>
          <a:off x="3136094" y="3068694"/>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30480" tIns="22859" rIns="30480" bIns="2285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buNone/>
          </a:pP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endParaRPr lang="en-ZA" sz="1200" b="1"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355.0 million</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0</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Grants: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902,7 million</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Public Contributions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b="0" u="none" dirty="0">
              <a:solidFill>
                <a:srgbClr val="FFFFFF"/>
              </a:solidFill>
              <a:latin typeface="Times"/>
              <a:ea typeface="+mn-ea"/>
              <a:cs typeface="+mn-cs"/>
            </a:rPr>
            <a:t>R14 million</a:t>
          </a:r>
          <a:endParaRPr lang="en-ZA" sz="1200" b="0" u="none"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dsp:txBody>
      <dsp:txXfrm>
        <a:off x="3136094" y="3068694"/>
        <a:ext cx="2135213" cy="1428676"/>
      </dsp:txXfrm>
    </dsp:sp>
    <dsp:sp modelId="{962A0D19-E534-4D71-8823-B8AA44CE9ECB}">
      <dsp:nvSpPr>
        <dsp:cNvPr id="9" name="Rounded Rectangle 8"/>
        <dsp:cNvSpPr/>
      </dsp:nvSpPr>
      <dsp:spPr bwMode="white">
        <a:xfrm>
          <a:off x="5738384" y="0"/>
          <a:ext cx="2669016" cy="4734073"/>
        </a:xfrm>
        <a:prstGeom prst="roundRect">
          <a:avLst>
            <a:gd name="adj" fmla="val 10000"/>
          </a:avLst>
        </a:prstGeom>
        <a:solidFill>
          <a:srgbClr val="000000">
            <a:tint val="40000"/>
            <a:hueOff val="0"/>
            <a:satOff val="0"/>
            <a:lumOff val="0"/>
            <a:alphaOff val="0"/>
          </a:srgbClr>
        </a:solidFill>
        <a:ln w="9525" cap="flat" cmpd="sng" algn="ctr">
          <a:solidFill>
            <a:srgbClr val="000000">
              <a:hueOff val="0"/>
              <a:satOff val="0"/>
              <a:lumOff val="0"/>
              <a:alphaOff val="0"/>
            </a:srgbClr>
          </a:solidFill>
          <a:prstDash val="solid"/>
        </a:ln>
        <a:effectLst/>
        <a:scene3d>
          <a:camera prst="orthographicFront">
            <a:rot lat="0" lon="0" rev="0"/>
          </a:camera>
          <a:lightRig rig="contrasting" dir="t">
            <a:rot lat="0" lon="0" rev="1200000"/>
          </a:lightRig>
        </a:scene3d>
        <a:sp3d z="-300000" prstMaterial="plastic"/>
      </dsp:spPr>
      <dsp:style>
        <a:lnRef idx="1">
          <a:schemeClr val="dk2"/>
        </a:lnRef>
        <a:fillRef idx="1">
          <a:schemeClr val="dk2">
            <a:tint val="40000"/>
          </a:schemeClr>
        </a:fillRef>
        <a:effectRef idx="0">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2025-26 </a:t>
          </a:r>
          <a:endParaRPr lang="en-ZA" sz="2400" b="1" u="sng" dirty="0">
            <a:solidFill>
              <a:srgbClr val="000000">
                <a:hueOff val="0"/>
                <a:satOff val="0"/>
                <a:lumOff val="0"/>
                <a:alphaOff val="0"/>
              </a:srgbClr>
            </a:solidFill>
            <a:latin typeface="Times"/>
            <a:ea typeface="+mn-ea"/>
            <a:cs typeface="+mn-cs"/>
          </a:endParaRPr>
        </a:p>
        <a:p>
          <a:pPr lvl="0">
            <a:lnSpc>
              <a:spcPct val="100000"/>
            </a:lnSpc>
            <a:spcBef>
              <a:spcPct val="0"/>
            </a:spcBef>
            <a:spcAft>
              <a:spcPct val="35000"/>
            </a:spcAft>
            <a:buNone/>
          </a:pPr>
          <a:r>
            <a:rPr lang="en-ZA" sz="2400" b="1" u="sng" dirty="0">
              <a:solidFill>
                <a:srgbClr val="000000">
                  <a:hueOff val="0"/>
                  <a:satOff val="0"/>
                  <a:lumOff val="0"/>
                  <a:alphaOff val="0"/>
                </a:srgbClr>
              </a:solidFill>
              <a:latin typeface="Times"/>
              <a:ea typeface="+mn-ea"/>
              <a:cs typeface="+mn-cs"/>
            </a:rPr>
            <a:t>BUDGET</a:t>
          </a:r>
          <a:endParaRPr lang="en-ZA" sz="2400" dirty="0">
            <a:solidFill>
              <a:srgbClr val="000000">
                <a:hueOff val="0"/>
                <a:satOff val="0"/>
                <a:lumOff val="0"/>
                <a:alphaOff val="0"/>
              </a:srgbClr>
            </a:solidFill>
            <a:latin typeface="Times"/>
            <a:ea typeface="+mn-ea"/>
            <a:cs typeface="+mn-cs"/>
          </a:endParaRPr>
        </a:p>
      </dsp:txBody>
      <dsp:txXfrm>
        <a:off x="5738384" y="0"/>
        <a:ext cx="2669016" cy="4734073"/>
      </dsp:txXfrm>
    </dsp:sp>
    <dsp:sp modelId="{A415603C-0C20-4353-A1BD-EF5D44735250}">
      <dsp:nvSpPr>
        <dsp:cNvPr id="10" name="Rounded Rectangle 9"/>
        <dsp:cNvSpPr/>
      </dsp:nvSpPr>
      <dsp:spPr bwMode="white">
        <a:xfrm>
          <a:off x="5887629" y="1321551"/>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60960" tIns="45719" rIns="60960"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buNone/>
          </a:pPr>
          <a:r>
            <a:rPr lang="en-ZA" sz="2400" dirty="0">
              <a:solidFill>
                <a:srgbClr val="FFFFFF"/>
              </a:solidFill>
              <a:latin typeface="Times"/>
              <a:ea typeface="+mn-ea"/>
              <a:cs typeface="+mn-cs"/>
            </a:rPr>
            <a:t>R 1.342 billion</a:t>
          </a:r>
        </a:p>
      </dsp:txBody>
      <dsp:txXfrm>
        <a:off x="5887629" y="1321551"/>
        <a:ext cx="2135213" cy="1428676"/>
      </dsp:txXfrm>
    </dsp:sp>
    <dsp:sp modelId="{C334CD24-5A3D-4C9B-A252-D6CB263011EE}">
      <dsp:nvSpPr>
        <dsp:cNvPr id="11" name="Rounded Rectangle 10"/>
        <dsp:cNvSpPr/>
      </dsp:nvSpPr>
      <dsp:spPr bwMode="white">
        <a:xfrm>
          <a:off x="6005286" y="3068694"/>
          <a:ext cx="2135213" cy="1428676"/>
        </a:xfrm>
        <a:prstGeom prst="roundRect">
          <a:avLst>
            <a:gd name="adj" fmla="val 10000"/>
          </a:avLst>
        </a:prstGeom>
        <a:solidFill>
          <a:srgbClr val="00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hemeClr val="lt2"/>
        </a:lnRef>
        <a:fillRef idx="1">
          <a:schemeClr val="dk2"/>
        </a:fillRef>
        <a:effectRef idx="2">
          <a:scrgbClr r="0" g="0" b="0"/>
        </a:effectRef>
        <a:fontRef idx="minor">
          <a:schemeClr val="lt1"/>
        </a:fontRef>
      </dsp:style>
      <dsp:txBody>
        <a:bodyPr lIns="30480" tIns="22859" rIns="30480" bIns="2285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ts val="0"/>
            </a:spcAft>
            <a:buNone/>
          </a:pPr>
          <a:r>
            <a:rPr lang="en-ZA" sz="1200" b="1" u="sng" dirty="0">
              <a:solidFill>
                <a:srgbClr val="FFFFFF"/>
              </a:solidFill>
              <a:latin typeface="Times"/>
              <a:ea typeface="+mn-ea"/>
              <a:cs typeface="+mn-cs"/>
            </a:rPr>
            <a:t>Own Funds:</a:t>
          </a:r>
          <a:r>
            <a:rPr lang="en-ZA" sz="1200" b="1" dirty="0">
              <a:solidFill>
                <a:srgbClr val="FFFFFF"/>
              </a:solidFill>
              <a:latin typeface="Times"/>
              <a:ea typeface="+mn-ea"/>
              <a:cs typeface="+mn-cs"/>
            </a:rPr>
            <a:t> </a:t>
          </a:r>
          <a:endParaRPr lang="en-ZA" sz="1200" b="1"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257.6 million</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dirty="0">
              <a:solidFill>
                <a:srgbClr val="FFFFFF"/>
              </a:solidFill>
              <a:latin typeface="Times"/>
              <a:ea typeface="+mn-ea"/>
              <a:cs typeface="+mn-cs"/>
            </a:rPr>
            <a:t>- </a:t>
          </a:r>
          <a:r>
            <a:rPr lang="en-ZA" sz="1200" b="1" u="sng" dirty="0">
              <a:solidFill>
                <a:srgbClr val="FFFFFF"/>
              </a:solidFill>
              <a:latin typeface="Times"/>
              <a:ea typeface="+mn-ea"/>
              <a:cs typeface="+mn-cs"/>
            </a:rPr>
            <a:t>External Loans</a:t>
          </a:r>
          <a:r>
            <a:rPr lang="en-ZA" sz="1200" dirty="0">
              <a:solidFill>
                <a:srgbClr val="FFFFFF"/>
              </a:solidFill>
              <a:latin typeface="Times"/>
              <a:ea typeface="+mn-ea"/>
              <a:cs typeface="+mn-cs"/>
            </a:rPr>
            <a:t>:</a:t>
          </a: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0</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Grants: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dirty="0">
              <a:solidFill>
                <a:srgbClr val="FFFFFF"/>
              </a:solidFill>
              <a:latin typeface="Times"/>
              <a:ea typeface="+mn-ea"/>
              <a:cs typeface="+mn-cs"/>
            </a:rPr>
            <a:t>R 1.069 billion</a:t>
          </a:r>
          <a:endParaRPr lang="en-ZA" sz="1200" dirty="0">
            <a:solidFill>
              <a:srgbClr val="FFFFFF"/>
            </a:solidFill>
            <a:latin typeface="Times"/>
            <a:ea typeface="+mn-ea"/>
            <a:cs typeface="+mn-cs"/>
          </a:endParaRPr>
        </a:p>
        <a:p>
          <a:pPr lvl="0">
            <a:lnSpc>
              <a:spcPct val="100000"/>
            </a:lnSpc>
            <a:spcBef>
              <a:spcPct val="0"/>
            </a:spcBef>
            <a:spcAft>
              <a:spcPts val="0"/>
            </a:spcAft>
            <a:buNone/>
          </a:pPr>
          <a:endParaRPr lang="en-ZA" sz="1200" dirty="0">
            <a:solidFill>
              <a:srgbClr val="FFFFFF"/>
            </a:solidFill>
            <a:latin typeface="Times"/>
            <a:ea typeface="+mn-ea"/>
            <a:cs typeface="+mn-cs"/>
          </a:endParaRPr>
        </a:p>
        <a:p>
          <a:pPr lvl="0">
            <a:lnSpc>
              <a:spcPct val="100000"/>
            </a:lnSpc>
            <a:spcBef>
              <a:spcPct val="0"/>
            </a:spcBef>
            <a:spcAft>
              <a:spcPts val="0"/>
            </a:spcAft>
            <a:buNone/>
          </a:pPr>
          <a:r>
            <a:rPr lang="en-ZA" sz="1200" b="1" u="sng" dirty="0">
              <a:solidFill>
                <a:srgbClr val="FFFFFF"/>
              </a:solidFill>
              <a:latin typeface="Times"/>
              <a:ea typeface="+mn-ea"/>
              <a:cs typeface="+mn-cs"/>
            </a:rPr>
            <a:t>Public Contributions</a:t>
          </a:r>
          <a:endParaRPr lang="en-ZA" sz="1200" b="1" u="sng" dirty="0">
            <a:solidFill>
              <a:srgbClr val="FFFFFF"/>
            </a:solidFill>
            <a:latin typeface="Times"/>
            <a:ea typeface="+mn-ea"/>
            <a:cs typeface="+mn-cs"/>
          </a:endParaRPr>
        </a:p>
        <a:p>
          <a:pPr lvl="0">
            <a:lnSpc>
              <a:spcPct val="100000"/>
            </a:lnSpc>
            <a:spcBef>
              <a:spcPct val="0"/>
            </a:spcBef>
            <a:spcAft>
              <a:spcPts val="0"/>
            </a:spcAft>
            <a:buNone/>
          </a:pPr>
          <a:r>
            <a:rPr lang="en-ZA" sz="1200" b="0" u="none" dirty="0">
              <a:solidFill>
                <a:srgbClr val="FFFFFF"/>
              </a:solidFill>
              <a:latin typeface="Times"/>
              <a:ea typeface="+mn-ea"/>
              <a:cs typeface="+mn-cs"/>
            </a:rPr>
            <a:t>R15.3 million</a:t>
          </a:r>
        </a:p>
      </dsp:txBody>
      <dsp:txXfrm>
        <a:off x="6005286" y="3068694"/>
        <a:ext cx="2135213" cy="1428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025702" cy="2570361"/>
        <a:chOff x="0" y="0"/>
        <a:chExt cx="8025702" cy="2570361"/>
      </a:xfrm>
    </dsp:grpSpPr>
    <dsp:sp modelId="{5316C765-F596-451C-AF02-8B06BA020D98}">
      <dsp:nvSpPr>
        <dsp:cNvPr id="3" name="Right Arrow 2"/>
        <dsp:cNvSpPr/>
      </dsp:nvSpPr>
      <dsp:spPr bwMode="white">
        <a:xfrm>
          <a:off x="406004" y="0"/>
          <a:ext cx="6821847" cy="2570361"/>
        </a:xfrm>
        <a:prstGeom prst="rightArrow">
          <a:avLst/>
        </a:prstGeom>
        <a:solidFill>
          <a:srgbClr val="C0504D">
            <a:tint val="40000"/>
            <a:hueOff val="0"/>
            <a:satOff val="0"/>
            <a:lumOff val="0"/>
            <a:alphaOff val="0"/>
          </a:srgbClr>
        </a:solidFill>
        <a:ln>
          <a:noFill/>
        </a:ln>
        <a:effectLst/>
      </dsp:spPr>
      <dsp:style>
        <a:lnRef idx="0">
          <a:schemeClr val="dk1"/>
        </a:lnRef>
        <a:fillRef idx="1">
          <a:schemeClr val="accent2">
            <a:tint val="40000"/>
          </a:schemeClr>
        </a:fillRef>
        <a:effectRef idx="0">
          <a:scrgbClr r="0" g="0" b="0"/>
        </a:effectRef>
        <a:fontRef idx="minor"/>
      </dsp:style>
      <dsp:txXfrm>
        <a:off x="406004" y="0"/>
        <a:ext cx="6821847" cy="2570361"/>
      </dsp:txXfrm>
    </dsp:sp>
    <dsp:sp modelId="{EE95B528-324D-4FDC-845D-4F6748EC7C77}">
      <dsp:nvSpPr>
        <dsp:cNvPr id="4" name="Rounded Rectangle 3"/>
        <dsp:cNvSpPr/>
      </dsp:nvSpPr>
      <dsp:spPr bwMode="white">
        <a:xfrm>
          <a:off x="0" y="771108"/>
          <a:ext cx="1416300" cy="1028144"/>
        </a:xfrm>
        <a:prstGeom prst="roundRect">
          <a:avLst/>
        </a:prstGeom>
        <a:solidFill>
          <a:srgbClr val="92D050"/>
        </a:solidFill>
        <a:ln w="25400" cap="flat" cmpd="sng" algn="ctr">
          <a:solidFill>
            <a:sysClr val="window" lastClr="FFFFFF">
              <a:hueOff val="0"/>
              <a:satOff val="0"/>
              <a:lumOff val="0"/>
              <a:alphaOff val="0"/>
            </a:sysClr>
          </a:solidFill>
          <a:prstDash val="solid"/>
        </a:ln>
        <a:effectLst/>
      </dsp:spPr>
      <dsp:style>
        <a:lnRef idx="2">
          <a:schemeClr val="lt1"/>
        </a:lnRef>
        <a:fillRef idx="1">
          <a:schemeClr val="accent2">
            <a:hueOff val="0"/>
            <a:satOff val="0"/>
            <a:lumOff val="0"/>
            <a:alpha val="100000"/>
          </a:schemeClr>
        </a:fillRef>
        <a:effectRef idx="0">
          <a:scrgbClr r="0" g="0" b="0"/>
        </a:effectRef>
        <a:fontRef idx="minor">
          <a:schemeClr val="lt1"/>
        </a:fontRef>
      </dsp:style>
      <dsp:txBody>
        <a:bodyPr lIns="64769" tIns="64769" rIns="64769" bIns="64769"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buNone/>
          </a:pPr>
          <a:r>
            <a:rPr lang="en-US" b="1" dirty="0"/>
            <a:t>2021</a:t>
          </a:r>
          <a:endParaRPr lang="en-US" b="1" dirty="0"/>
        </a:p>
        <a:p>
          <a:pPr lvl="0">
            <a:lnSpc>
              <a:spcPct val="100000"/>
            </a:lnSpc>
            <a:spcBef>
              <a:spcPct val="0"/>
            </a:spcBef>
            <a:spcAft>
              <a:spcPct val="35000"/>
            </a:spcAft>
          </a:pPr>
          <a:r>
            <a:rPr lang="en-ZA" b="1" dirty="0">
              <a:solidFill>
                <a:sysClr val="window" lastClr="FFFFFF"/>
              </a:solidFill>
              <a:latin typeface="Calibri" panose="020F0502020204030204"/>
              <a:ea typeface="+mn-ea"/>
              <a:cs typeface="+mn-cs"/>
            </a:rPr>
            <a:t>Unqualified</a:t>
          </a:r>
          <a:endParaRPr lang="en-ZA" b="1" dirty="0">
            <a:solidFill>
              <a:sysClr val="windowText" lastClr="000000"/>
            </a:solidFill>
            <a:latin typeface="Calibri" panose="020F0502020204030204"/>
            <a:ea typeface="+mn-ea"/>
            <a:cs typeface="+mn-cs"/>
          </a:endParaRPr>
        </a:p>
      </dsp:txBody>
      <dsp:txXfrm>
        <a:off x="0" y="771108"/>
        <a:ext cx="1416300" cy="1028144"/>
      </dsp:txXfrm>
    </dsp:sp>
    <dsp:sp modelId="{D5557907-14A6-4834-97A7-9516BFF46B3B}">
      <dsp:nvSpPr>
        <dsp:cNvPr id="5" name="Rounded Rectangle 4"/>
        <dsp:cNvSpPr/>
      </dsp:nvSpPr>
      <dsp:spPr bwMode="white">
        <a:xfrm>
          <a:off x="1624702" y="759531"/>
          <a:ext cx="1416300" cy="1028144"/>
        </a:xfrm>
        <a:prstGeom prst="roundRect">
          <a:avLst/>
        </a:prstGeom>
        <a:solidFill>
          <a:srgbClr val="92D050"/>
        </a:solidFill>
      </dsp:spPr>
      <dsp:style>
        <a:lnRef idx="2">
          <a:schemeClr val="lt1"/>
        </a:lnRef>
        <a:fillRef idx="1">
          <a:schemeClr val="accent2">
            <a:hueOff val="-15000"/>
            <a:satOff val="-24999"/>
            <a:lumOff val="9216"/>
            <a:alpha val="100000"/>
          </a:schemeClr>
        </a:fillRef>
        <a:effectRef idx="0">
          <a:scrgbClr r="0" g="0" b="0"/>
        </a:effectRef>
        <a:fontRef idx="minor">
          <a:schemeClr val="lt1"/>
        </a:fontRef>
      </dsp:style>
      <dsp:txBody>
        <a:bodyPr lIns="68580" tIns="68580" rIns="68580" bIns="68580"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en-US" sz="1800" b="1" kern="1200" dirty="0"/>
            <a:t>2022</a:t>
          </a:r>
          <a:endParaRPr lang="en-US" sz="1800" b="1" kern="1200" dirty="0"/>
        </a:p>
        <a:p>
          <a:pPr lvl="0">
            <a:lnSpc>
              <a:spcPct val="100000"/>
            </a:lnSpc>
            <a:spcBef>
              <a:spcPct val="0"/>
            </a:spcBef>
            <a:spcAft>
              <a:spcPct val="35000"/>
            </a:spcAft>
          </a:pPr>
          <a:r>
            <a:rPr lang="en-ZA" sz="1800" b="1" kern="1200" dirty="0">
              <a:solidFill>
                <a:sysClr val="window" lastClr="FFFFFF"/>
              </a:solidFill>
              <a:latin typeface="Calibri" panose="020F0502020204030204"/>
              <a:ea typeface="+mn-ea"/>
              <a:cs typeface="+mn-cs"/>
            </a:rPr>
            <a:t>Unqualified</a:t>
          </a:r>
          <a:endParaRPr lang="en-ZA" sz="1800" b="1" kern="1200" dirty="0">
            <a:solidFill>
              <a:srgbClr val="FFFFFF"/>
            </a:solidFill>
            <a:latin typeface="+mn-lt"/>
            <a:ea typeface="+mn-ea"/>
            <a:cs typeface="+mn-cs"/>
          </a:endParaRPr>
        </a:p>
      </dsp:txBody>
      <dsp:txXfrm>
        <a:off x="1624702" y="759531"/>
        <a:ext cx="1416300" cy="1028144"/>
      </dsp:txXfrm>
    </dsp:sp>
    <dsp:sp modelId="{42FFE347-7129-49AC-9764-62E04C4836C5}">
      <dsp:nvSpPr>
        <dsp:cNvPr id="6" name="Rounded Rectangle 5"/>
        <dsp:cNvSpPr/>
      </dsp:nvSpPr>
      <dsp:spPr bwMode="white">
        <a:xfrm>
          <a:off x="3304701" y="771108"/>
          <a:ext cx="1416300" cy="1028144"/>
        </a:xfrm>
        <a:prstGeom prst="roundRect">
          <a:avLst/>
        </a:prstGeom>
        <a:solidFill>
          <a:srgbClr val="FFFF00"/>
        </a:solidFill>
      </dsp:spPr>
      <dsp:style>
        <a:lnRef idx="2">
          <a:schemeClr val="lt1"/>
        </a:lnRef>
        <a:fillRef idx="1">
          <a:schemeClr val="accent2">
            <a:hueOff val="-30000"/>
            <a:satOff val="-49999"/>
            <a:lumOff val="18431"/>
            <a:alpha val="100000"/>
          </a:schemeClr>
        </a:fillRef>
        <a:effectRef idx="0">
          <a:scrgbClr r="0" g="0" b="0"/>
        </a:effectRef>
        <a:fontRef idx="minor">
          <a:schemeClr val="lt1"/>
        </a:fontRef>
      </dsp:style>
      <dsp:txBody>
        <a:bodyPr lIns="64769" tIns="64769" rIns="64769" bIns="64769"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2023</a:t>
          </a:r>
          <a:endParaRPr lang="en-US" b="1" dirty="0">
            <a:solidFill>
              <a:sysClr val="windowText" lastClr="000000"/>
            </a:solidFill>
            <a:latin typeface="Calibri" panose="020F0502020204030204"/>
            <a:ea typeface="+mn-ea"/>
            <a:cs typeface="+mn-cs"/>
          </a:endParaRPr>
        </a:p>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Qualification</a:t>
          </a:r>
        </a:p>
      </dsp:txBody>
      <dsp:txXfrm>
        <a:off x="3304701" y="771108"/>
        <a:ext cx="1416300" cy="1028144"/>
      </dsp:txXfrm>
    </dsp:sp>
    <dsp:sp modelId="{24669595-3A81-4CCA-8D41-E9C7248CE0CA}">
      <dsp:nvSpPr>
        <dsp:cNvPr id="7" name="Rounded Rectangle 6"/>
        <dsp:cNvSpPr/>
      </dsp:nvSpPr>
      <dsp:spPr bwMode="white">
        <a:xfrm>
          <a:off x="4957051" y="771108"/>
          <a:ext cx="1416300" cy="1028144"/>
        </a:xfrm>
        <a:prstGeom prst="roundRect">
          <a:avLst/>
        </a:prstGeom>
        <a:solidFill>
          <a:srgbClr val="FFFF00"/>
        </a:solidFill>
      </dsp:spPr>
      <dsp:style>
        <a:lnRef idx="2">
          <a:schemeClr val="lt1"/>
        </a:lnRef>
        <a:fillRef idx="1">
          <a:schemeClr val="accent2">
            <a:hueOff val="-45000"/>
            <a:satOff val="-74999"/>
            <a:lumOff val="27647"/>
            <a:alpha val="100000"/>
          </a:schemeClr>
        </a:fillRef>
        <a:effectRef idx="0">
          <a:scrgbClr r="0" g="0" b="0"/>
        </a:effectRef>
        <a:fontRef idx="minor">
          <a:schemeClr val="lt1"/>
        </a:fontRef>
      </dsp:style>
      <dsp:txBody>
        <a:bodyPr lIns="64769" tIns="64769" rIns="64769" bIns="64769"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2024</a:t>
          </a:r>
          <a:endParaRPr lang="en-US" b="1" dirty="0">
            <a:solidFill>
              <a:sysClr val="windowText" lastClr="000000"/>
            </a:solidFill>
            <a:latin typeface="Calibri" panose="020F0502020204030204"/>
            <a:ea typeface="+mn-ea"/>
            <a:cs typeface="+mn-cs"/>
          </a:endParaRPr>
        </a:p>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Qualification</a:t>
          </a:r>
        </a:p>
      </dsp:txBody>
      <dsp:txXfrm>
        <a:off x="4957051" y="771108"/>
        <a:ext cx="1416300" cy="1028144"/>
      </dsp:txXfrm>
    </dsp:sp>
    <dsp:sp modelId="{A326733D-813E-4F3F-809F-3C4BCB2BCAC4}">
      <dsp:nvSpPr>
        <dsp:cNvPr id="8" name="Rounded Rectangle 7"/>
        <dsp:cNvSpPr/>
      </dsp:nvSpPr>
      <dsp:spPr bwMode="white">
        <a:xfrm>
          <a:off x="6609402" y="771108"/>
          <a:ext cx="1416300" cy="1028144"/>
        </a:xfrm>
        <a:prstGeom prst="roundRect">
          <a:avLst/>
        </a:prstGeom>
        <a:solidFill>
          <a:srgbClr val="FFFF00"/>
        </a:solidFill>
      </dsp:spPr>
      <dsp:style>
        <a:lnRef idx="2">
          <a:schemeClr val="lt1"/>
        </a:lnRef>
        <a:fillRef idx="1">
          <a:schemeClr val="accent2">
            <a:hueOff val="-60000"/>
            <a:satOff val="-99999"/>
            <a:lumOff val="36863"/>
            <a:alpha val="100000"/>
          </a:schemeClr>
        </a:fillRef>
        <a:effectRef idx="0">
          <a:scrgbClr r="0" g="0" b="0"/>
        </a:effectRef>
        <a:fontRef idx="minor">
          <a:schemeClr val="lt1"/>
        </a:fontRef>
      </dsp:style>
      <dsp:txBody>
        <a:bodyPr lIns="64769" tIns="64769" rIns="64769" bIns="64769" anchor="ctr"/>
        <a:lstStyle>
          <a:lvl1pPr algn="ctr">
            <a:defRPr sz="1700"/>
          </a:lvl1pPr>
          <a:lvl2pPr marL="114300" indent="-114300" algn="ctr">
            <a:defRPr sz="1300"/>
          </a:lvl2pPr>
          <a:lvl3pPr marL="228600" indent="-114300" algn="ctr">
            <a:defRPr sz="1300"/>
          </a:lvl3pPr>
          <a:lvl4pPr marL="342900" indent="-114300" algn="ctr">
            <a:defRPr sz="1300"/>
          </a:lvl4pPr>
          <a:lvl5pPr marL="457200" indent="-114300" algn="ctr">
            <a:defRPr sz="1300"/>
          </a:lvl5pPr>
          <a:lvl6pPr marL="571500" indent="-114300" algn="ctr">
            <a:defRPr sz="1300"/>
          </a:lvl6pPr>
          <a:lvl7pPr marL="685800" indent="-114300" algn="ctr">
            <a:defRPr sz="1300"/>
          </a:lvl7pPr>
          <a:lvl8pPr marL="800100" indent="-114300" algn="ctr">
            <a:defRPr sz="1300"/>
          </a:lvl8pPr>
          <a:lvl9pPr marL="914400" indent="-114300" algn="ctr">
            <a:defRPr sz="1300"/>
          </a:lvl9pPr>
        </a:lstStyle>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2025</a:t>
          </a:r>
          <a:endParaRPr lang="en-US" b="1" dirty="0">
            <a:solidFill>
              <a:sysClr val="windowText" lastClr="000000"/>
            </a:solidFill>
            <a:latin typeface="Calibri" panose="020F0502020204030204"/>
            <a:ea typeface="+mn-ea"/>
            <a:cs typeface="+mn-cs"/>
          </a:endParaRPr>
        </a:p>
        <a:p>
          <a:pPr lvl="0">
            <a:lnSpc>
              <a:spcPct val="100000"/>
            </a:lnSpc>
            <a:spcBef>
              <a:spcPct val="0"/>
            </a:spcBef>
            <a:spcAft>
              <a:spcPct val="35000"/>
            </a:spcAft>
          </a:pPr>
          <a:r>
            <a:rPr lang="en-US" b="1" dirty="0">
              <a:solidFill>
                <a:sysClr val="windowText" lastClr="000000"/>
              </a:solidFill>
              <a:latin typeface="Calibri" panose="020F0502020204030204"/>
              <a:ea typeface="+mn-ea"/>
              <a:cs typeface="+mn-cs"/>
            </a:rPr>
            <a:t>Qualification</a:t>
          </a:r>
        </a:p>
      </dsp:txBody>
      <dsp:txXfrm>
        <a:off x="6609402" y="771108"/>
        <a:ext cx="1416300" cy="102814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1">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89141" tIns="44569" rIns="89141" bIns="44569" rtlCol="0"/>
          <a:lstStyle>
            <a:lvl1pPr algn="l" eaLnBrk="1" hangingPunct="1">
              <a:defRPr sz="1100">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ZA" sz="11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Date Placeholder 2"/>
          <p:cNvSpPr>
            <a:spLocks noGrp="1"/>
          </p:cNvSpPr>
          <p:nvPr>
            <p:ph type="dt" sz="quarter" idx="1"/>
          </p:nvPr>
        </p:nvSpPr>
        <p:spPr>
          <a:xfrm>
            <a:off x="3849688" y="0"/>
            <a:ext cx="2946400" cy="495300"/>
          </a:xfrm>
          <a:prstGeom prst="rect">
            <a:avLst/>
          </a:prstGeom>
        </p:spPr>
        <p:txBody>
          <a:bodyPr vert="horz" lIns="89141" tIns="44569" rIns="89141" bIns="44569" rtlCol="0"/>
          <a:lstStyle>
            <a:lvl1pPr algn="r" eaLnBrk="1" hangingPunct="1">
              <a:defRPr sz="1100">
                <a:latin typeface="Arial" panose="020B0604020202020204" pitchFamily="34" charset="0"/>
                <a:cs typeface="+mn-cs"/>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B09B6C2-B2CD-4574-AE6F-7E06FEDD18F0}" type="datetimeFigureOut">
              <a:rPr kumimoji="0" lang="en-US" sz="11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1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2"/>
          </p:nvPr>
        </p:nvSpPr>
        <p:spPr>
          <a:xfrm>
            <a:off x="0" y="9429750"/>
            <a:ext cx="2946400" cy="495300"/>
          </a:xfrm>
          <a:prstGeom prst="rect">
            <a:avLst/>
          </a:prstGeom>
        </p:spPr>
        <p:txBody>
          <a:bodyPr vert="horz" lIns="89141" tIns="44569" rIns="89141" bIns="44569" rtlCol="0" anchor="b"/>
          <a:lstStyle>
            <a:lvl1pPr algn="l" eaLnBrk="1" hangingPunct="1">
              <a:defRPr sz="1100">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ZA" sz="11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3"/>
          </p:nvPr>
        </p:nvSpPr>
        <p:spPr>
          <a:xfrm>
            <a:off x="3849688" y="9429750"/>
            <a:ext cx="2946400" cy="495300"/>
          </a:xfrm>
          <a:prstGeom prst="rect">
            <a:avLst/>
          </a:prstGeom>
        </p:spPr>
        <p:txBody>
          <a:bodyPr vert="horz" wrap="square" lIns="89141" tIns="44569" rIns="89141" bIns="44569" numCol="1" anchor="b" anchorCtr="0" compatLnSpc="1"/>
          <a:lstStyle/>
          <a:p>
            <a:pPr lvl="0" algn="r" eaLnBrk="1" hangingPunct="1">
              <a:buNone/>
            </a:pPr>
            <a:fld id="{9A0DB2DC-4C9A-4742-B13C-FB6460FD3503}" type="slidenum">
              <a:rPr lang="en-ZA" altLang="en-US" sz="1100" dirty="0"/>
            </a:fld>
            <a:endParaRPr lang="en-ZA" altLang="en-US" sz="1100"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89141" tIns="44569" rIns="89141" bIns="44569" rtlCol="0"/>
          <a:lstStyle>
            <a:lvl1pPr algn="l" eaLnBrk="1" fontAlgn="auto" hangingPunct="1">
              <a:spcBef>
                <a:spcPts val="0"/>
              </a:spcBef>
              <a:spcAft>
                <a:spcPts val="0"/>
              </a:spcAft>
              <a:defRPr sz="1100">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49688" y="0"/>
            <a:ext cx="2946400" cy="495300"/>
          </a:xfrm>
          <a:prstGeom prst="rect">
            <a:avLst/>
          </a:prstGeom>
        </p:spPr>
        <p:txBody>
          <a:bodyPr vert="horz" lIns="89141" tIns="44569" rIns="89141" bIns="44569" rtlCol="0"/>
          <a:lstStyle>
            <a:lvl1pPr algn="r" eaLnBrk="1" fontAlgn="auto" hangingPunct="1">
              <a:spcBef>
                <a:spcPts val="0"/>
              </a:spcBef>
              <a:spcAft>
                <a:spcPts val="0"/>
              </a:spcAft>
              <a:defRPr sz="1100">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E0A5255B-45BA-45CD-86E3-CB8F3AD82BD6}" type="datetimeFigureOut">
              <a:rPr kumimoji="0" lang="en-US" sz="1100" b="0" i="0" u="none" strike="noStrike" kern="1200" cap="none" spc="0" normalizeH="0" baseline="0" noProof="0">
                <a:ln>
                  <a:noFill/>
                </a:ln>
                <a:solidFill>
                  <a:schemeClr val="tx1"/>
                </a:solidFill>
                <a:effectLst/>
                <a:uLnTx/>
                <a:uFillTx/>
                <a:latin typeface="+mn-lt"/>
                <a:ea typeface="+mn-ea"/>
                <a:cs typeface="+mn-cs"/>
              </a:rPr>
            </a:fld>
            <a:endParaRPr kumimoji="0" lang="en-US" sz="11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92075" y="746125"/>
            <a:ext cx="6613525" cy="3721100"/>
          </a:xfrm>
          <a:prstGeom prst="rect">
            <a:avLst/>
          </a:prstGeom>
          <a:noFill/>
          <a:ln w="12700">
            <a:solidFill>
              <a:prstClr val="black"/>
            </a:solidFill>
          </a:ln>
        </p:spPr>
        <p:txBody>
          <a:bodyPr vert="horz" lIns="89141" tIns="44569" rIns="89141" bIns="44569"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79450" y="4714875"/>
            <a:ext cx="5438775" cy="4465638"/>
          </a:xfrm>
          <a:prstGeom prst="rect">
            <a:avLst/>
          </a:prstGeom>
        </p:spPr>
        <p:txBody>
          <a:bodyPr vert="horz" lIns="89141" tIns="44569" rIns="89141" bIns="44569"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9429750"/>
            <a:ext cx="2946400" cy="495300"/>
          </a:xfrm>
          <a:prstGeom prst="rect">
            <a:avLst/>
          </a:prstGeom>
        </p:spPr>
        <p:txBody>
          <a:bodyPr vert="horz" lIns="89141" tIns="44569" rIns="89141" bIns="44569" rtlCol="0" anchor="b"/>
          <a:lstStyle>
            <a:lvl1pPr algn="l" eaLnBrk="1" fontAlgn="auto" hangingPunct="1">
              <a:spcBef>
                <a:spcPts val="0"/>
              </a:spcBef>
              <a:spcAft>
                <a:spcPts val="0"/>
              </a:spcAft>
              <a:defRPr sz="1100">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49688" y="9429750"/>
            <a:ext cx="2946400" cy="495300"/>
          </a:xfrm>
          <a:prstGeom prst="rect">
            <a:avLst/>
          </a:prstGeom>
        </p:spPr>
        <p:txBody>
          <a:bodyPr vert="horz" wrap="square" lIns="89141" tIns="44569" rIns="89141" bIns="44569" numCol="1" anchor="b" anchorCtr="0" compatLnSpc="1"/>
          <a:lstStyle/>
          <a:p>
            <a:pPr lvl="0" algn="r" eaLnBrk="1" hangingPunct="1">
              <a:buNone/>
            </a:pPr>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a:solidFill>
              <a:srgbClr val="000000">
                <a:alpha val="100000"/>
              </a:srgbClr>
            </a:solidFill>
            <a:miter lim="800000"/>
          </a:ln>
        </p:spPr>
      </p:sp>
      <p:sp>
        <p:nvSpPr>
          <p:cNvPr id="17411"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17412"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a:solidFill>
              <a:srgbClr val="000000">
                <a:alpha val="100000"/>
              </a:srgbClr>
            </a:solidFill>
            <a:miter lim="800000"/>
          </a:ln>
        </p:spPr>
      </p:sp>
      <p:sp>
        <p:nvSpPr>
          <p:cNvPr id="84995"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84996"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a:solidFill>
              <a:srgbClr val="000000">
                <a:alpha val="100000"/>
              </a:srgbClr>
            </a:solidFill>
            <a:miter lim="800000"/>
          </a:ln>
        </p:spPr>
      </p:sp>
      <p:sp>
        <p:nvSpPr>
          <p:cNvPr id="116739"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116740"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ZA" altLang="en-US" sz="1100" dirty="0">
                <a:latin typeface="Calibri" panose="020F0502020204030204" pitchFamily="34" charset="0"/>
              </a:rPr>
            </a:fld>
            <a:endParaRPr lang="en-ZA" altLang="en-US" sz="1100" dirty="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a:solidFill>
              <a:srgbClr val="000000">
                <a:alpha val="100000"/>
              </a:srgbClr>
            </a:solidFill>
            <a:miter lim="800000"/>
          </a:ln>
        </p:spPr>
      </p:sp>
      <p:sp>
        <p:nvSpPr>
          <p:cNvPr id="122883"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122884"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opinion trajectory, findings resolved, and action-plan implementation rate. Be candid about root causes and the tracking mechanism.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a:solidFill>
              <a:srgbClr val="000000">
                <a:alpha val="100000"/>
              </a:srgbClr>
            </a:solidFill>
            <a:miter lim="800000"/>
          </a:ln>
        </p:spPr>
      </p:sp>
      <p:sp>
        <p:nvSpPr>
          <p:cNvPr id="22531"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22532"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18253AC6-00C3-4A70-A9C6-C2588E927CF6}" type="slidenum">
              <a:rPr lang="en-US" altLang="en-US" smtClean="0"/>
            </a:fld>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4588"/>
            <a:ext cx="4122738" cy="3092450"/>
          </a:xfrm>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9144" y="8700487"/>
            <a:ext cx="2975270" cy="459598"/>
          </a:xfrm>
          <a:prstGeom prst="rect">
            <a:avLst/>
          </a:prstGeom>
          <a:noFill/>
          <a:ln cap="flat">
            <a:noFill/>
          </a:ln>
        </p:spPr>
        <p:txBody>
          <a:bodyPr vert="horz" wrap="square" lIns="91577" tIns="45789" rIns="91577" bIns="45789" anchor="b" anchorCtr="0" compatLnSpc="1">
            <a:noAutofit/>
          </a:bodyPr>
          <a:lstStyle/>
          <a:p>
            <a:pPr algn="r" defTabSz="457835" fontAlgn="auto" hangingPunct="1">
              <a:spcBef>
                <a:spcPts val="0"/>
              </a:spcBef>
              <a:spcAft>
                <a:spcPts val="0"/>
              </a:spcAft>
              <a:defRPr sz="1800" b="0" i="0" u="none" strike="noStrike" kern="0" cap="none" spc="0" baseline="0">
                <a:solidFill>
                  <a:srgbClr val="000000"/>
                </a:solidFill>
                <a:uFillTx/>
              </a:defRPr>
            </a:pPr>
            <a:fld id="{04D7ED67-42FD-4227-894C-AFDB8D1DE059}" type="slidenum">
              <a:rPr/>
            </a:fld>
            <a:endParaRPr lang="en-US" sz="1200">
              <a:solidFill>
                <a:srgbClr val="000000"/>
              </a:solidFill>
              <a:latin typeface="Calibri" panose="020F0502020204030204"/>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a:solidFill>
              <a:srgbClr val="000000">
                <a:alpha val="100000"/>
              </a:srgbClr>
            </a:solidFill>
            <a:miter lim="800000"/>
          </a:ln>
        </p:spPr>
      </p:sp>
      <p:sp>
        <p:nvSpPr>
          <p:cNvPr id="124931" name="Notes Placeholder 2"/>
          <p:cNvSpPr>
            <a:spLocks noGrp="1"/>
          </p:cNvSpPr>
          <p:nvPr>
            <p:ph type="body" idx="1"/>
          </p:nvPr>
        </p:nvSpPr>
        <p:spPr>
          <a:noFill/>
          <a:ln>
            <a:noFill/>
          </a:ln>
        </p:spPr>
        <p:txBody>
          <a:bodyPr wrap="square" lIns="89141" tIns="44569" rIns="89141" bIns="44569" anchor="t" anchorCtr="0"/>
          <a:lstStyle/>
          <a:p>
            <a:pPr lvl="0"/>
            <a:endParaRPr lang="en-US" altLang="en-US" dirty="0"/>
          </a:p>
        </p:txBody>
      </p:sp>
      <p:sp>
        <p:nvSpPr>
          <p:cNvPr id="124932"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buNone/>
            </a:pPr>
            <a:fld id="{9A0DB2DC-4C9A-4742-B13C-FB6460FD3503}" type="slidenum">
              <a:rPr lang="en-US" altLang="en-US" sz="1100" dirty="0">
                <a:solidFill>
                  <a:srgbClr val="000000"/>
                </a:solidFill>
                <a:latin typeface="Calibri" panose="020F0502020204030204" pitchFamily="34" charset="0"/>
              </a:rPr>
            </a:fld>
            <a:endParaRPr lang="en-US" altLang="en-US" sz="1100" dirty="0">
              <a:solidFill>
                <a:srgbClr val="000000"/>
              </a:solidFill>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a:solidFill>
              <a:srgbClr val="000000">
                <a:alpha val="100000"/>
              </a:srgbClr>
            </a:solidFill>
            <a:miter lim="800000"/>
          </a:ln>
        </p:spPr>
      </p:sp>
      <p:sp>
        <p:nvSpPr>
          <p:cNvPr id="24579"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24580"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a:solidFill>
              <a:srgbClr val="000000">
                <a:alpha val="100000"/>
              </a:srgbClr>
            </a:solidFill>
            <a:miter lim="800000"/>
          </a:ln>
        </p:spPr>
      </p:sp>
      <p:sp>
        <p:nvSpPr>
          <p:cNvPr id="34819"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34820"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a:solidFill>
              <a:srgbClr val="000000">
                <a:alpha val="100000"/>
              </a:srgbClr>
            </a:solidFill>
            <a:miter lim="800000"/>
          </a:ln>
        </p:spPr>
      </p:sp>
      <p:sp>
        <p:nvSpPr>
          <p:cNvPr id="37891" name="Notes Placeholder 2"/>
          <p:cNvSpPr>
            <a:spLocks noGrp="1"/>
          </p:cNvSpPr>
          <p:nvPr>
            <p:ph type="body" idx="1"/>
          </p:nvPr>
        </p:nvSpPr>
        <p:spPr>
          <a:noFill/>
          <a:ln>
            <a:noFill/>
          </a:ln>
        </p:spPr>
        <p:txBody>
          <a:bodyPr wrap="square" lIns="89141" tIns="44569" rIns="89141" bIns="44569" anchor="t" anchorCtr="0"/>
          <a:lstStyle/>
          <a:p>
            <a:pPr lvl="0"/>
            <a:endParaRPr lang="en-US" altLang="en-US" dirty="0"/>
          </a:p>
        </p:txBody>
      </p:sp>
      <p:sp>
        <p:nvSpPr>
          <p:cNvPr id="37892"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buNone/>
            </a:pPr>
            <a:fld id="{9A0DB2DC-4C9A-4742-B13C-FB6460FD3503}" type="slidenum">
              <a:rPr lang="en-US" altLang="en-US" sz="1100" dirty="0">
                <a:solidFill>
                  <a:srgbClr val="000000"/>
                </a:solidFill>
                <a:latin typeface="Calibri" panose="020F0502020204030204" pitchFamily="34" charset="0"/>
              </a:rPr>
            </a:fld>
            <a:endParaRPr lang="en-US" altLang="en-US" sz="1100" dirty="0">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a:solidFill>
              <a:srgbClr val="000000">
                <a:alpha val="100000"/>
              </a:srgbClr>
            </a:solidFill>
            <a:miter lim="800000"/>
          </a:ln>
        </p:spPr>
      </p:sp>
      <p:sp>
        <p:nvSpPr>
          <p:cNvPr id="39939" name="Notes Placeholder 2"/>
          <p:cNvSpPr>
            <a:spLocks noGrp="1"/>
          </p:cNvSpPr>
          <p:nvPr>
            <p:ph type="body" idx="1"/>
          </p:nvPr>
        </p:nvSpPr>
        <p:spPr>
          <a:noFill/>
          <a:ln>
            <a:noFill/>
          </a:ln>
        </p:spPr>
        <p:txBody>
          <a:bodyPr wrap="square" lIns="89141" tIns="44569" rIns="89141" bIns="44569" anchor="t" anchorCtr="0"/>
          <a:lstStyle/>
          <a:p>
            <a:pPr lvl="0"/>
            <a:endParaRPr lang="en-US" altLang="en-US" dirty="0"/>
          </a:p>
        </p:txBody>
      </p:sp>
      <p:sp>
        <p:nvSpPr>
          <p:cNvPr id="39940"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buNone/>
            </a:pPr>
            <a:fld id="{9A0DB2DC-4C9A-4742-B13C-FB6460FD3503}" type="slidenum">
              <a:rPr lang="en-US" altLang="en-US" sz="1100" dirty="0">
                <a:solidFill>
                  <a:srgbClr val="000000"/>
                </a:solidFill>
                <a:latin typeface="Calibri" panose="020F0502020204030204" pitchFamily="34" charset="0"/>
              </a:rPr>
            </a:fld>
            <a:endParaRPr lang="en-US" altLang="en-US" sz="1100" dirty="0">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a:solidFill>
              <a:srgbClr val="000000">
                <a:alpha val="100000"/>
              </a:srgbClr>
            </a:solidFill>
            <a:miter lim="800000"/>
          </a:ln>
        </p:spPr>
      </p:sp>
      <p:sp>
        <p:nvSpPr>
          <p:cNvPr id="76803"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76804"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a:solidFill>
              <a:srgbClr val="000000">
                <a:alpha val="100000"/>
              </a:srgbClr>
            </a:solidFill>
            <a:miter lim="800000"/>
          </a:ln>
        </p:spPr>
      </p:sp>
      <p:sp>
        <p:nvSpPr>
          <p:cNvPr id="80899"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80900"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a:solidFill>
              <a:srgbClr val="000000">
                <a:alpha val="100000"/>
              </a:srgbClr>
            </a:solidFill>
            <a:miter lim="800000"/>
          </a:ln>
        </p:spPr>
      </p:sp>
      <p:sp>
        <p:nvSpPr>
          <p:cNvPr id="82947" name="Notes Placeholder 2"/>
          <p:cNvSpPr>
            <a:spLocks noGrp="1"/>
          </p:cNvSpPr>
          <p:nvPr>
            <p:ph type="body" idx="1"/>
          </p:nvPr>
        </p:nvSpPr>
        <p:spPr>
          <a:noFill/>
          <a:ln>
            <a:noFill/>
          </a:ln>
        </p:spPr>
        <p:txBody>
          <a:bodyPr wrap="square" lIns="89141" tIns="44569" rIns="89141" bIns="44569" anchor="t" anchorCtr="0"/>
          <a:lstStyle/>
          <a:p>
            <a:pPr lvl="0"/>
            <a:endParaRPr lang="en-ZA" altLang="en-US" dirty="0"/>
          </a:p>
        </p:txBody>
      </p:sp>
      <p:sp>
        <p:nvSpPr>
          <p:cNvPr id="82948" name="Slide Number Placeholder 3"/>
          <p:cNvSpPr txBox="1">
            <a:spLocks noGrp="1"/>
          </p:cNvSpPr>
          <p:nvPr>
            <p:ph type="sldNum" sz="quarter"/>
          </p:nvPr>
        </p:nvSpPr>
        <p:spPr>
          <a:xfrm>
            <a:off x="3849688" y="9429750"/>
            <a:ext cx="2946400" cy="495300"/>
          </a:xfrm>
          <a:prstGeom prst="rect">
            <a:avLst/>
          </a:prstGeom>
          <a:noFill/>
          <a:ln w="9525">
            <a:noFill/>
          </a:ln>
        </p:spPr>
        <p:txBody>
          <a:bodyPr lIns="89141" tIns="44569" rIns="89141" bIns="44569" anchor="b" anchorCtr="0"/>
          <a:lstStyle/>
          <a:p>
            <a:pPr lvl="0" algn="r" eaLnBrk="1" hangingPunct="1"/>
            <a:fld id="{9A0DB2DC-4C9A-4742-B13C-FB6460FD3503}" type="slidenum">
              <a:rPr lang="en-US" altLang="en-US" sz="1100" dirty="0">
                <a:latin typeface="Calibri" panose="020F0502020204030204" pitchFamily="34" charset="0"/>
              </a:rPr>
            </a:fld>
            <a:endParaRPr lang="en-US" altLang="en-US" sz="11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2050" name="Picture 6"/>
          <p:cNvPicPr>
            <a:picLocks noChangeAspect="1"/>
          </p:cNvPicPr>
          <p:nvPr userDrawn="1"/>
        </p:nvPicPr>
        <p:blipFill>
          <a:blip r:embed="rId3"/>
          <a:stretch>
            <a:fillRect/>
          </a:stretch>
        </p:blipFill>
        <p:spPr>
          <a:xfrm>
            <a:off x="9059863" y="6242050"/>
            <a:ext cx="3117850" cy="615950"/>
          </a:xfrm>
          <a:prstGeom prst="rect">
            <a:avLst/>
          </a:prstGeom>
          <a:noFill/>
          <a:ln w="9525">
            <a:noFill/>
          </a:ln>
        </p:spPr>
      </p:pic>
      <p:sp>
        <p:nvSpPr>
          <p:cNvPr id="44038" name="Rectangle 6"/>
          <p:cNvSpPr>
            <a:spLocks noGrp="1" noChangeArrowheads="1"/>
          </p:cNvSpPr>
          <p:nvPr>
            <p:ph type="ctrTitle"/>
          </p:nvPr>
        </p:nvSpPr>
        <p:spPr>
          <a:xfrm>
            <a:off x="1625600" y="838200"/>
            <a:ext cx="9042400" cy="2559050"/>
          </a:xfrm>
        </p:spPr>
        <p:txBody>
          <a:bodyPr anchorCtr="1"/>
          <a:lstStyle>
            <a:lvl1pPr algn="ctr">
              <a:defRPr sz="6200"/>
            </a:lvl1pPr>
          </a:lstStyle>
          <a:p>
            <a:r>
              <a:rPr lang="en-US"/>
              <a:t>Click to edit Master title style</a:t>
            </a:r>
            <a:endParaRPr lang="en-US"/>
          </a:p>
        </p:txBody>
      </p:sp>
      <p:sp>
        <p:nvSpPr>
          <p:cNvPr id="44039" name="Rectangle 7"/>
          <p:cNvSpPr>
            <a:spLocks noGrp="1" noChangeArrowheads="1"/>
          </p:cNvSpPr>
          <p:nvPr>
            <p:ph type="subTitle" idx="1"/>
          </p:nvPr>
        </p:nvSpPr>
        <p:spPr>
          <a:xfrm>
            <a:off x="1828800" y="3733800"/>
            <a:ext cx="8534400" cy="1873250"/>
          </a:xfrm>
        </p:spPr>
        <p:txBody>
          <a:bodyPr/>
          <a:lstStyle>
            <a:lvl1pPr marL="0" indent="0" algn="ctr">
              <a:buFont typeface="Wingdings" panose="05000000000000000000" pitchFamily="2" charset="2"/>
              <a:buNone/>
              <a:defRPr sz="3000"/>
            </a:lvl1pPr>
          </a:lstStyle>
          <a:p>
            <a:r>
              <a:rPr lang="en-US"/>
              <a:t>Click to edit Master subtitle style</a:t>
            </a:r>
            <a:endParaRPr lang="en-US"/>
          </a:p>
        </p:txBody>
      </p:sp>
      <p:sp>
        <p:nvSpPr>
          <p:cNvPr id="3" name="Rectangle 8"/>
          <p:cNvSpPr>
            <a:spLocks noGrp="1" noChangeArrowheads="1"/>
          </p:cNvSpPr>
          <p:nvPr>
            <p:ph type="dt" sz="half" idx="2"/>
          </p:nvPr>
        </p:nvSpPr>
        <p:spPr bwMode="auto">
          <a:xfrm>
            <a:off x="715963" y="6248400"/>
            <a:ext cx="2738438"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Rectangle 9"/>
          <p:cNvSpPr>
            <a:spLocks noGrp="1" noChangeArrowheads="1"/>
          </p:cNvSpPr>
          <p:nvPr>
            <p:ph type="ftr" sz="quarter" idx="3"/>
          </p:nvPr>
        </p:nvSpPr>
        <p:spPr bwMode="auto">
          <a:xfrm>
            <a:off x="4335463" y="6248400"/>
            <a:ext cx="3849688"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10"/>
          <p:cNvSpPr>
            <a:spLocks noGrp="1" noChangeArrowheads="1"/>
          </p:cNvSpPr>
          <p:nvPr>
            <p:ph type="sldNum" sz="quarter" idx="4"/>
          </p:nvPr>
        </p:nvSpPr>
        <p:spPr bwMode="auto">
          <a:xfrm>
            <a:off x="9050338" y="6257925"/>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4"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64600" y="473076"/>
            <a:ext cx="2717800" cy="53943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711200" y="473076"/>
            <a:ext cx="7950200" cy="53943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4"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Bullets">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13315" name="Picture 10"/>
          <p:cNvPicPr>
            <a:picLocks noChangeAspect="1"/>
          </p:cNvPicPr>
          <p:nvPr userDrawn="1"/>
        </p:nvPicPr>
        <p:blipFill>
          <a:blip r:embed="rId3"/>
          <a:stretch>
            <a:fillRect/>
          </a:stretch>
        </p:blipFill>
        <p:spPr>
          <a:xfrm>
            <a:off x="128588" y="157163"/>
            <a:ext cx="2927350" cy="968375"/>
          </a:xfrm>
          <a:prstGeom prst="rect">
            <a:avLst/>
          </a:prstGeom>
          <a:noFill/>
          <a:ln w="9525">
            <a:noFill/>
          </a:ln>
        </p:spPr>
      </p:pic>
      <p:pic>
        <p:nvPicPr>
          <p:cNvPr id="13316" name="Picture 2"/>
          <p:cNvPicPr>
            <a:picLocks noChangeAspect="1"/>
          </p:cNvPicPr>
          <p:nvPr userDrawn="1"/>
        </p:nvPicPr>
        <p:blipFill>
          <a:blip r:embed="rId4"/>
          <a:stretch>
            <a:fillRect/>
          </a:stretch>
        </p:blipFill>
        <p:spPr>
          <a:xfrm>
            <a:off x="0" y="1268413"/>
            <a:ext cx="12192000" cy="69850"/>
          </a:xfrm>
          <a:prstGeom prst="rect">
            <a:avLst/>
          </a:prstGeom>
          <a:noFill/>
          <a:ln w="9525">
            <a:noFill/>
          </a:ln>
        </p:spPr>
      </p:pic>
      <p:sp>
        <p:nvSpPr>
          <p:cNvPr id="3" name="Content Placeholder 2"/>
          <p:cNvSpPr>
            <a:spLocks noGrp="1"/>
          </p:cNvSpPr>
          <p:nvPr>
            <p:ph idx="1"/>
          </p:nvPr>
        </p:nvSpPr>
        <p:spPr>
          <a:xfrm>
            <a:off x="609600" y="1600200"/>
            <a:ext cx="11176000" cy="4925144"/>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AU"/>
          </a:p>
        </p:txBody>
      </p:sp>
      <p:sp>
        <p:nvSpPr>
          <p:cNvPr id="6" name="Title 1"/>
          <p:cNvSpPr>
            <a:spLocks noGrp="1"/>
          </p:cNvSpPr>
          <p:nvPr>
            <p:ph type="ctrTitle"/>
          </p:nvPr>
        </p:nvSpPr>
        <p:spPr>
          <a:xfrm>
            <a:off x="3048000" y="609601"/>
            <a:ext cx="8706677" cy="668067"/>
          </a:xfrm>
          <a:noFill/>
        </p:spPr>
        <p:txBody>
          <a:bodyPr/>
          <a:lstStyle>
            <a:lvl1pPr algn="r">
              <a:defRPr/>
            </a:lvl1pPr>
          </a:lstStyle>
          <a:p>
            <a:r>
              <a:rPr lang="en-US" dirty="0"/>
              <a:t>Click to edit Master title style</a:t>
            </a:r>
            <a:endParaRPr lang="en-AU" dirty="0"/>
          </a:p>
        </p:txBody>
      </p:sp>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4"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
        <p:nvSpPr>
          <p:cNvPr id="4"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Two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4" name="Content Placeholder 3"/>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5" name="Rectangle 8"/>
          <p:cNvSpPr>
            <a:spLocks noGrp="1" noChangeArrowheads="1"/>
          </p:cNvSpPr>
          <p:nvPr>
            <p:ph type="dt" sz="half" idx="1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7" name="Rectangle 8"/>
          <p:cNvSpPr>
            <a:spLocks noGrp="1" noChangeArrowheads="1"/>
          </p:cNvSpPr>
          <p:nvPr>
            <p:ph type="dt" sz="half" idx="1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 name="Rectangle 9"/>
          <p:cNvSpPr>
            <a:spLocks noGrp="1" noChangeArrowheads="1"/>
          </p:cNvSpPr>
          <p:nvPr>
            <p:ph type="ftr" sz="quarter" idx="1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Rectangle 10"/>
          <p:cNvSpPr>
            <a:spLocks noGrp="1" noChangeArrowheads="1"/>
          </p:cNvSpPr>
          <p:nvPr>
            <p:ph type="sldNum" sz="quarter" idx="1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Title Only">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Rectangle 8"/>
          <p:cNvSpPr>
            <a:spLocks noGrp="1" noChangeArrowheads="1"/>
          </p:cNvSpPr>
          <p:nvPr>
            <p:ph type="dt" sz="half" idx="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Rectangle 8"/>
          <p:cNvSpPr>
            <a:spLocks noGrp="1" noChangeArrowheads="1"/>
          </p:cNvSpPr>
          <p:nvPr>
            <p:ph type="dt" sz="half" idx="1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sz="3200" b="0" i="0" u="none" strike="noStrike" kern="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Rectangle 8"/>
          <p:cNvSpPr>
            <a:spLocks noGrp="1" noChangeArrowheads="1"/>
          </p:cNvSpPr>
          <p:nvPr>
            <p:ph type="dt" sz="half" idx="12"/>
          </p:nvPr>
        </p:nvSpPr>
        <p:spPr bwMode="auto">
          <a:xfrm>
            <a:off x="711200" y="6248400"/>
            <a:ext cx="27432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Rectangle 9"/>
          <p:cNvSpPr>
            <a:spLocks noGrp="1" noChangeArrowheads="1"/>
          </p:cNvSpPr>
          <p:nvPr>
            <p:ph type="ftr" sz="quarter" idx="3"/>
          </p:nvPr>
        </p:nvSpPr>
        <p:spPr bwMode="auto">
          <a:xfrm>
            <a:off x="4318000" y="6248400"/>
            <a:ext cx="3860800" cy="457200"/>
          </a:xfrm>
          <a:prstGeom prst="rect">
            <a:avLst/>
          </a:prstGeom>
          <a:ln>
            <a:miter lim="800000"/>
          </a:ln>
        </p:spPr>
        <p:txBody>
          <a:bodyPr vert="horz" wrap="square" lIns="91440" tIns="45720" rIns="91440" bIns="45720" numCol="1" anchor="b" anchorCtr="0" compatLnSpc="1"/>
          <a:lstStyle>
            <a:lvl1pPr eaLnBrk="0" hangingPunct="0">
              <a:defRPr>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Rectangle 10"/>
          <p:cNvSpPr>
            <a:spLocks noGrp="1" noChangeArrowheads="1"/>
          </p:cNvSpPr>
          <p:nvPr>
            <p:ph type="sldNum" sz="quarter" idx="4"/>
          </p:nvPr>
        </p:nvSpPr>
        <p:spPr bwMode="auto">
          <a:xfrm>
            <a:off x="9042400" y="6248400"/>
            <a:ext cx="2540000" cy="457200"/>
          </a:xfrm>
          <a:prstGeom prst="rect">
            <a:avLst/>
          </a:prstGeom>
          <a:ln>
            <a:miter lim="800000"/>
          </a:ln>
        </p:spPr>
        <p:txBody>
          <a:bodyPr vert="horz" wrap="square" lIns="91440" tIns="45720" rIns="91440" bIns="45720" numCol="1" anchor="b" anchorCtr="0" compatLnSpc="1"/>
          <a:lstStyle/>
          <a:p>
            <a:pPr algn="r">
              <a:buNone/>
            </a:pPr>
            <a:fld id="{9A0DB2DC-4C9A-4742-B13C-FB6460FD3503}" type="slidenum">
              <a:rPr lang="en-US" altLang="en-US" dirty="0"/>
            </a:fld>
            <a:endParaRPr lang="en-US"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grpSp>
        <p:nvGrpSpPr>
          <p:cNvPr id="1026" name="Group 2"/>
          <p:cNvGrpSpPr/>
          <p:nvPr/>
        </p:nvGrpSpPr>
        <p:grpSpPr>
          <a:xfrm>
            <a:off x="304800" y="228600"/>
            <a:ext cx="11582400" cy="5943600"/>
            <a:chOff x="144" y="144"/>
            <a:chExt cx="5472" cy="3744"/>
          </a:xfrm>
        </p:grpSpPr>
        <p:sp>
          <p:nvSpPr>
            <p:cNvPr id="2056"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Arial" panose="020B0604020202020204"/>
              </a:endParaRPr>
            </a:p>
          </p:txBody>
        </p:sp>
        <p:sp>
          <p:nvSpPr>
            <p:cNvPr id="2057"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Arial" panose="020B0604020202020204"/>
              </a:endParaRPr>
            </a:p>
          </p:txBody>
        </p:sp>
        <p:sp>
          <p:nvSpPr>
            <p:cNvPr id="1034" name="Line 5"/>
            <p:cNvSpPr/>
            <p:nvPr/>
          </p:nvSpPr>
          <p:spPr>
            <a:xfrm>
              <a:off x="336" y="1092"/>
              <a:ext cx="5136" cy="0"/>
            </a:xfrm>
            <a:prstGeom prst="line">
              <a:avLst/>
            </a:prstGeom>
            <a:ln w="12700" cap="flat" cmpd="sng">
              <a:solidFill>
                <a:schemeClr val="accent2"/>
              </a:solidFill>
              <a:prstDash val="solid"/>
              <a:headEnd type="none" w="med" len="med"/>
              <a:tailEnd type="none" w="med" len="med"/>
            </a:ln>
          </p:spPr>
          <p:txBody>
            <a:bodyPr/>
            <a:lstStyle/>
            <a:p>
              <a:endParaRPr lang="en-ZA"/>
            </a:p>
          </p:txBody>
        </p:sp>
      </p:grpSp>
      <p:sp>
        <p:nvSpPr>
          <p:cNvPr id="1027" name="Rectangle 6"/>
          <p:cNvSpPr>
            <a:spLocks noGrp="1"/>
          </p:cNvSpPr>
          <p:nvPr>
            <p:ph type="title"/>
          </p:nvPr>
        </p:nvSpPr>
        <p:spPr>
          <a:xfrm>
            <a:off x="711200" y="473075"/>
            <a:ext cx="10871200" cy="1143000"/>
          </a:xfrm>
          <a:prstGeom prst="rect">
            <a:avLst/>
          </a:prstGeom>
          <a:noFill/>
          <a:ln w="9525">
            <a:noFill/>
          </a:ln>
        </p:spPr>
        <p:txBody>
          <a:bodyPr anchor="b" anchorCtr="0"/>
          <a:lstStyle/>
          <a:p>
            <a:pPr lvl="0"/>
            <a:r>
              <a:rPr lang="en-US" altLang="en-US" dirty="0"/>
              <a:t>Click to edit Master title style</a:t>
            </a:r>
            <a:endParaRPr lang="en-US" altLang="en-US" dirty="0"/>
          </a:p>
        </p:txBody>
      </p:sp>
      <p:sp>
        <p:nvSpPr>
          <p:cNvPr id="1028" name="Rectangle 7"/>
          <p:cNvSpPr>
            <a:spLocks noGrp="1"/>
          </p:cNvSpPr>
          <p:nvPr>
            <p:ph type="body" idx="1"/>
          </p:nvPr>
        </p:nvSpPr>
        <p:spPr>
          <a:xfrm>
            <a:off x="711200" y="1828800"/>
            <a:ext cx="10871200" cy="4038600"/>
          </a:xfrm>
          <a:prstGeom prst="rect">
            <a:avLst/>
          </a:prstGeom>
          <a:noFill/>
          <a:ln w="9525">
            <a:noFill/>
          </a:ln>
        </p:spPr>
        <p:txBody>
          <a:bodyPr/>
          <a:lstStyle/>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43016" name="Rectangle 8"/>
          <p:cNvSpPr>
            <a:spLocks noGrp="1" noChangeArrowheads="1"/>
          </p:cNvSpPr>
          <p:nvPr>
            <p:ph type="dt" sz="half" idx="2"/>
          </p:nvPr>
        </p:nvSpPr>
        <p:spPr bwMode="auto">
          <a:xfrm>
            <a:off x="711200" y="6248400"/>
            <a:ext cx="27432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sz="1000">
                <a:solidFill>
                  <a:srgbClr val="FFFFFF"/>
                </a:solidFill>
                <a:latin typeface="Arial" panose="020B0604020202020204" pitchFamily="34" charset="0"/>
                <a:cs typeface="Arial" panose="020B0604020202020204"/>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a:endParaRPr>
          </a:p>
        </p:txBody>
      </p:sp>
      <p:sp>
        <p:nvSpPr>
          <p:cNvPr id="43017" name="Rectangle 9"/>
          <p:cNvSpPr>
            <a:spLocks noGrp="1" noChangeArrowheads="1"/>
          </p:cNvSpPr>
          <p:nvPr>
            <p:ph type="ftr" sz="quarter" idx="3"/>
          </p:nvPr>
        </p:nvSpPr>
        <p:spPr bwMode="auto">
          <a:xfrm>
            <a:off x="4318000" y="6248400"/>
            <a:ext cx="3860800" cy="457200"/>
          </a:xfrm>
          <a:prstGeom prst="rect">
            <a:avLst/>
          </a:prstGeom>
          <a:noFill/>
          <a:ln w="9525">
            <a:noFill/>
            <a:miter lim="800000"/>
          </a:ln>
          <a:effectLst/>
        </p:spPr>
        <p:txBody>
          <a:bodyPr vert="horz" wrap="square" lIns="91440" tIns="45720" rIns="91440" bIns="45720" numCol="1" anchor="b" anchorCtr="0" compatLnSpc="1"/>
          <a:lstStyle>
            <a:lvl1pPr algn="ctr" eaLnBrk="1" hangingPunct="1">
              <a:defRPr sz="1000">
                <a:solidFill>
                  <a:srgbClr val="FFFFFF"/>
                </a:solidFill>
                <a:latin typeface="Arial" panose="020B0604020202020204" pitchFamily="34" charset="0"/>
                <a:cs typeface="Arial" panose="020B0604020202020204"/>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a:endParaRPr>
          </a:p>
        </p:txBody>
      </p:sp>
      <p:sp>
        <p:nvSpPr>
          <p:cNvPr id="43018" name="Rectangle 10"/>
          <p:cNvSpPr>
            <a:spLocks noGrp="1" noChangeArrowheads="1"/>
          </p:cNvSpPr>
          <p:nvPr>
            <p:ph type="sldNum" sz="quarter" idx="4"/>
          </p:nvPr>
        </p:nvSpPr>
        <p:spPr bwMode="auto">
          <a:xfrm>
            <a:off x="9042400" y="6248400"/>
            <a:ext cx="2540000" cy="457200"/>
          </a:xfrm>
          <a:prstGeom prst="rect">
            <a:avLst/>
          </a:prstGeom>
          <a:noFill/>
          <a:ln w="9525">
            <a:noFill/>
            <a:miter lim="800000"/>
          </a:ln>
          <a:effectLst/>
        </p:spPr>
        <p:txBody>
          <a:bodyPr vert="horz" wrap="square" lIns="91440" tIns="45720" rIns="91440" bIns="45720" numCol="1" anchor="b" anchorCtr="0" compatLnSpc="1"/>
          <a:lstStyle>
            <a:lvl1pPr algn="r">
              <a:defRPr sz="1000">
                <a:solidFill>
                  <a:srgbClr val="FFFFFF"/>
                </a:solidFill>
              </a:defRPr>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l" rtl="0" eaLnBrk="0" fontAlgn="base" hangingPunct="0">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l" rtl="0" eaLnBrk="0" fontAlgn="base" hangingPunct="0">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l" rtl="0" eaLnBrk="0" fontAlgn="base" hangingPunct="0">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l" rtl="0" fontAlgn="base">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l" rtl="0" fontAlgn="base">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l" rtl="0" fontAlgn="base">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l" rtl="0" fontAlgn="base">
        <a:lnSpc>
          <a:spcPct val="80000"/>
        </a:lnSpc>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emf"/></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66.emf"/></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68.emf"/><Relationship Id="rId1" Type="http://schemas.openxmlformats.org/officeDocument/2006/relationships/image" Target="../media/image67.emf"/></Relationships>
</file>

<file path=ppt/slides/_rels/slide107.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68.emf"/><Relationship Id="rId1" Type="http://schemas.openxmlformats.org/officeDocument/2006/relationships/image" Target="../media/image69.emf"/></Relationships>
</file>

<file path=ppt/slides/_rels/slide108.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6.xml"/><Relationship Id="rId2" Type="http://schemas.openxmlformats.org/officeDocument/2006/relationships/image" Target="../media/image71.emf"/><Relationship Id="rId1" Type="http://schemas.openxmlformats.org/officeDocument/2006/relationships/image" Target="../media/image70.emf"/></Relationships>
</file>

<file path=ppt/slides/_rels/slide109.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73.jpeg"/><Relationship Id="rId1" Type="http://schemas.openxmlformats.org/officeDocument/2006/relationships/image" Target="../media/image72.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emf"/></Relationships>
</file>

<file path=ppt/slides/_rels/slide110.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75.emf"/><Relationship Id="rId1" Type="http://schemas.openxmlformats.org/officeDocument/2006/relationships/image" Target="../media/image74.jpeg"/></Relationships>
</file>

<file path=ppt/slides/_rels/slide111.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image" Target="../media/image77.png"/><Relationship Id="rId1" Type="http://schemas.openxmlformats.org/officeDocument/2006/relationships/image" Target="../media/image76.pn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77.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77.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7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3.png"/><Relationship Id="rId1" Type="http://schemas.openxmlformats.org/officeDocument/2006/relationships/image" Target="../media/image12.emf"/></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lg.treasury.gov.za/ibi_apps/portal/Municipal_Documentation"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5.png"/><Relationship Id="rId1"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5.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emf"/><Relationship Id="rId1" Type="http://schemas.openxmlformats.org/officeDocument/2006/relationships/image" Target="../media/image29.emf"/></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5.jpeg"/><Relationship Id="rId1" Type="http://schemas.openxmlformats.org/officeDocument/2006/relationships/image" Target="../media/image34.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7.jpeg"/><Relationship Id="rId1" Type="http://schemas.openxmlformats.org/officeDocument/2006/relationships/image" Target="../media/image36.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emf"/></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emf"/></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emf"/></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hyperlink" Target="https://chieftechnologyofficer-my.sharepoint.com/personal/zuziwe_thekisho_mangaung_co_za/Documents/Documents/CITY%20MANAGER'S%20OFFICE/PRO%20PAC%20FS/VID-20260611-WA0011%20(1).mp4"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9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9.png"/><Relationship Id="rId1" Type="http://schemas.openxmlformats.org/officeDocument/2006/relationships/image" Target="../media/image58.png"/></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3.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PROPAC MEETING </a:t>
            </a:r>
            <a:endParaRPr lang="en-ZA" altLang="en-US" dirty="0">
              <a:solidFill>
                <a:schemeClr val="bg2"/>
              </a:solidFill>
              <a:latin typeface="+mj-lt"/>
              <a:ea typeface="+mj-ea"/>
              <a:cs typeface="+mj-cs"/>
            </a:endParaRPr>
          </a:p>
        </p:txBody>
      </p:sp>
      <p:sp>
        <p:nvSpPr>
          <p:cNvPr id="16387" name="Subtitle 4"/>
          <p:cNvSpPr>
            <a:spLocks noGrp="1"/>
          </p:cNvSpPr>
          <p:nvPr>
            <p:ph type="subTitle" idx="1"/>
          </p:nvPr>
        </p:nvSpPr>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CITY MANAGER’S PRESENTATION </a:t>
            </a:r>
            <a:endParaRPr lang="en-ZA" altLang="en-US" dirty="0">
              <a:solidFill>
                <a:schemeClr val="bg2"/>
              </a:solidFill>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sz="3200" dirty="0">
                <a:solidFill>
                  <a:schemeClr val="bg1"/>
                </a:solidFill>
              </a:rPr>
              <a:t>Ratio of expenditure by type against TOTAL OPEX</a:t>
            </a:r>
            <a:endParaRPr lang="en-US" altLang="en-US" sz="3200" dirty="0">
              <a:solidFill>
                <a:schemeClr val="bg1"/>
              </a:solidFill>
            </a:endParaRPr>
          </a:p>
        </p:txBody>
      </p:sp>
      <p:pic>
        <p:nvPicPr>
          <p:cNvPr id="28675" name="Picture 4"/>
          <p:cNvPicPr>
            <a:picLocks noChangeAspect="1"/>
          </p:cNvPicPr>
          <p:nvPr/>
        </p:nvPicPr>
        <p:blipFill>
          <a:blip r:embed="rId1"/>
          <a:stretch>
            <a:fillRect/>
          </a:stretch>
        </p:blipFill>
        <p:spPr>
          <a:xfrm>
            <a:off x="974725" y="1949450"/>
            <a:ext cx="10242550" cy="2959100"/>
          </a:xfrm>
          <a:prstGeom prst="rect">
            <a:avLst/>
          </a:prstGeom>
          <a:noFill/>
          <a:ln w="9525">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711200" y="473075"/>
            <a:ext cx="10871200" cy="723900"/>
          </a:xfrm>
        </p:spPr>
        <p:txBody>
          <a:bodyPr vert="horz" wrap="square" lIns="91440" tIns="45720" rIns="91440" bIns="45720" anchor="b" anchorCtr="0"/>
          <a:lstStyle/>
          <a:p>
            <a:r>
              <a:rPr lang="en-US" altLang="en-US" sz="3600" dirty="0">
                <a:solidFill>
                  <a:schemeClr val="bg1"/>
                </a:solidFill>
              </a:rPr>
              <a:t>Matters referred to Financial Disciplinary Board</a:t>
            </a:r>
            <a:endParaRPr lang="en-ZA" altLang="en-US" sz="3600" dirty="0">
              <a:solidFill>
                <a:schemeClr val="bg1"/>
              </a:solidFill>
            </a:endParaRPr>
          </a:p>
        </p:txBody>
      </p:sp>
      <p:sp>
        <p:nvSpPr>
          <p:cNvPr id="20483" name="Content Placeholder 2"/>
          <p:cNvSpPr>
            <a:spLocks noGrp="1" noChangeArrowheads="1"/>
          </p:cNvSpPr>
          <p:nvPr>
            <p:ph idx="1"/>
          </p:nvPr>
        </p:nvSpPr>
        <p:spPr>
          <a:xfrm>
            <a:off x="711200" y="1196975"/>
            <a:ext cx="10871200" cy="530225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ZA" altLang="en-US" sz="2400" b="0" i="0" u="none" strike="noStrike" kern="0" cap="none" spc="0" normalizeH="0" baseline="0" noProof="0" dirty="0">
                <a:ln>
                  <a:noFill/>
                </a:ln>
                <a:solidFill>
                  <a:schemeClr val="bg1"/>
                </a:solidFill>
                <a:effectLst/>
                <a:uLnTx/>
                <a:uFillTx/>
                <a:latin typeface="+mn-lt"/>
                <a:ea typeface="+mn-ea"/>
                <a:cs typeface="+mn-cs"/>
              </a:rPr>
              <a:t>Payments identified as fruitless and wasteful expenditure referred to FDB:</a:t>
            </a: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altLang="en-US" sz="2400" b="0" i="0" u="none" strike="noStrike" kern="0" cap="none" spc="0" normalizeH="0" baseline="0" noProof="0" dirty="0">
              <a:ln>
                <a:noFill/>
              </a:ln>
              <a:solidFill>
                <a:schemeClr val="bg1"/>
              </a:solidFill>
              <a:effectLst/>
              <a:uLnTx/>
              <a:uFillTx/>
              <a:latin typeface="+mn-lt"/>
              <a:ea typeface="+mn-ea"/>
              <a:cs typeface="+mn-cs"/>
            </a:endParaRPr>
          </a:p>
        </p:txBody>
      </p:sp>
      <p:pic>
        <p:nvPicPr>
          <p:cNvPr id="117764" name="Picture 7"/>
          <p:cNvPicPr>
            <a:picLocks noChangeAspect="1"/>
          </p:cNvPicPr>
          <p:nvPr/>
        </p:nvPicPr>
        <p:blipFill>
          <a:blip r:embed="rId1"/>
          <a:stretch>
            <a:fillRect/>
          </a:stretch>
        </p:blipFill>
        <p:spPr>
          <a:xfrm>
            <a:off x="609600" y="1920875"/>
            <a:ext cx="10436225" cy="1714500"/>
          </a:xfrm>
          <a:prstGeom prst="rect">
            <a:avLst/>
          </a:prstGeom>
          <a:noFill/>
          <a:ln w="9525">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711200" y="260350"/>
            <a:ext cx="10871200" cy="936625"/>
          </a:xfrm>
        </p:spPr>
        <p:txBody>
          <a:bodyPr vert="horz" wrap="square" lIns="91440" tIns="45720" rIns="91440" bIns="45720" anchor="b" anchorCtr="0"/>
          <a:lstStyle/>
          <a:p>
            <a:r>
              <a:rPr lang="en-US" altLang="en-US" sz="3600" dirty="0">
                <a:solidFill>
                  <a:schemeClr val="bg1"/>
                </a:solidFill>
              </a:rPr>
              <a:t>Accountability and Consequence Management </a:t>
            </a:r>
            <a:endParaRPr lang="en-ZA" altLang="en-US" sz="3600" dirty="0">
              <a:solidFill>
                <a:schemeClr val="bg1"/>
              </a:solidFill>
            </a:endParaRPr>
          </a:p>
        </p:txBody>
      </p:sp>
      <p:sp>
        <p:nvSpPr>
          <p:cNvPr id="118787" name="Content Placeholder 2"/>
          <p:cNvSpPr>
            <a:spLocks noGrp="1"/>
          </p:cNvSpPr>
          <p:nvPr>
            <p:ph sz="half" idx="1"/>
          </p:nvPr>
        </p:nvSpPr>
        <p:spPr>
          <a:xfrm>
            <a:off x="711200" y="1196975"/>
            <a:ext cx="5334000" cy="4824413"/>
          </a:xfrm>
        </p:spPr>
        <p:txBody>
          <a:bodyPr vert="horz" wrap="square" lIns="91440" tIns="45720" rIns="91440" bIns="45720" anchor="t" anchorCtr="0"/>
          <a:lstStyle/>
          <a:p>
            <a:pPr>
              <a:buSzPct val="75000"/>
            </a:pPr>
            <a:r>
              <a:rPr lang="en-US" altLang="en-US" sz="1300" dirty="0">
                <a:solidFill>
                  <a:schemeClr val="bg1"/>
                </a:solidFill>
                <a:latin typeface="+mn-lt"/>
                <a:ea typeface="+mn-ea"/>
                <a:cs typeface="+mn-cs"/>
              </a:rPr>
              <a:t>MPAC Successes</a:t>
            </a:r>
            <a:endParaRPr lang="en-US" altLang="en-US" sz="1300" dirty="0">
              <a:solidFill>
                <a:schemeClr val="bg1"/>
              </a:solidFill>
              <a:latin typeface="+mn-lt"/>
              <a:ea typeface="+mn-ea"/>
              <a:cs typeface="+mn-cs"/>
            </a:endParaRPr>
          </a:p>
          <a:p>
            <a:pPr lvl="1">
              <a:buSzPct val="65000"/>
            </a:pPr>
            <a:r>
              <a:rPr lang="en-US" altLang="en-US" sz="1300" dirty="0">
                <a:solidFill>
                  <a:schemeClr val="bg1"/>
                </a:solidFill>
                <a:latin typeface="+mn-lt"/>
                <a:cs typeface="+mn-cs"/>
              </a:rPr>
              <a:t>Investigated fruitless and wasteful expenditure to the tune of R434 million R434,768 million, of which R287million relates to interest on arrears in respect of Vaal Central Account – at the date of signing the agreement, the balance was approximately R606m </a:t>
            </a:r>
            <a:endParaRPr lang="en-US" altLang="en-US" sz="1300" dirty="0">
              <a:solidFill>
                <a:schemeClr val="bg1"/>
              </a:solidFill>
              <a:latin typeface="+mn-lt"/>
              <a:cs typeface="+mn-cs"/>
            </a:endParaRPr>
          </a:p>
          <a:p>
            <a:pPr lvl="1">
              <a:buSzPct val="65000"/>
            </a:pPr>
            <a:r>
              <a:rPr lang="en-US" altLang="en-US" sz="1300" dirty="0">
                <a:solidFill>
                  <a:schemeClr val="bg1"/>
                </a:solidFill>
                <a:latin typeface="+mn-lt"/>
                <a:cs typeface="+mn-cs"/>
              </a:rPr>
              <a:t>The Vaal Central Board resolved to write off the accumulated interest in the total amount of R287 million – this was accrued and not paid – the write off became a reversal of the accrual </a:t>
            </a:r>
            <a:endParaRPr lang="en-US" altLang="en-US" sz="1300" dirty="0">
              <a:solidFill>
                <a:schemeClr val="bg1"/>
              </a:solidFill>
              <a:latin typeface="+mn-lt"/>
              <a:cs typeface="+mn-cs"/>
            </a:endParaRPr>
          </a:p>
          <a:p>
            <a:pPr lvl="1">
              <a:buSzPct val="65000"/>
            </a:pPr>
            <a:r>
              <a:rPr lang="en-US" altLang="en-US" sz="1300" dirty="0">
                <a:solidFill>
                  <a:schemeClr val="bg1"/>
                </a:solidFill>
                <a:latin typeface="+mn-lt"/>
                <a:cs typeface="+mn-cs"/>
              </a:rPr>
              <a:t>Arrears to Vaal Central can be linked to low collection rate, liquidity issues that caused financial distress that ultimately led to the provincial and now Cabinet Intervention </a:t>
            </a:r>
            <a:endParaRPr lang="en-US" altLang="en-US" sz="1300" dirty="0">
              <a:solidFill>
                <a:schemeClr val="bg1"/>
              </a:solidFill>
              <a:latin typeface="+mn-lt"/>
              <a:cs typeface="+mn-cs"/>
            </a:endParaRPr>
          </a:p>
          <a:p>
            <a:pPr lvl="1">
              <a:buSzPct val="65000"/>
            </a:pPr>
            <a:r>
              <a:rPr lang="en-US" altLang="en-US" sz="1300" dirty="0">
                <a:solidFill>
                  <a:schemeClr val="bg1"/>
                </a:solidFill>
                <a:latin typeface="+mn-lt"/>
                <a:cs typeface="+mn-cs"/>
              </a:rPr>
              <a:t>The difference in fruitless and wasteful expenditure reported is still being investigated – no recommendations had been made to Council as yet by MPAC </a:t>
            </a:r>
            <a:endParaRPr lang="en-US" altLang="en-US" sz="1300" dirty="0">
              <a:solidFill>
                <a:schemeClr val="bg1"/>
              </a:solidFill>
              <a:latin typeface="+mn-lt"/>
              <a:cs typeface="+mn-cs"/>
            </a:endParaRPr>
          </a:p>
          <a:p>
            <a:pPr lvl="1">
              <a:buSzPct val="65000"/>
            </a:pPr>
            <a:r>
              <a:rPr lang="en-US" altLang="en-US" sz="1300" dirty="0">
                <a:solidFill>
                  <a:schemeClr val="bg1"/>
                </a:solidFill>
                <a:latin typeface="+mn-lt"/>
                <a:cs typeface="+mn-cs"/>
              </a:rPr>
              <a:t>Major cause is late payments that ended up in litigations (the city dealt with various litigations from legal services and contractors) no ringfencing of conditional grants prior to March 2023 </a:t>
            </a:r>
            <a:endParaRPr lang="en-US" altLang="en-US" sz="1300" dirty="0">
              <a:solidFill>
                <a:schemeClr val="bg1"/>
              </a:solidFill>
              <a:latin typeface="+mn-lt"/>
              <a:cs typeface="+mn-cs"/>
            </a:endParaRPr>
          </a:p>
          <a:p>
            <a:pPr lvl="1">
              <a:buSzPct val="65000"/>
            </a:pPr>
            <a:r>
              <a:rPr lang="en-US" altLang="en-US" sz="1300" dirty="0">
                <a:solidFill>
                  <a:schemeClr val="bg1"/>
                </a:solidFill>
                <a:latin typeface="+mn-lt"/>
                <a:cs typeface="+mn-cs"/>
              </a:rPr>
              <a:t>Currently dealing with unauthorized – non-cash items amounting to R7bn of the total reported </a:t>
            </a:r>
            <a:endParaRPr lang="en-US" altLang="en-US" sz="1300" dirty="0">
              <a:solidFill>
                <a:schemeClr val="bg1"/>
              </a:solidFill>
              <a:latin typeface="+mn-lt"/>
              <a:cs typeface="+mn-cs"/>
            </a:endParaRPr>
          </a:p>
          <a:p>
            <a:pPr lvl="1">
              <a:buSzPct val="65000"/>
            </a:pPr>
            <a:endParaRPr lang="en-US" altLang="en-US" dirty="0">
              <a:solidFill>
                <a:schemeClr val="bg1"/>
              </a:solidFill>
              <a:latin typeface="+mn-lt"/>
              <a:cs typeface="+mn-cs"/>
            </a:endParaRPr>
          </a:p>
          <a:p>
            <a:pPr lvl="1">
              <a:buSzPct val="65000"/>
            </a:pPr>
            <a:endParaRPr lang="en-US" altLang="en-US" dirty="0">
              <a:solidFill>
                <a:schemeClr val="bg1"/>
              </a:solidFill>
              <a:latin typeface="+mn-lt"/>
              <a:cs typeface="+mn-cs"/>
            </a:endParaRPr>
          </a:p>
          <a:p>
            <a:pPr lvl="1">
              <a:buSzPct val="65000"/>
            </a:pPr>
            <a:endParaRPr lang="en-ZA" altLang="en-US" dirty="0">
              <a:solidFill>
                <a:schemeClr val="bg1"/>
              </a:solidFill>
              <a:latin typeface="+mn-lt"/>
              <a:cs typeface="+mn-cs"/>
            </a:endParaRPr>
          </a:p>
        </p:txBody>
      </p:sp>
      <p:sp>
        <p:nvSpPr>
          <p:cNvPr id="118788" name="Content Placeholder 3"/>
          <p:cNvSpPr>
            <a:spLocks noGrp="1"/>
          </p:cNvSpPr>
          <p:nvPr>
            <p:ph sz="half" idx="2"/>
          </p:nvPr>
        </p:nvSpPr>
        <p:spPr>
          <a:xfrm>
            <a:off x="6248400" y="1268413"/>
            <a:ext cx="5334000" cy="4824412"/>
          </a:xfrm>
        </p:spPr>
        <p:txBody>
          <a:bodyPr vert="horz" wrap="square" lIns="91440" tIns="45720" rIns="91440" bIns="45720" anchor="t" anchorCtr="0"/>
          <a:lstStyle/>
          <a:p>
            <a:pPr>
              <a:buSzPct val="75000"/>
            </a:pPr>
            <a:r>
              <a:rPr lang="en-US" altLang="en-US" sz="2000" dirty="0">
                <a:solidFill>
                  <a:schemeClr val="bg1"/>
                </a:solidFill>
                <a:latin typeface="+mn-lt"/>
                <a:ea typeface="+mn-ea"/>
                <a:cs typeface="+mn-cs"/>
              </a:rPr>
              <a:t>FDB referrals </a:t>
            </a:r>
            <a:endParaRPr lang="en-US" altLang="en-US" sz="2000" dirty="0">
              <a:solidFill>
                <a:schemeClr val="bg1"/>
              </a:solidFill>
              <a:latin typeface="+mn-lt"/>
              <a:ea typeface="+mn-ea"/>
              <a:cs typeface="+mn-cs"/>
            </a:endParaRPr>
          </a:p>
          <a:p>
            <a:pPr lvl="1">
              <a:buSzPct val="65000"/>
            </a:pPr>
            <a:r>
              <a:rPr lang="en-US" altLang="en-US" sz="1600" dirty="0">
                <a:solidFill>
                  <a:schemeClr val="bg1"/>
                </a:solidFill>
                <a:latin typeface="+mn-lt"/>
                <a:cs typeface="+mn-cs"/>
              </a:rPr>
              <a:t>Referred by City Manager</a:t>
            </a:r>
            <a:endParaRPr lang="en-US" altLang="en-US" sz="1600" dirty="0">
              <a:solidFill>
                <a:schemeClr val="bg1"/>
              </a:solidFill>
              <a:latin typeface="+mn-lt"/>
              <a:cs typeface="+mn-cs"/>
            </a:endParaRPr>
          </a:p>
          <a:p>
            <a:pPr lvl="2">
              <a:buSzPct val="55000"/>
            </a:pPr>
            <a:r>
              <a:rPr lang="en-US" altLang="en-US" sz="1200" dirty="0">
                <a:solidFill>
                  <a:schemeClr val="bg1"/>
                </a:solidFill>
                <a:latin typeface="+mn-lt"/>
                <a:cs typeface="+mn-cs"/>
              </a:rPr>
              <a:t>Fuel losses</a:t>
            </a:r>
            <a:endParaRPr lang="en-US" altLang="en-US" sz="1200" dirty="0">
              <a:solidFill>
                <a:schemeClr val="bg1"/>
              </a:solidFill>
              <a:latin typeface="+mn-lt"/>
              <a:cs typeface="+mn-cs"/>
            </a:endParaRPr>
          </a:p>
          <a:p>
            <a:pPr lvl="2">
              <a:buSzPct val="55000"/>
            </a:pPr>
            <a:r>
              <a:rPr lang="en-US" altLang="en-US" sz="1200" dirty="0">
                <a:solidFill>
                  <a:schemeClr val="bg1"/>
                </a:solidFill>
                <a:latin typeface="+mn-lt"/>
                <a:cs typeface="+mn-cs"/>
              </a:rPr>
              <a:t>SALA Pension Fund – failure to adjust contributions in accordance with the pension fund rules as approved by FICA</a:t>
            </a:r>
            <a:endParaRPr lang="en-US" altLang="en-US" sz="1200" dirty="0">
              <a:solidFill>
                <a:schemeClr val="bg1"/>
              </a:solidFill>
              <a:latin typeface="+mn-lt"/>
              <a:cs typeface="+mn-cs"/>
            </a:endParaRPr>
          </a:p>
          <a:p>
            <a:pPr lvl="1">
              <a:buSzPct val="65000"/>
            </a:pPr>
            <a:r>
              <a:rPr lang="en-US" altLang="en-US" sz="1600" dirty="0">
                <a:solidFill>
                  <a:schemeClr val="bg1"/>
                </a:solidFill>
                <a:latin typeface="+mn-lt"/>
                <a:cs typeface="+mn-cs"/>
              </a:rPr>
              <a:t>From the register</a:t>
            </a:r>
            <a:endParaRPr lang="en-US" altLang="en-US" sz="1600" dirty="0">
              <a:solidFill>
                <a:schemeClr val="bg1"/>
              </a:solidFill>
              <a:latin typeface="+mn-lt"/>
              <a:cs typeface="+mn-cs"/>
            </a:endParaRPr>
          </a:p>
          <a:p>
            <a:pPr lvl="2">
              <a:buSzPct val="55000"/>
            </a:pPr>
            <a:r>
              <a:rPr lang="en-US" altLang="en-US" sz="1200" dirty="0">
                <a:solidFill>
                  <a:schemeClr val="bg1"/>
                </a:solidFill>
                <a:latin typeface="+mn-lt"/>
                <a:cs typeface="+mn-cs"/>
              </a:rPr>
              <a:t>3 Security tenders </a:t>
            </a:r>
            <a:endParaRPr lang="en-US" altLang="en-US" sz="1200" dirty="0">
              <a:solidFill>
                <a:schemeClr val="bg1"/>
              </a:solidFill>
              <a:latin typeface="+mn-lt"/>
              <a:cs typeface="+mn-cs"/>
            </a:endParaRPr>
          </a:p>
          <a:p>
            <a:pPr lvl="2">
              <a:buSzPct val="55000"/>
            </a:pPr>
            <a:r>
              <a:rPr lang="en-US" altLang="en-US" sz="1200" dirty="0">
                <a:solidFill>
                  <a:schemeClr val="bg1"/>
                </a:solidFill>
                <a:latin typeface="+mn-lt"/>
                <a:cs typeface="+mn-cs"/>
              </a:rPr>
              <a:t>Weltel – telecommunications contract </a:t>
            </a:r>
            <a:endParaRPr lang="en-US" altLang="en-US" sz="1200" dirty="0">
              <a:solidFill>
                <a:schemeClr val="bg1"/>
              </a:solidFill>
              <a:latin typeface="+mn-lt"/>
              <a:cs typeface="+mn-cs"/>
            </a:endParaRPr>
          </a:p>
          <a:p>
            <a:pPr lvl="2">
              <a:buSzPct val="55000"/>
            </a:pPr>
            <a:r>
              <a:rPr lang="en-US" altLang="en-US" sz="1200" dirty="0">
                <a:solidFill>
                  <a:schemeClr val="bg1"/>
                </a:solidFill>
                <a:latin typeface="+mn-lt"/>
                <a:cs typeface="+mn-cs"/>
              </a:rPr>
              <a:t>4 Expired contracts that continued beyond the period </a:t>
            </a:r>
            <a:endParaRPr lang="en-US" altLang="en-US" sz="1200" dirty="0">
              <a:solidFill>
                <a:schemeClr val="bg1"/>
              </a:solidFill>
              <a:latin typeface="+mn-lt"/>
              <a:cs typeface="+mn-cs"/>
            </a:endParaRPr>
          </a:p>
          <a:p>
            <a:pPr lvl="2">
              <a:buSzPct val="55000"/>
            </a:pPr>
            <a:r>
              <a:rPr lang="en-US" altLang="en-US" sz="1200" dirty="0">
                <a:solidFill>
                  <a:schemeClr val="bg1"/>
                </a:solidFill>
                <a:latin typeface="+mn-lt"/>
                <a:cs typeface="+mn-cs"/>
              </a:rPr>
              <a:t>7 contracts where no SCM was followed </a:t>
            </a:r>
            <a:endParaRPr lang="en-US" altLang="en-US" sz="1200" dirty="0">
              <a:solidFill>
                <a:schemeClr val="bg1"/>
              </a:solidFill>
              <a:latin typeface="+mn-lt"/>
              <a:cs typeface="+mn-cs"/>
            </a:endParaRPr>
          </a:p>
          <a:p>
            <a:pPr>
              <a:buSzPct val="75000"/>
            </a:pPr>
            <a:r>
              <a:rPr lang="en-US" altLang="en-US" sz="2000" dirty="0">
                <a:solidFill>
                  <a:schemeClr val="bg1"/>
                </a:solidFill>
                <a:latin typeface="+mn-lt"/>
                <a:ea typeface="+mn-ea"/>
                <a:cs typeface="+mn-cs"/>
              </a:rPr>
              <a:t>These matters are still under investigation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Still within the timelines as regulated – report back to the authority who made referred within 30 days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Same as reporting to council, it is within 30 days </a:t>
            </a:r>
            <a:endParaRPr lang="en-US" altLang="en-US" sz="2000" dirty="0">
              <a:solidFill>
                <a:schemeClr val="bg1"/>
              </a:solidFill>
              <a:latin typeface="+mn-lt"/>
              <a:ea typeface="+mn-ea"/>
              <a:cs typeface="+mn-cs"/>
            </a:endParaRPr>
          </a:p>
          <a:p>
            <a:pPr lvl="2">
              <a:buSzPct val="55000"/>
            </a:pPr>
            <a:endParaRPr lang="en-ZA" altLang="en-US" sz="1200" dirty="0">
              <a:solidFill>
                <a:schemeClr val="bg1"/>
              </a:solidFill>
              <a:latin typeface="+mn-lt"/>
              <a:cs typeface="+mn-cs"/>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4"/>
          <p:cNvSpPr>
            <a:spLocks noGrp="1"/>
          </p:cNvSpPr>
          <p:nvPr>
            <p:ph type="title"/>
          </p:nvPr>
        </p:nvSpPr>
        <p:spPr>
          <a:xfrm>
            <a:off x="711200" y="473075"/>
            <a:ext cx="10871200" cy="723900"/>
          </a:xfrm>
        </p:spPr>
        <p:txBody>
          <a:bodyPr vert="horz" wrap="square" lIns="91440" tIns="45720" rIns="91440" bIns="45720" anchor="b" anchorCtr="0"/>
          <a:lstStyle/>
          <a:p>
            <a:r>
              <a:rPr lang="en-US" altLang="en-US" dirty="0">
                <a:solidFill>
                  <a:schemeClr val="bg1"/>
                </a:solidFill>
              </a:rPr>
              <a:t>Accountability and Consequence Management </a:t>
            </a:r>
            <a:endParaRPr lang="en-ZA" altLang="en-US" dirty="0"/>
          </a:p>
        </p:txBody>
      </p:sp>
      <p:sp>
        <p:nvSpPr>
          <p:cNvPr id="119811" name="Content Placeholder 5"/>
          <p:cNvSpPr>
            <a:spLocks noGrp="1"/>
          </p:cNvSpPr>
          <p:nvPr>
            <p:ph idx="1"/>
          </p:nvPr>
        </p:nvSpPr>
        <p:spPr>
          <a:xfrm>
            <a:off x="711200" y="1196975"/>
            <a:ext cx="10871200" cy="4670425"/>
          </a:xfrm>
        </p:spPr>
        <p:txBody>
          <a:bodyPr vert="horz" wrap="square" lIns="91440" tIns="45720" rIns="91440" bIns="45720" anchor="t" anchorCtr="0"/>
          <a:lstStyle/>
          <a:p>
            <a:r>
              <a:rPr lang="en-US" altLang="en-US" dirty="0">
                <a:solidFill>
                  <a:schemeClr val="bg1"/>
                </a:solidFill>
              </a:rPr>
              <a:t>To date, no charges had been laid on UIFW incurred, however, the process that has been adopted henceforth is the following</a:t>
            </a:r>
            <a:endParaRPr lang="en-US" altLang="en-US" dirty="0">
              <a:solidFill>
                <a:schemeClr val="bg1"/>
              </a:solidFill>
            </a:endParaRPr>
          </a:p>
          <a:p>
            <a:pPr lvl="1"/>
            <a:r>
              <a:rPr lang="en-US" altLang="en-US" dirty="0">
                <a:solidFill>
                  <a:schemeClr val="bg1"/>
                </a:solidFill>
              </a:rPr>
              <a:t>Notification of HoD and laying of charges on a quarterly basis on UIFW identified (as per Section 52 (d) report</a:t>
            </a:r>
            <a:endParaRPr lang="en-US" altLang="en-US" dirty="0">
              <a:solidFill>
                <a:schemeClr val="bg1"/>
              </a:solidFill>
            </a:endParaRPr>
          </a:p>
          <a:p>
            <a:pPr lvl="1"/>
            <a:r>
              <a:rPr lang="en-US" altLang="en-US" dirty="0">
                <a:solidFill>
                  <a:schemeClr val="bg1"/>
                </a:solidFill>
              </a:rPr>
              <a:t>Refer the notice and charge to FDB for investigation (City Manager referrals)</a:t>
            </a:r>
            <a:endParaRPr lang="en-US" altLang="en-US" dirty="0">
              <a:solidFill>
                <a:schemeClr val="bg1"/>
              </a:solidFill>
            </a:endParaRPr>
          </a:p>
          <a:p>
            <a:pPr lvl="1"/>
            <a:r>
              <a:rPr lang="en-US" altLang="en-US" dirty="0">
                <a:solidFill>
                  <a:schemeClr val="bg1"/>
                </a:solidFill>
              </a:rPr>
              <a:t>Receive recommendations report and act as per recommendations </a:t>
            </a:r>
            <a:endParaRPr lang="en-US" altLang="en-US" dirty="0">
              <a:solidFill>
                <a:schemeClr val="bg1"/>
              </a:solidFill>
            </a:endParaRPr>
          </a:p>
          <a:p>
            <a:pPr lvl="1"/>
            <a:r>
              <a:rPr lang="en-US" altLang="en-US" dirty="0">
                <a:solidFill>
                  <a:schemeClr val="bg1"/>
                </a:solidFill>
              </a:rPr>
              <a:t>At the same time, submit a report to MPAC on identified UIFW for investigation for recommendation to recover, write off or condone  </a:t>
            </a:r>
            <a:endParaRPr lang="en-US" altLang="en-US" dirty="0">
              <a:solidFill>
                <a:schemeClr val="bg1"/>
              </a:solidFill>
            </a:endParaRPr>
          </a:p>
          <a:p>
            <a:pPr lvl="1"/>
            <a:endParaRPr lang="en-ZA" altLang="en-US" dirty="0">
              <a:solidFill>
                <a:schemeClr val="bg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LITIGATIONS </a:t>
            </a:r>
            <a:endParaRPr lang="en-ZA" altLang="en-US" dirty="0">
              <a:solidFill>
                <a:schemeClr val="bg2"/>
              </a:solidFill>
              <a:latin typeface="+mj-lt"/>
              <a:ea typeface="+mj-ea"/>
              <a:cs typeface="+mj-cs"/>
            </a:endParaRPr>
          </a:p>
        </p:txBody>
      </p:sp>
      <p:sp>
        <p:nvSpPr>
          <p:cNvPr id="120835" name="Subtitle 4"/>
          <p:cNvSpPr>
            <a:spLocks noGrp="1"/>
          </p:cNvSpPr>
          <p:nvPr>
            <p:ph type="subTitle" idx="1"/>
          </p:nvPr>
        </p:nvSpPr>
        <p:spPr>
          <a:xfrm>
            <a:off x="1828800" y="3733800"/>
            <a:ext cx="8534400" cy="13509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HOD DUMA/CITY MANAGER </a:t>
            </a:r>
            <a:endParaRPr lang="en-ZA" altLang="en-US" dirty="0">
              <a:solidFill>
                <a:schemeClr val="bg2"/>
              </a:solidFill>
              <a:latin typeface="+mn-lt"/>
              <a:ea typeface="+mn-ea"/>
              <a:cs typeface="+mn-c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vert="horz" wrap="square" lIns="91440" tIns="45720" rIns="91440" bIns="45720" anchor="b" anchorCtr="0"/>
          <a:lstStyle/>
          <a:p>
            <a:r>
              <a:rPr lang="en-US" altLang="en-US" dirty="0">
                <a:solidFill>
                  <a:schemeClr val="bg1"/>
                </a:solidFill>
              </a:rPr>
              <a:t>Litigations </a:t>
            </a:r>
            <a:endParaRPr lang="en-ZA" altLang="en-US" dirty="0">
              <a:solidFill>
                <a:schemeClr val="bg1"/>
              </a:solidFill>
            </a:endParaRPr>
          </a:p>
        </p:txBody>
      </p:sp>
      <p:pic>
        <p:nvPicPr>
          <p:cNvPr id="121859" name="Content Placeholder 2"/>
          <p:cNvPicPr>
            <a:picLocks noGrp="1" noChangeAspect="1"/>
          </p:cNvPicPr>
          <p:nvPr>
            <p:ph idx="1"/>
          </p:nvPr>
        </p:nvPicPr>
        <p:blipFill>
          <a:blip r:embed="rId1"/>
          <a:stretch>
            <a:fillRect/>
          </a:stretch>
        </p:blipFill>
        <p:spPr>
          <a:xfrm>
            <a:off x="711200" y="1916113"/>
            <a:ext cx="10064750" cy="3889375"/>
          </a:xfr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22935" y="1988820"/>
            <a:ext cx="10871200" cy="1143000"/>
          </a:xfrm>
        </p:spPr>
        <p:txBody>
          <a:bodyPr/>
          <a:p>
            <a:pPr algn="ctr"/>
            <a:r>
              <a:rPr lang="en-ZA" altLang="en-US">
                <a:solidFill>
                  <a:schemeClr val="bg1"/>
                </a:solidFill>
              </a:rPr>
              <a:t>CENTLEC</a:t>
            </a:r>
            <a:endParaRPr lang="en-ZA" altLang="en-US">
              <a:solidFill>
                <a:schemeClr val="bg1"/>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5"/>
          <p:cNvSpPr txBox="1">
            <a:spLocks noChangeArrowheads="1"/>
          </p:cNvSpPr>
          <p:nvPr/>
        </p:nvSpPr>
        <p:spPr bwMode="auto">
          <a:xfrm>
            <a:off x="2098675" y="1766888"/>
            <a:ext cx="7878763"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br>
              <a:rPr lang="en-US" altLang="en-US" b="1" dirty="0">
                <a:solidFill>
                  <a:schemeClr val="tx1"/>
                </a:solidFill>
                <a:latin typeface="Aptos" pitchFamily="34" charset="0"/>
              </a:rPr>
            </a:br>
            <a:br>
              <a:rPr lang="en-US" altLang="en-US" b="1" dirty="0">
                <a:solidFill>
                  <a:srgbClr val="FFC000"/>
                </a:solidFill>
              </a:rPr>
            </a:br>
            <a:endParaRPr lang="en-ZA" altLang="en-US" dirty="0">
              <a:solidFill>
                <a:schemeClr val="tx1"/>
              </a:solidFill>
            </a:endParaRPr>
          </a:p>
        </p:txBody>
      </p:sp>
      <p:sp>
        <p:nvSpPr>
          <p:cNvPr id="2"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12" name="TextBox 11"/>
          <p:cNvSpPr txBox="1"/>
          <p:nvPr/>
        </p:nvSpPr>
        <p:spPr>
          <a:xfrm>
            <a:off x="2268526" y="4796544"/>
            <a:ext cx="7489847" cy="1568450"/>
          </a:xfrm>
          <a:prstGeom prst="rect">
            <a:avLst/>
          </a:prstGeom>
          <a:noFill/>
        </p:spPr>
        <p:txBody>
          <a:bodyPr wrap="square">
            <a:spAutoFit/>
          </a:bodyPr>
          <a:lstStyle/>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The majority of the current payables relate to bulk purchases owed to ESKOM while deferred tax liability is the majority of the non-current liabilities.</a:t>
            </a: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The property, plant and equipment remain the largest portion of assets. A R4,9 billion fair value revaluation was processed during the year.</a:t>
            </a: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Total assets exceed the total liabilities and therefore the positive net asset balance.</a:t>
            </a:r>
            <a:endParaRPr lang="en-GB" sz="1200" dirty="0">
              <a:solidFill>
                <a:schemeClr val="bg1"/>
              </a:solidFill>
              <a:latin typeface="Arial" panose="020B0604020202020204" pitchFamily="34" charset="0"/>
              <a:cs typeface="Arial" panose="020B0604020202020204" pitchFamily="34" charset="0"/>
            </a:endParaRPr>
          </a:p>
          <a:p>
            <a:endParaRPr lang="en-GB" sz="1200" dirty="0">
              <a:solidFill>
                <a:schemeClr val="bg1"/>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1"/>
          <a:stretch>
            <a:fillRect/>
          </a:stretch>
        </p:blipFill>
        <p:spPr>
          <a:xfrm>
            <a:off x="2063750" y="1049154"/>
            <a:ext cx="8064500" cy="3568700"/>
          </a:xfrm>
          <a:prstGeom prst="rect">
            <a:avLst/>
          </a:prstGeom>
        </p:spPr>
      </p:pic>
      <p:sp>
        <p:nvSpPr>
          <p:cNvPr id="31" name="Title 1"/>
          <p:cNvSpPr txBox="1"/>
          <p:nvPr/>
        </p:nvSpPr>
        <p:spPr bwMode="auto">
          <a:xfrm>
            <a:off x="1698625" y="-127000"/>
            <a:ext cx="8629650" cy="1123380"/>
          </a:xfrm>
          <a:prstGeom prst="rect">
            <a:avLst/>
          </a:prstGeom>
          <a:noFill/>
          <a:ln>
            <a:noFill/>
          </a:ln>
        </p:spPr>
        <p:txBody>
          <a:bodyPr anchor="ct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eaLnBrk="1" hangingPunct="1">
              <a:defRPr/>
            </a:pPr>
            <a:r>
              <a:rPr lang="en-US" altLang="en-US" sz="2800" b="1" dirty="0">
                <a:solidFill>
                  <a:srgbClr val="90C226"/>
                </a:solidFill>
                <a:effectLst>
                  <a:outerShdw blurRad="38100" dist="38100" dir="2700000" algn="tl">
                    <a:srgbClr val="000000">
                      <a:alpha val="43137"/>
                    </a:srgbClr>
                  </a:outerShdw>
                </a:effectLst>
                <a:latin typeface="Aptos" pitchFamily="34" charset="0"/>
                <a:cs typeface="Arial" panose="020B0604020202020204" pitchFamily="34" charset="0"/>
              </a:rPr>
              <a:t>1. FINANCIAL STATEMENTS</a:t>
            </a:r>
            <a:endParaRPr lang="en-US" altLang="en-US" sz="2800" b="1" dirty="0">
              <a:solidFill>
                <a:srgbClr val="FFC000"/>
              </a:solidFill>
              <a:latin typeface="+mn-lt"/>
            </a:endParaRPr>
          </a:p>
        </p:txBody>
      </p:sp>
      <p:pic>
        <p:nvPicPr>
          <p:cNvPr id="33" name="Picture 32"/>
          <p:cNvPicPr>
            <a:picLocks noChangeAspect="1"/>
          </p:cNvPicPr>
          <p:nvPr/>
        </p:nvPicPr>
        <p:blipFill>
          <a:blip r:embed="rId2"/>
          <a:stretch>
            <a:fillRect/>
          </a:stretch>
        </p:blipFill>
        <p:spPr>
          <a:xfrm>
            <a:off x="1978690" y="-97823"/>
            <a:ext cx="1420653" cy="1065026"/>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5"/>
          <p:cNvSpPr txBox="1">
            <a:spLocks noChangeArrowheads="1"/>
          </p:cNvSpPr>
          <p:nvPr/>
        </p:nvSpPr>
        <p:spPr bwMode="auto">
          <a:xfrm>
            <a:off x="2098675" y="1766888"/>
            <a:ext cx="7878763"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br>
              <a:rPr lang="en-US" altLang="en-US" b="1" dirty="0">
                <a:solidFill>
                  <a:schemeClr val="tx1"/>
                </a:solidFill>
                <a:latin typeface="Aptos" pitchFamily="34" charset="0"/>
              </a:rPr>
            </a:br>
            <a:br>
              <a:rPr lang="en-US" altLang="en-US" b="1" dirty="0">
                <a:solidFill>
                  <a:srgbClr val="FFC000"/>
                </a:solidFill>
              </a:rPr>
            </a:br>
            <a:endParaRPr lang="en-ZA" altLang="en-US" dirty="0">
              <a:solidFill>
                <a:schemeClr val="tx1"/>
              </a:solidFill>
            </a:endParaRPr>
          </a:p>
        </p:txBody>
      </p:sp>
      <p:sp>
        <p:nvSpPr>
          <p:cNvPr id="7" name="Title 1"/>
          <p:cNvSpPr txBox="1"/>
          <p:nvPr/>
        </p:nvSpPr>
        <p:spPr bwMode="auto">
          <a:xfrm>
            <a:off x="1698625" y="-127000"/>
            <a:ext cx="8629650" cy="1123380"/>
          </a:xfrm>
          <a:prstGeom prst="rect">
            <a:avLst/>
          </a:prstGeom>
          <a:noFill/>
          <a:ln>
            <a:noFill/>
          </a:ln>
        </p:spPr>
        <p:txBody>
          <a:bodyPr anchor="ct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eaLnBrk="1" hangingPunct="1">
              <a:defRPr/>
            </a:pPr>
            <a:r>
              <a:rPr lang="en-US" altLang="en-US" sz="2800" b="1" dirty="0">
                <a:solidFill>
                  <a:srgbClr val="90C226"/>
                </a:solidFill>
                <a:effectLst>
                  <a:outerShdw blurRad="38100" dist="38100" dir="2700000" algn="tl">
                    <a:srgbClr val="000000">
                      <a:alpha val="43137"/>
                    </a:srgbClr>
                  </a:outerShdw>
                </a:effectLst>
                <a:latin typeface="Aptos" pitchFamily="34" charset="0"/>
                <a:cs typeface="Arial" panose="020B0604020202020204" pitchFamily="34" charset="0"/>
              </a:rPr>
              <a:t>2. FINANCIAL PERFORMANCE</a:t>
            </a:r>
            <a:endParaRPr lang="en-US" altLang="en-US" sz="2800" b="1" dirty="0">
              <a:solidFill>
                <a:srgbClr val="FFC000"/>
              </a:solidFill>
              <a:latin typeface="+mn-lt"/>
            </a:endParaRPr>
          </a:p>
        </p:txBody>
      </p:sp>
      <p:sp>
        <p:nvSpPr>
          <p:cNvPr id="2"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12" name="TextBox 11"/>
          <p:cNvSpPr txBox="1"/>
          <p:nvPr/>
        </p:nvSpPr>
        <p:spPr>
          <a:xfrm>
            <a:off x="2268526" y="4476625"/>
            <a:ext cx="7489847" cy="1383665"/>
          </a:xfrm>
          <a:prstGeom prst="rect">
            <a:avLst/>
          </a:prstGeom>
          <a:noFill/>
        </p:spPr>
        <p:txBody>
          <a:bodyPr wrap="square">
            <a:spAutoFit/>
          </a:bodyPr>
          <a:lstStyle/>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Total revenue amounted to R3,9 billion while total expenditure including noncash expenditures such as depreciation and impairments amounted to R4,5 billion.</a:t>
            </a: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Bulk purchases remain the largest expenditure item amounting to 62% of total expenditure.</a:t>
            </a: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Noncash expenditure amounted to 10% of total expenditure.</a:t>
            </a:r>
            <a:endParaRPr lang="en-GB" sz="1200" dirty="0">
              <a:latin typeface="Arial" panose="020B0604020202020204" pitchFamily="34" charset="0"/>
              <a:cs typeface="Arial" panose="020B0604020202020204" pitchFamily="34" charset="0"/>
            </a:endParaRPr>
          </a:p>
          <a:p>
            <a:endParaRPr lang="en-ZA" sz="12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1"/>
          <a:stretch>
            <a:fillRect/>
          </a:stretch>
        </p:blipFill>
        <p:spPr>
          <a:xfrm>
            <a:off x="1981200" y="1047878"/>
            <a:ext cx="8229600" cy="3105150"/>
          </a:xfrm>
          <a:prstGeom prst="rect">
            <a:avLst/>
          </a:prstGeom>
        </p:spPr>
      </p:pic>
      <p:pic>
        <p:nvPicPr>
          <p:cNvPr id="14" name="Picture 13"/>
          <p:cNvPicPr>
            <a:picLocks noChangeAspect="1"/>
          </p:cNvPicPr>
          <p:nvPr/>
        </p:nvPicPr>
        <p:blipFill>
          <a:blip r:embed="rId2"/>
          <a:stretch>
            <a:fillRect/>
          </a:stretch>
        </p:blipFill>
        <p:spPr>
          <a:xfrm>
            <a:off x="1981200" y="-97823"/>
            <a:ext cx="1420653" cy="1065026"/>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234570" y="4602667"/>
            <a:ext cx="7489847" cy="1320800"/>
          </a:xfrm>
          <a:noFill/>
          <a:ln>
            <a:noFill/>
          </a:ln>
        </p:spPr>
        <p:txBody>
          <a:bodyPr/>
          <a:lstStyle/>
          <a:p>
            <a:br>
              <a:rPr lang="en-GB" sz="1200" dirty="0">
                <a:solidFill>
                  <a:schemeClr val="tx1"/>
                </a:solidFill>
                <a:latin typeface="Arial" panose="020B0604020202020204" pitchFamily="34" charset="0"/>
                <a:cs typeface="Arial" panose="020B0604020202020204" pitchFamily="34" charset="0"/>
              </a:rPr>
            </a:br>
            <a:endParaRPr lang="en-ZA" sz="1200" dirty="0">
              <a:solidFill>
                <a:schemeClr val="tx1"/>
              </a:solidFill>
              <a:latin typeface="Arial" panose="020B0604020202020204" pitchFamily="34" charset="0"/>
              <a:cs typeface="Arial" panose="020B0604020202020204" pitchFamily="34" charset="0"/>
            </a:endParaRPr>
          </a:p>
        </p:txBody>
      </p:sp>
      <p:sp>
        <p:nvSpPr>
          <p:cNvPr id="3" name="Title 1"/>
          <p:cNvSpPr txBox="1"/>
          <p:nvPr/>
        </p:nvSpPr>
        <p:spPr bwMode="auto">
          <a:xfrm>
            <a:off x="1835150" y="-27782"/>
            <a:ext cx="8832850" cy="957263"/>
          </a:xfrm>
          <a:prstGeom prst="rect">
            <a:avLst/>
          </a:prstGeom>
          <a:noFill/>
          <a:ln>
            <a:noFill/>
          </a:ln>
        </p:spPr>
        <p:txBody>
          <a:bodyPr anchor="ct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ln w="0"/>
                <a:solidFill>
                  <a:srgbClr val="92D050"/>
                </a:solidFill>
                <a:effectLst>
                  <a:outerShdw blurRad="38100" dist="19050" dir="2700000" algn="tl" rotWithShape="0">
                    <a:schemeClr val="dk1">
                      <a:alpha val="40000"/>
                    </a:schemeClr>
                  </a:outerShdw>
                </a:effectLst>
                <a:latin typeface="Aptos" pitchFamily="34" charset="0"/>
                <a:cs typeface="Arial" panose="020B0604020202020204" pitchFamily="34" charset="0"/>
              </a:rPr>
              <a:t>    3. FINANCIAL RATIOS</a:t>
            </a:r>
            <a:endPar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endParaRPr>
          </a:p>
        </p:txBody>
      </p:sp>
      <p:pic>
        <p:nvPicPr>
          <p:cNvPr id="4" name="Picture 3"/>
          <p:cNvPicPr>
            <a:picLocks noChangeAspect="1"/>
          </p:cNvPicPr>
          <p:nvPr/>
        </p:nvPicPr>
        <p:blipFill>
          <a:blip r:embed="rId1"/>
          <a:stretch>
            <a:fillRect/>
          </a:stretch>
        </p:blipFill>
        <p:spPr>
          <a:xfrm>
            <a:off x="2234570" y="43171"/>
            <a:ext cx="1012129" cy="886310"/>
          </a:xfrm>
          <a:prstGeom prst="rect">
            <a:avLst/>
          </a:prstGeom>
        </p:spPr>
      </p:pic>
      <p:sp>
        <p:nvSpPr>
          <p:cNvPr id="5"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9" name="TextBox 8"/>
          <p:cNvSpPr txBox="1"/>
          <p:nvPr/>
        </p:nvSpPr>
        <p:spPr>
          <a:xfrm>
            <a:off x="2351076" y="3647560"/>
            <a:ext cx="7489847" cy="2122805"/>
          </a:xfrm>
          <a:prstGeom prst="rect">
            <a:avLst/>
          </a:prstGeom>
          <a:noFill/>
        </p:spPr>
        <p:txBody>
          <a:bodyPr wrap="square">
            <a:spAutoFit/>
          </a:bodyPr>
          <a:lstStyle/>
          <a:p>
            <a:pPr marL="285750" indent="-285750">
              <a:buFont typeface="Arial" panose="020B0604020202020204" pitchFamily="34" charset="0"/>
              <a:buChar char="•"/>
            </a:pPr>
            <a:r>
              <a:rPr lang="en-GB" sz="1200" b="1" dirty="0">
                <a:solidFill>
                  <a:schemeClr val="bg1"/>
                </a:solidFill>
                <a:latin typeface="Arial" panose="020B0604020202020204" pitchFamily="34" charset="0"/>
                <a:cs typeface="Arial" panose="020B0604020202020204" pitchFamily="34" charset="0"/>
              </a:rPr>
              <a:t>Liquidity ratio:</a:t>
            </a:r>
            <a:endParaRPr lang="en-GB" sz="12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The ratio indicates that we are below the norm of 2:1 for current and 1:1 for quick ratio. In essence, Centlec will be able to pay 30% of current liabilities from current assets</a:t>
            </a: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1" dirty="0">
                <a:solidFill>
                  <a:schemeClr val="bg1"/>
                </a:solidFill>
                <a:latin typeface="Arial" panose="020B0604020202020204" pitchFamily="34" charset="0"/>
                <a:cs typeface="Arial" panose="020B0604020202020204" pitchFamily="34" charset="0"/>
              </a:rPr>
              <a:t>Solvency ratio:</a:t>
            </a:r>
            <a:endParaRPr lang="en-GB" sz="12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The ratio evaluates long-term financial stability and capacity to pay off debts using earnings and internal cash flow. Currently the income will cover 0,02% of the total liabilities.</a:t>
            </a: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Total assets are 2,28 time the total liabilities indicating a positive asset to liability ratio</a:t>
            </a: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2"/>
          <a:stretch>
            <a:fillRect/>
          </a:stretch>
        </p:blipFill>
        <p:spPr>
          <a:xfrm>
            <a:off x="3423920" y="1136616"/>
            <a:ext cx="5029200" cy="217805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ZA" altLang="en-US" sz="2800" b="1" dirty="0">
                <a:solidFill>
                  <a:srgbClr val="90C226"/>
                </a:solidFill>
                <a:effectLst>
                  <a:outerShdw blurRad="38100" dist="38100" dir="2700000" algn="tl">
                    <a:srgbClr val="000000">
                      <a:alpha val="43137"/>
                    </a:srgbClr>
                  </a:outerShdw>
                </a:effectLst>
                <a:latin typeface="Aptos" pitchFamily="34" charset="0"/>
                <a:cs typeface="Arial" panose="020B0604020202020204" pitchFamily="34" charset="0"/>
              </a:rPr>
              <a:t>4. FINANCIAL SUSTAINABILITY</a:t>
            </a:r>
            <a:endParaRPr lang="en-ZA" altLang="en-US" sz="2800" dirty="0"/>
          </a:p>
        </p:txBody>
      </p:sp>
      <p:sp>
        <p:nvSpPr>
          <p:cNvPr id="2" name="Oval 1"/>
          <p:cNvSpPr/>
          <p:nvPr/>
        </p:nvSpPr>
        <p:spPr>
          <a:xfrm>
            <a:off x="3241232" y="1578765"/>
            <a:ext cx="849313" cy="75406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pic>
        <p:nvPicPr>
          <p:cNvPr id="11" name="Picture 10"/>
          <p:cNvPicPr>
            <a:picLocks noChangeAspect="1"/>
          </p:cNvPicPr>
          <p:nvPr/>
        </p:nvPicPr>
        <p:blipFill>
          <a:blip r:embed="rId1"/>
          <a:stretch>
            <a:fillRect/>
          </a:stretch>
        </p:blipFill>
        <p:spPr>
          <a:xfrm>
            <a:off x="2482850" y="1193800"/>
            <a:ext cx="7226300" cy="2387600"/>
          </a:xfrm>
          <a:prstGeom prst="rect">
            <a:avLst/>
          </a:prstGeom>
        </p:spPr>
      </p:pic>
      <p:sp>
        <p:nvSpPr>
          <p:cNvPr id="13" name="TextBox 12"/>
          <p:cNvSpPr txBox="1"/>
          <p:nvPr/>
        </p:nvSpPr>
        <p:spPr>
          <a:xfrm>
            <a:off x="2351076" y="3647560"/>
            <a:ext cx="7667637" cy="2861310"/>
          </a:xfrm>
          <a:prstGeom prst="rect">
            <a:avLst/>
          </a:prstGeom>
          <a:noFill/>
        </p:spPr>
        <p:txBody>
          <a:bodyPr wrap="square">
            <a:spAutoFit/>
          </a:bodyPr>
          <a:lstStyle/>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Management has no intention to liquidate the entity and is of the opinion that the municipal entity will continue to operate as a going concern for at least the next 12 months</a:t>
            </a: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Management is not aware of material uncertainties related to events or conditions that may cast significant doubt on the entity’s ability to continue as a going concern.</a:t>
            </a: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The greater majority of financial indicators as at year end 30 June 2025 indicate positive for the going concern assumption</a:t>
            </a: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The entity is still capable of operating as a going concern without the need for external funding and as at 30 June 2025 has not made use of any external financing source i.e. a bank loan to fund any operations</a:t>
            </a:r>
            <a:endParaRPr lang="en-GB" sz="14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chemeClr val="bg1"/>
              </a:solidFill>
              <a:latin typeface="Arial" panose="020B0604020202020204" pitchFamily="34" charset="0"/>
              <a:cs typeface="Arial" panose="020B0604020202020204" pitchFamily="34" charset="0"/>
            </a:endParaRPr>
          </a:p>
        </p:txBody>
      </p:sp>
      <p:pic>
        <p:nvPicPr>
          <p:cNvPr id="15" name="Picture 14" descr="Ratio Analysis: Types, Importance, Objectives &amp; Limit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418" y="-30883"/>
            <a:ext cx="1433816" cy="11585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711200" y="473075"/>
            <a:ext cx="10871200" cy="795685"/>
          </a:xfrm>
        </p:spPr>
        <p:txBody>
          <a:bodyPr vert="horz" wrap="square" lIns="91440" tIns="45720" rIns="91440" bIns="45720" anchor="b" anchorCtr="0"/>
          <a:lstStyle/>
          <a:p>
            <a:pPr>
              <a:buNone/>
            </a:pPr>
            <a:r>
              <a:rPr dirty="0">
                <a:solidFill>
                  <a:schemeClr val="bg1"/>
                </a:solidFill>
              </a:rPr>
              <a:t>Year on year OPEX Growth </a:t>
            </a:r>
            <a:endParaRPr lang="en-ZA" altLang="x-none" dirty="0">
              <a:solidFill>
                <a:schemeClr val="bg1"/>
              </a:solidFill>
            </a:endParaRPr>
          </a:p>
        </p:txBody>
      </p:sp>
      <p:pic>
        <p:nvPicPr>
          <p:cNvPr id="29699" name="Content Placeholder 3"/>
          <p:cNvPicPr>
            <a:picLocks noGrp="1" noChangeAspect="1"/>
          </p:cNvPicPr>
          <p:nvPr>
            <p:ph idx="1"/>
          </p:nvPr>
        </p:nvPicPr>
        <p:blipFill>
          <a:blip r:embed="rId1"/>
          <a:stretch>
            <a:fillRect/>
          </a:stretch>
        </p:blipFill>
        <p:spPr>
          <a:xfrm>
            <a:off x="711200" y="1340768"/>
            <a:ext cx="10871200" cy="4752057"/>
          </a:xfr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ZA"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5. DEBT MANAGEMENT AND COLLECTION RATE</a:t>
            </a:r>
            <a:endParaRPr lang="en-ZA" altLang="en-US" sz="2800" dirty="0"/>
          </a:p>
        </p:txBody>
      </p:sp>
      <p:sp>
        <p:nvSpPr>
          <p:cNvPr id="2" name="Oval 1"/>
          <p:cNvSpPr/>
          <p:nvPr/>
        </p:nvSpPr>
        <p:spPr>
          <a:xfrm>
            <a:off x="3241232" y="1578765"/>
            <a:ext cx="849313" cy="75406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pic>
        <p:nvPicPr>
          <p:cNvPr id="5" name="Picture 2" descr="Here are some tips on how one can get out of debt - HapaKeny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00377" y="151938"/>
            <a:ext cx="750699" cy="7501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2"/>
          <a:stretch>
            <a:fillRect/>
          </a:stretch>
        </p:blipFill>
        <p:spPr>
          <a:xfrm>
            <a:off x="1781174" y="1085850"/>
            <a:ext cx="8629650" cy="2343150"/>
          </a:xfrm>
          <a:prstGeom prst="rect">
            <a:avLst/>
          </a:prstGeom>
        </p:spPr>
      </p:pic>
      <p:sp>
        <p:nvSpPr>
          <p:cNvPr id="9" name="TextBox 8"/>
          <p:cNvSpPr txBox="1"/>
          <p:nvPr/>
        </p:nvSpPr>
        <p:spPr>
          <a:xfrm>
            <a:off x="2174828" y="3569385"/>
            <a:ext cx="7842343" cy="2999740"/>
          </a:xfrm>
          <a:prstGeom prst="rect">
            <a:avLst/>
          </a:prstGeom>
          <a:noFill/>
          <a:ln>
            <a:noFill/>
          </a:ln>
        </p:spPr>
        <p:txBody>
          <a:bodyPr wrap="square" rtlCol="0">
            <a:spAutoFit/>
          </a:bodyPr>
          <a:lstStyle/>
          <a:p>
            <a:pPr marL="285750" indent="-285750" algn="just" eaLnBrk="1" hangingPunct="1">
              <a:lnSpc>
                <a:spcPct val="150000"/>
              </a:lnSpc>
              <a:buFont typeface="Wingdings" panose="05000000000000000000" pitchFamily="2" charset="2"/>
              <a:buChar char="q"/>
              <a:defRPr/>
            </a:pPr>
            <a:r>
              <a:rPr lang="en-US" altLang="en-US" sz="1400" dirty="0">
                <a:latin typeface="Aptos" pitchFamily="34" charset="0"/>
                <a:cs typeface="Arial" panose="020B0604020202020204" pitchFamily="34" charset="0"/>
              </a:rPr>
              <a:t>Majority of the debt book is for </a:t>
            </a:r>
            <a:r>
              <a:rPr lang="en-GB" altLang="en-US" sz="1400" b="1" dirty="0">
                <a:latin typeface="Aptos" pitchFamily="34" charset="0"/>
                <a:cs typeface="Arial" panose="020B0604020202020204" pitchFamily="34" charset="0"/>
              </a:rPr>
              <a:t>Free State Development Corporation (FDC) </a:t>
            </a:r>
            <a:r>
              <a:rPr lang="en-US" altLang="en-US" sz="1400" dirty="0">
                <a:latin typeface="Aptos" pitchFamily="34" charset="0"/>
                <a:cs typeface="Arial" panose="020B0604020202020204" pitchFamily="34" charset="0"/>
              </a:rPr>
              <a:t>which owes </a:t>
            </a:r>
            <a:r>
              <a:rPr lang="en-US" altLang="en-US" sz="1400" b="1" dirty="0">
                <a:latin typeface="Aptos" pitchFamily="34" charset="0"/>
                <a:cs typeface="Arial" panose="020B0604020202020204" pitchFamily="34" charset="0"/>
              </a:rPr>
              <a:t>R 465 </a:t>
            </a:r>
            <a:r>
              <a:rPr lang="en-US" altLang="en-US" sz="1400" dirty="0">
                <a:latin typeface="Aptos" pitchFamily="34" charset="0"/>
                <a:cs typeface="Arial" panose="020B0604020202020204" pitchFamily="34" charset="0"/>
              </a:rPr>
              <a:t>million  equivalent to </a:t>
            </a:r>
            <a:r>
              <a:rPr lang="en-US" altLang="en-US" sz="1400" b="1" dirty="0">
                <a:latin typeface="Aptos" pitchFamily="34" charset="0"/>
                <a:cs typeface="Arial" panose="020B0604020202020204" pitchFamily="34" charset="0"/>
              </a:rPr>
              <a:t>46%</a:t>
            </a:r>
            <a:r>
              <a:rPr lang="en-US" altLang="en-US" sz="1400" dirty="0">
                <a:latin typeface="Aptos" pitchFamily="34" charset="0"/>
                <a:cs typeface="Arial" panose="020B0604020202020204" pitchFamily="34" charset="0"/>
              </a:rPr>
              <a:t> of the total debt of  </a:t>
            </a:r>
            <a:r>
              <a:rPr lang="en-US" altLang="en-US" sz="1400" b="1" dirty="0">
                <a:latin typeface="Aptos" pitchFamily="34" charset="0"/>
                <a:cs typeface="Arial" panose="020B0604020202020204" pitchFamily="34" charset="0"/>
              </a:rPr>
              <a:t>R 1 billion</a:t>
            </a:r>
            <a:r>
              <a:rPr lang="en-US" altLang="en-US" sz="1400" dirty="0">
                <a:latin typeface="Aptos" pitchFamily="34" charset="0"/>
                <a:cs typeface="Arial" panose="020B0604020202020204" pitchFamily="34" charset="0"/>
              </a:rPr>
              <a:t>.</a:t>
            </a:r>
            <a:endParaRPr lang="en-US" altLang="en-US" sz="1400" dirty="0">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r>
              <a:rPr lang="en-GB" altLang="en-US" sz="1400" dirty="0">
                <a:latin typeface="Aptos" pitchFamily="34" charset="0"/>
                <a:cs typeface="Arial" panose="020B0604020202020204" pitchFamily="34" charset="0"/>
              </a:rPr>
              <a:t>Provincial Government and Residentials, owe R268 million, equivalent to 26% of the total debt of R1 billion.</a:t>
            </a:r>
            <a:endParaRPr lang="en-GB" altLang="en-US" sz="1400" dirty="0">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r>
              <a:rPr lang="en-GB" altLang="en-US" sz="1400" dirty="0">
                <a:latin typeface="Aptos" pitchFamily="34" charset="0"/>
                <a:cs typeface="Arial" panose="020B0604020202020204" pitchFamily="34" charset="0"/>
              </a:rPr>
              <a:t>5,64% is the current account due on the 15th of June 2025.</a:t>
            </a:r>
            <a:endParaRPr lang="en-GB" altLang="en-US" sz="1400" dirty="0">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r>
              <a:rPr lang="en-GB" altLang="en-US" sz="1400" dirty="0">
                <a:latin typeface="Aptos" pitchFamily="34" charset="0"/>
                <a:cs typeface="Arial" panose="020B0604020202020204" pitchFamily="34" charset="0"/>
              </a:rPr>
              <a:t>During the year, revenue Billed Revenue was R</a:t>
            </a:r>
            <a:r>
              <a:rPr lang="en-ZA" sz="1400" dirty="0">
                <a:solidFill>
                  <a:srgbClr val="000000"/>
                </a:solidFill>
                <a:latin typeface="Aptos Narrow" pitchFamily="34" charset="0"/>
              </a:rPr>
              <a:t> 3 499 970 193  and a total of R</a:t>
            </a:r>
            <a:r>
              <a:rPr lang="en-ZA" sz="1400" b="1" dirty="0">
                <a:solidFill>
                  <a:srgbClr val="000000"/>
                </a:solidFill>
                <a:latin typeface="Aptos Narrow" pitchFamily="34" charset="0"/>
              </a:rPr>
              <a:t> </a:t>
            </a:r>
            <a:r>
              <a:rPr lang="en-ZA" sz="1400" dirty="0">
                <a:solidFill>
                  <a:srgbClr val="000000"/>
                </a:solidFill>
                <a:latin typeface="Aptos Narrow" pitchFamily="34" charset="0"/>
              </a:rPr>
              <a:t>3 428 256 857  was collected, this equates a </a:t>
            </a:r>
            <a:r>
              <a:rPr lang="en-ZA" sz="1400" b="1" dirty="0">
                <a:solidFill>
                  <a:srgbClr val="000000"/>
                </a:solidFill>
                <a:latin typeface="Aptos Narrow" pitchFamily="34" charset="0"/>
              </a:rPr>
              <a:t>97.95% collection rate for 2025</a:t>
            </a:r>
            <a:endParaRPr lang="en-ZA" sz="1400" b="1" dirty="0">
              <a:solidFill>
                <a:srgbClr val="000000"/>
              </a:solidFill>
              <a:latin typeface="Aptos Narrow" pitchFamily="34" charset="0"/>
            </a:endParaRPr>
          </a:p>
          <a:p>
            <a:pPr marL="285750" indent="-285750" algn="just" eaLnBrk="1" hangingPunct="1">
              <a:lnSpc>
                <a:spcPct val="150000"/>
              </a:lnSpc>
              <a:buFont typeface="Wingdings" panose="05000000000000000000" pitchFamily="2" charset="2"/>
              <a:buChar char="q"/>
              <a:defRPr/>
            </a:pPr>
            <a:endParaRPr lang="en-GB" altLang="en-US" sz="1400" dirty="0">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endParaRPr lang="en-US" altLang="en-US" sz="1400" dirty="0">
              <a:latin typeface="Aptos" pitchFamily="34" charset="0"/>
              <a:cs typeface="Arial" panose="020B0604020202020204"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ZA"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6. AUDIT OUTCOMES</a:t>
            </a:r>
            <a:endParaRPr lang="en-ZA" altLang="en-US" sz="2800"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pic>
        <p:nvPicPr>
          <p:cNvPr id="21" name="Picture 20"/>
          <p:cNvPicPr>
            <a:picLocks noChangeAspect="1"/>
          </p:cNvPicPr>
          <p:nvPr/>
        </p:nvPicPr>
        <p:blipFill>
          <a:blip r:embed="rId1"/>
          <a:stretch>
            <a:fillRect/>
          </a:stretch>
        </p:blipFill>
        <p:spPr>
          <a:xfrm>
            <a:off x="2351076" y="919725"/>
            <a:ext cx="7189874" cy="3567204"/>
          </a:xfrm>
          <a:prstGeom prst="rect">
            <a:avLst/>
          </a:prstGeom>
        </p:spPr>
      </p:pic>
      <p:sp>
        <p:nvSpPr>
          <p:cNvPr id="23" name="TextBox 22"/>
          <p:cNvSpPr txBox="1"/>
          <p:nvPr/>
        </p:nvSpPr>
        <p:spPr>
          <a:xfrm>
            <a:off x="2176370" y="4455034"/>
            <a:ext cx="7842343" cy="2353310"/>
          </a:xfrm>
          <a:prstGeom prst="rect">
            <a:avLst/>
          </a:prstGeom>
          <a:noFill/>
          <a:ln>
            <a:noFill/>
          </a:ln>
        </p:spPr>
        <p:txBody>
          <a:bodyPr wrap="square" rtlCol="0">
            <a:spAutoFit/>
          </a:bodyPr>
          <a:lstStyle/>
          <a:p>
            <a:pPr marL="285750" indent="-285750" algn="just" eaLnBrk="1" hangingPunct="1">
              <a:lnSpc>
                <a:spcPct val="150000"/>
              </a:lnSpc>
              <a:buFont typeface="Wingdings" panose="05000000000000000000" pitchFamily="2" charset="2"/>
              <a:buChar char="q"/>
              <a:defRPr/>
            </a:pPr>
            <a:r>
              <a:rPr lang="en-ZA" altLang="en-US" sz="1400" dirty="0">
                <a:solidFill>
                  <a:schemeClr val="bg1"/>
                </a:solidFill>
                <a:latin typeface="Aptos" pitchFamily="34" charset="0"/>
                <a:cs typeface="Arial" panose="020B0604020202020204" pitchFamily="34" charset="0"/>
              </a:rPr>
              <a:t>The entity received an unqualified audit opinion with no material findings on the financial statements. </a:t>
            </a:r>
            <a:endParaRPr lang="en-ZA" altLang="en-US" sz="1400" dirty="0">
              <a:solidFill>
                <a:schemeClr val="bg1"/>
              </a:solidFill>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r>
              <a:rPr lang="en-ZA" altLang="en-US" sz="1400" dirty="0">
                <a:solidFill>
                  <a:schemeClr val="bg1"/>
                </a:solidFill>
                <a:latin typeface="Aptos" pitchFamily="34" charset="0"/>
                <a:cs typeface="Arial" panose="020B0604020202020204" pitchFamily="34" charset="0"/>
              </a:rPr>
              <a:t>Centlec has improved the compliance with legislation on </a:t>
            </a:r>
            <a:r>
              <a:rPr lang="en-ZA" sz="1400" dirty="0">
                <a:solidFill>
                  <a:schemeClr val="bg1"/>
                </a:solidFill>
                <a:latin typeface="Aptos" pitchFamily="34" charset="0"/>
                <a:cs typeface="Arial" panose="020B0604020202020204" pitchFamily="34" charset="0"/>
              </a:rPr>
              <a:t>annual financial statements and annual reports</a:t>
            </a:r>
            <a:r>
              <a:rPr lang="en-US" altLang="en-US" sz="1400" dirty="0">
                <a:solidFill>
                  <a:schemeClr val="bg1"/>
                </a:solidFill>
                <a:latin typeface="Aptos" pitchFamily="34" charset="0"/>
                <a:cs typeface="Arial" panose="020B0604020202020204" pitchFamily="34" charset="0"/>
              </a:rPr>
              <a:t>.</a:t>
            </a:r>
            <a:endParaRPr lang="en-US" altLang="en-US" sz="1400" dirty="0">
              <a:solidFill>
                <a:schemeClr val="bg1"/>
              </a:solidFill>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r>
              <a:rPr lang="en-GB" altLang="en-US" sz="1400" dirty="0">
                <a:solidFill>
                  <a:schemeClr val="bg1"/>
                </a:solidFill>
                <a:latin typeface="Aptos" pitchFamily="34" charset="0"/>
                <a:cs typeface="Arial" panose="020B0604020202020204" pitchFamily="34" charset="0"/>
              </a:rPr>
              <a:t>Expenditure management has received material findings relating to compliance with legislation. </a:t>
            </a:r>
            <a:endParaRPr lang="en-GB" altLang="en-US" sz="1400" dirty="0">
              <a:solidFill>
                <a:schemeClr val="bg1"/>
              </a:solidFill>
              <a:latin typeface="Aptos" pitchFamily="34" charset="0"/>
              <a:cs typeface="Arial" panose="020B0604020202020204" pitchFamily="34" charset="0"/>
            </a:endParaRPr>
          </a:p>
          <a:p>
            <a:pPr marL="285750" indent="-285750" algn="just" eaLnBrk="1" hangingPunct="1">
              <a:lnSpc>
                <a:spcPct val="150000"/>
              </a:lnSpc>
              <a:buFont typeface="Wingdings" panose="05000000000000000000" pitchFamily="2" charset="2"/>
              <a:buChar char="q"/>
              <a:defRPr/>
            </a:pPr>
            <a:endParaRPr lang="en-GB" altLang="en-US" sz="1400" dirty="0">
              <a:solidFill>
                <a:schemeClr val="bg1"/>
              </a:solidFill>
              <a:latin typeface="Aptos" pitchFamily="34" charset="0"/>
              <a:cs typeface="Arial" panose="020B0604020202020204" pitchFamily="34" charset="0"/>
            </a:endParaRPr>
          </a:p>
        </p:txBody>
      </p:sp>
      <p:pic>
        <p:nvPicPr>
          <p:cNvPr id="25" name="Picture 2" descr="Approval Process | SuiteCRM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0"/>
            <a:ext cx="825795" cy="91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935480" y="1200150"/>
            <a:ext cx="493776" cy="493776"/>
          </a:xfrm>
          <a:prstGeom prst="rect">
            <a:avLst/>
          </a:prstGeom>
          <a:noFill/>
        </p:spPr>
        <p:txBody>
          <a:bodyPr wrap="square" rtlCol="0" anchor="ctr"/>
          <a:lstStyle/>
          <a:p>
            <a:pPr algn="ctr"/>
            <a:r>
              <a:rPr lang="en-US" sz="1950" b="1" dirty="0">
                <a:solidFill>
                  <a:srgbClr val="FFFFFF"/>
                </a:solidFill>
                <a:latin typeface="Cambria" panose="02040503050406030204" pitchFamily="34" charset="0"/>
                <a:ea typeface="Cambria" panose="02040503050406030204" pitchFamily="34" charset="-122"/>
                <a:cs typeface="Cambria" panose="02040503050406030204" pitchFamily="34" charset="-120"/>
              </a:rPr>
              <a:t>3</a:t>
            </a:r>
            <a:endParaRPr lang="en-US" sz="1950" dirty="0"/>
          </a:p>
        </p:txBody>
      </p:sp>
      <p:sp>
        <p:nvSpPr>
          <p:cNvPr id="5" name="Text 3"/>
          <p:cNvSpPr/>
          <p:nvPr/>
        </p:nvSpPr>
        <p:spPr>
          <a:xfrm>
            <a:off x="2250948" y="761238"/>
            <a:ext cx="7749540" cy="1001268"/>
          </a:xfrm>
          <a:prstGeom prst="rect">
            <a:avLst/>
          </a:prstGeom>
          <a:noFill/>
          <a:ln>
            <a:solidFill>
              <a:schemeClr val="accent1"/>
            </a:solidFill>
          </a:ln>
        </p:spPr>
        <p:txBody>
          <a:bodyPr wrap="square" lIns="0" tIns="0" rIns="0" bIns="0" rtlCol="0" anchor="ctr"/>
          <a:lstStyle/>
          <a:p>
            <a:pPr algn="ctr"/>
            <a:r>
              <a:rPr lang="en-ZA"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7. AUDIT ACTION PLAN 2024/2025</a:t>
            </a:r>
            <a:endParaRPr lang="en-US" sz="2800" dirty="0">
              <a:solidFill>
                <a:schemeClr val="accent2"/>
              </a:solidFill>
              <a:latin typeface="Aptos" pitchFamily="34" charset="0"/>
            </a:endParaRPr>
          </a:p>
        </p:txBody>
      </p:sp>
      <p:sp>
        <p:nvSpPr>
          <p:cNvPr id="6" name="Shape 4"/>
          <p:cNvSpPr/>
          <p:nvPr/>
        </p:nvSpPr>
        <p:spPr>
          <a:xfrm>
            <a:off x="1935480" y="1885950"/>
            <a:ext cx="2023110" cy="822960"/>
          </a:xfrm>
          <a:prstGeom prst="roundRect">
            <a:avLst>
              <a:gd name="adj" fmla="val 5833"/>
            </a:avLst>
          </a:prstGeom>
          <a:solidFill>
            <a:srgbClr val="FFFFFF"/>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7" name="Text 5"/>
          <p:cNvSpPr/>
          <p:nvPr/>
        </p:nvSpPr>
        <p:spPr>
          <a:xfrm>
            <a:off x="2038350" y="1968246"/>
            <a:ext cx="1817370" cy="384048"/>
          </a:xfrm>
          <a:prstGeom prst="rect">
            <a:avLst/>
          </a:prstGeom>
          <a:noFill/>
        </p:spPr>
        <p:txBody>
          <a:bodyPr wrap="square" lIns="0" tIns="0" rIns="0" bIns="0" rtlCol="0" anchor="ctr"/>
          <a:lstStyle/>
          <a:p>
            <a:pPr algn="ctr"/>
            <a:r>
              <a:rPr lang="en-US" sz="2175" b="1" dirty="0">
                <a:solidFill>
                  <a:srgbClr val="1F1E1E"/>
                </a:solidFill>
                <a:latin typeface="Cambria" panose="02040503050406030204" pitchFamily="34" charset="0"/>
                <a:ea typeface="Cambria" panose="02040503050406030204" pitchFamily="34" charset="-122"/>
              </a:rPr>
              <a:t>15</a:t>
            </a:r>
            <a:endParaRPr lang="en-US" sz="2175" dirty="0"/>
          </a:p>
        </p:txBody>
      </p:sp>
      <p:sp>
        <p:nvSpPr>
          <p:cNvPr id="8" name="Text 6"/>
          <p:cNvSpPr/>
          <p:nvPr/>
        </p:nvSpPr>
        <p:spPr>
          <a:xfrm>
            <a:off x="2038350" y="2379726"/>
            <a:ext cx="1817370" cy="260604"/>
          </a:xfrm>
          <a:prstGeom prst="rect">
            <a:avLst/>
          </a:prstGeom>
          <a:noFill/>
        </p:spPr>
        <p:txBody>
          <a:bodyPr wrap="square" lIns="0" tIns="0" rIns="0" bIns="0" rtlCol="0" anchor="t"/>
          <a:lstStyle/>
          <a:p>
            <a:r>
              <a:rPr lang="en-US" sz="750" b="1" kern="0" spc="75" dirty="0">
                <a:solidFill>
                  <a:srgbClr val="6E6A69"/>
                </a:solidFill>
                <a:latin typeface="Calibri" panose="020F0502020204030204" pitchFamily="34" charset="0"/>
                <a:ea typeface="Calibri" panose="020F0502020204030204" pitchFamily="34" charset="-122"/>
                <a:cs typeface="Calibri" panose="020F0502020204030204" pitchFamily="34" charset="-120"/>
              </a:rPr>
              <a:t>TOTAL FINDINGS RAISED</a:t>
            </a:r>
            <a:endParaRPr lang="en-US" sz="750" dirty="0"/>
          </a:p>
        </p:txBody>
      </p:sp>
      <p:sp>
        <p:nvSpPr>
          <p:cNvPr id="9" name="Shape 7"/>
          <p:cNvSpPr/>
          <p:nvPr/>
        </p:nvSpPr>
        <p:spPr>
          <a:xfrm>
            <a:off x="4047744" y="1885950"/>
            <a:ext cx="2023110" cy="822960"/>
          </a:xfrm>
          <a:prstGeom prst="roundRect">
            <a:avLst>
              <a:gd name="adj" fmla="val 5833"/>
            </a:avLst>
          </a:prstGeom>
          <a:solidFill>
            <a:srgbClr val="FFFFFF"/>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10" name="Text 8"/>
          <p:cNvSpPr/>
          <p:nvPr/>
        </p:nvSpPr>
        <p:spPr>
          <a:xfrm>
            <a:off x="4150614" y="1968246"/>
            <a:ext cx="1817370" cy="384048"/>
          </a:xfrm>
          <a:prstGeom prst="rect">
            <a:avLst/>
          </a:prstGeom>
          <a:noFill/>
        </p:spPr>
        <p:txBody>
          <a:bodyPr wrap="square" lIns="0" tIns="0" rIns="0" bIns="0" rtlCol="0" anchor="ctr"/>
          <a:lstStyle/>
          <a:p>
            <a:pPr algn="ctr"/>
            <a:r>
              <a:rPr lang="en-US" sz="2175" b="1" dirty="0">
                <a:solidFill>
                  <a:srgbClr val="1F1E1E"/>
                </a:solidFill>
                <a:latin typeface="Cambria" panose="02040503050406030204" pitchFamily="34" charset="0"/>
                <a:ea typeface="Cambria" panose="02040503050406030204" pitchFamily="34" charset="-122"/>
                <a:cs typeface="Cambria" panose="02040503050406030204" pitchFamily="34" charset="-120"/>
              </a:rPr>
              <a:t>12/ 80%</a:t>
            </a:r>
            <a:endParaRPr lang="en-US" sz="2175" dirty="0"/>
          </a:p>
        </p:txBody>
      </p:sp>
      <p:sp>
        <p:nvSpPr>
          <p:cNvPr id="11" name="Text 9"/>
          <p:cNvSpPr/>
          <p:nvPr/>
        </p:nvSpPr>
        <p:spPr>
          <a:xfrm>
            <a:off x="4150614" y="2379726"/>
            <a:ext cx="1817370" cy="260604"/>
          </a:xfrm>
          <a:prstGeom prst="rect">
            <a:avLst/>
          </a:prstGeom>
          <a:noFill/>
        </p:spPr>
        <p:txBody>
          <a:bodyPr wrap="square" lIns="0" tIns="0" rIns="0" bIns="0" rtlCol="0" anchor="t"/>
          <a:lstStyle/>
          <a:p>
            <a:r>
              <a:rPr lang="en-US" sz="750" b="1" kern="0" spc="75" dirty="0">
                <a:solidFill>
                  <a:srgbClr val="6E6A69"/>
                </a:solidFill>
                <a:latin typeface="Calibri" panose="020F0502020204030204" pitchFamily="34" charset="0"/>
                <a:ea typeface="Calibri" panose="020F0502020204030204" pitchFamily="34" charset="-122"/>
                <a:cs typeface="Calibri" panose="020F0502020204030204" pitchFamily="34" charset="-120"/>
              </a:rPr>
              <a:t>FINDINGS RESOLVED</a:t>
            </a:r>
            <a:endParaRPr lang="en-US" sz="750" dirty="0"/>
          </a:p>
        </p:txBody>
      </p:sp>
      <p:sp>
        <p:nvSpPr>
          <p:cNvPr id="12" name="Shape 10"/>
          <p:cNvSpPr/>
          <p:nvPr/>
        </p:nvSpPr>
        <p:spPr>
          <a:xfrm>
            <a:off x="6160008" y="1885950"/>
            <a:ext cx="2023110" cy="822960"/>
          </a:xfrm>
          <a:prstGeom prst="roundRect">
            <a:avLst>
              <a:gd name="adj" fmla="val 5833"/>
            </a:avLst>
          </a:prstGeom>
          <a:solidFill>
            <a:srgbClr val="FFFFFF"/>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13" name="Text 11"/>
          <p:cNvSpPr/>
          <p:nvPr/>
        </p:nvSpPr>
        <p:spPr>
          <a:xfrm>
            <a:off x="6262878" y="1968246"/>
            <a:ext cx="1817370" cy="384048"/>
          </a:xfrm>
          <a:prstGeom prst="rect">
            <a:avLst/>
          </a:prstGeom>
          <a:noFill/>
        </p:spPr>
        <p:txBody>
          <a:bodyPr wrap="square" lIns="0" tIns="0" rIns="0" bIns="0" rtlCol="0" anchor="ctr"/>
          <a:lstStyle/>
          <a:p>
            <a:pPr algn="ctr"/>
            <a:r>
              <a:rPr lang="en-US" sz="2175" b="1" dirty="0">
                <a:solidFill>
                  <a:srgbClr val="1F1E1E"/>
                </a:solidFill>
                <a:latin typeface="Cambria" panose="02040503050406030204" pitchFamily="34" charset="0"/>
                <a:ea typeface="Cambria" panose="02040503050406030204" pitchFamily="34" charset="-122"/>
              </a:rPr>
              <a:t>15</a:t>
            </a:r>
            <a:endParaRPr lang="en-US" sz="2175" dirty="0"/>
          </a:p>
        </p:txBody>
      </p:sp>
      <p:sp>
        <p:nvSpPr>
          <p:cNvPr id="14" name="Text 12"/>
          <p:cNvSpPr/>
          <p:nvPr/>
        </p:nvSpPr>
        <p:spPr>
          <a:xfrm>
            <a:off x="6262878" y="2379726"/>
            <a:ext cx="1817370" cy="260604"/>
          </a:xfrm>
          <a:prstGeom prst="rect">
            <a:avLst/>
          </a:prstGeom>
          <a:noFill/>
        </p:spPr>
        <p:txBody>
          <a:bodyPr wrap="square" lIns="0" tIns="0" rIns="0" bIns="0" rtlCol="0" anchor="t"/>
          <a:lstStyle/>
          <a:p>
            <a:r>
              <a:rPr lang="en-US" sz="750" b="1" kern="0" spc="75" dirty="0">
                <a:solidFill>
                  <a:srgbClr val="6E6A69"/>
                </a:solidFill>
                <a:latin typeface="Calibri" panose="020F0502020204030204" pitchFamily="34" charset="0"/>
                <a:ea typeface="Calibri" panose="020F0502020204030204" pitchFamily="34" charset="-122"/>
                <a:cs typeface="Calibri" panose="020F0502020204030204" pitchFamily="34" charset="-120"/>
              </a:rPr>
              <a:t>AUDIT ACTION PLAN ITEMS</a:t>
            </a:r>
            <a:endParaRPr lang="en-US" sz="750" dirty="0"/>
          </a:p>
        </p:txBody>
      </p:sp>
      <p:sp>
        <p:nvSpPr>
          <p:cNvPr id="15" name="Shape 13"/>
          <p:cNvSpPr/>
          <p:nvPr/>
        </p:nvSpPr>
        <p:spPr>
          <a:xfrm>
            <a:off x="8272272" y="1885950"/>
            <a:ext cx="1981962" cy="822960"/>
          </a:xfrm>
          <a:prstGeom prst="roundRect">
            <a:avLst>
              <a:gd name="adj" fmla="val 5833"/>
            </a:avLst>
          </a:prstGeom>
          <a:solidFill>
            <a:srgbClr val="FFFFFF"/>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16" name="Text 14"/>
          <p:cNvSpPr/>
          <p:nvPr/>
        </p:nvSpPr>
        <p:spPr>
          <a:xfrm>
            <a:off x="8375142" y="1968246"/>
            <a:ext cx="1776222" cy="384048"/>
          </a:xfrm>
          <a:prstGeom prst="rect">
            <a:avLst/>
          </a:prstGeom>
          <a:noFill/>
        </p:spPr>
        <p:txBody>
          <a:bodyPr wrap="square" lIns="0" tIns="0" rIns="0" bIns="0" rtlCol="0" anchor="ctr"/>
          <a:lstStyle/>
          <a:p>
            <a:pPr algn="ctr"/>
            <a:r>
              <a:rPr lang="en-US" sz="2175" b="1" dirty="0">
                <a:solidFill>
                  <a:srgbClr val="1F1E1E"/>
                </a:solidFill>
                <a:latin typeface="Cambria" panose="02040503050406030204" pitchFamily="34" charset="0"/>
                <a:ea typeface="Cambria" panose="02040503050406030204" pitchFamily="34" charset="-122"/>
                <a:cs typeface="Cambria" panose="02040503050406030204" pitchFamily="34" charset="-120"/>
              </a:rPr>
              <a:t>80%</a:t>
            </a:r>
            <a:endParaRPr lang="en-US" sz="2175" dirty="0"/>
          </a:p>
        </p:txBody>
      </p:sp>
      <p:sp>
        <p:nvSpPr>
          <p:cNvPr id="17" name="Text 15"/>
          <p:cNvSpPr/>
          <p:nvPr/>
        </p:nvSpPr>
        <p:spPr>
          <a:xfrm>
            <a:off x="8375142" y="2379726"/>
            <a:ext cx="1776222" cy="260604"/>
          </a:xfrm>
          <a:prstGeom prst="rect">
            <a:avLst/>
          </a:prstGeom>
          <a:noFill/>
        </p:spPr>
        <p:txBody>
          <a:bodyPr wrap="square" lIns="0" tIns="0" rIns="0" bIns="0" rtlCol="0" anchor="t"/>
          <a:lstStyle/>
          <a:p>
            <a:r>
              <a:rPr lang="en-US" sz="750" b="1" kern="0" spc="75" dirty="0">
                <a:solidFill>
                  <a:srgbClr val="6E6A69"/>
                </a:solidFill>
                <a:latin typeface="Calibri" panose="020F0502020204030204" pitchFamily="34" charset="0"/>
                <a:ea typeface="Calibri" panose="020F0502020204030204" pitchFamily="34" charset="-122"/>
                <a:cs typeface="Calibri" panose="020F0502020204030204" pitchFamily="34" charset="-120"/>
              </a:rPr>
              <a:t>ACTION PLAN IMPLEMENTED</a:t>
            </a:r>
            <a:endParaRPr lang="en-US" sz="750" dirty="0"/>
          </a:p>
        </p:txBody>
      </p:sp>
      <p:sp>
        <p:nvSpPr>
          <p:cNvPr id="18" name="Shape 16"/>
          <p:cNvSpPr/>
          <p:nvPr/>
        </p:nvSpPr>
        <p:spPr>
          <a:xfrm>
            <a:off x="1935480" y="2832354"/>
            <a:ext cx="3634740" cy="2242566"/>
          </a:xfrm>
          <a:prstGeom prst="roundRect">
            <a:avLst>
              <a:gd name="adj" fmla="val 2141"/>
            </a:avLst>
          </a:prstGeom>
          <a:solidFill>
            <a:srgbClr val="F6F4F3"/>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19" name="Text 17"/>
          <p:cNvSpPr/>
          <p:nvPr/>
        </p:nvSpPr>
        <p:spPr>
          <a:xfrm>
            <a:off x="2086356" y="2942082"/>
            <a:ext cx="3360420" cy="205740"/>
          </a:xfrm>
          <a:prstGeom prst="rect">
            <a:avLst/>
          </a:prstGeom>
          <a:noFill/>
        </p:spPr>
        <p:txBody>
          <a:bodyPr wrap="square" lIns="0" tIns="0" rIns="0" bIns="0" rtlCol="0" anchor="ctr"/>
          <a:lstStyle/>
          <a:p>
            <a:r>
              <a:rPr lang="en-US" sz="900" b="1" kern="0" spc="75" dirty="0">
                <a:solidFill>
                  <a:srgbClr val="1F1E1E"/>
                </a:solidFill>
                <a:latin typeface="Calibri" panose="020F0502020204030204" pitchFamily="34" charset="0"/>
                <a:ea typeface="Calibri" panose="020F0502020204030204" pitchFamily="34" charset="-122"/>
                <a:cs typeface="Calibri" panose="020F0502020204030204" pitchFamily="34" charset="-120"/>
              </a:rPr>
              <a:t>AUDIT OPINION HISTORY</a:t>
            </a:r>
            <a:endParaRPr lang="en-US" sz="900" dirty="0"/>
          </a:p>
        </p:txBody>
      </p:sp>
      <p:sp>
        <p:nvSpPr>
          <p:cNvPr id="20" name="Shape 18"/>
          <p:cNvSpPr/>
          <p:nvPr/>
        </p:nvSpPr>
        <p:spPr>
          <a:xfrm>
            <a:off x="2086356" y="3243834"/>
            <a:ext cx="1028700" cy="452628"/>
          </a:xfrm>
          <a:prstGeom prst="roundRect">
            <a:avLst>
              <a:gd name="adj" fmla="val 7576"/>
            </a:avLst>
          </a:prstGeom>
          <a:solidFill>
            <a:srgbClr val="7030A0"/>
          </a:solidFill>
        </p:spPr>
        <p:txBody>
          <a:bodyPr/>
          <a:lstStyle/>
          <a:p>
            <a:endParaRPr lang="en-ZA"/>
          </a:p>
        </p:txBody>
      </p:sp>
      <p:sp>
        <p:nvSpPr>
          <p:cNvPr id="21" name="Text 19"/>
          <p:cNvSpPr/>
          <p:nvPr/>
        </p:nvSpPr>
        <p:spPr>
          <a:xfrm>
            <a:off x="2086356" y="3243834"/>
            <a:ext cx="1028700" cy="452628"/>
          </a:xfrm>
          <a:prstGeom prst="rect">
            <a:avLst/>
          </a:prstGeom>
          <a:noFill/>
        </p:spPr>
        <p:txBody>
          <a:bodyPr wrap="square" rtlCol="0" anchor="ctr"/>
          <a:lstStyle/>
          <a:p>
            <a:pPr algn="ctr"/>
            <a:r>
              <a:rPr lang="en-US" sz="975" b="1" dirty="0">
                <a:solidFill>
                  <a:srgbClr val="FFFFFF"/>
                </a:solidFill>
                <a:latin typeface="Cambria" panose="02040503050406030204" pitchFamily="34" charset="0"/>
                <a:ea typeface="Cambria" panose="02040503050406030204" pitchFamily="34" charset="-122"/>
                <a:cs typeface="Cambria" panose="02040503050406030204" pitchFamily="34" charset="-120"/>
              </a:rPr>
              <a:t>2024/25</a:t>
            </a:r>
            <a:endParaRPr lang="en-US" sz="975" dirty="0"/>
          </a:p>
        </p:txBody>
      </p:sp>
      <p:sp>
        <p:nvSpPr>
          <p:cNvPr id="22" name="Text 20"/>
          <p:cNvSpPr/>
          <p:nvPr/>
        </p:nvSpPr>
        <p:spPr>
          <a:xfrm>
            <a:off x="3238500" y="3243834"/>
            <a:ext cx="2194560" cy="452628"/>
          </a:xfrm>
          <a:prstGeom prst="rect">
            <a:avLst/>
          </a:prstGeom>
          <a:noFill/>
        </p:spPr>
        <p:txBody>
          <a:bodyPr wrap="square" lIns="0" tIns="0" rIns="0" bIns="0" rtlCol="0" anchor="ctr"/>
          <a:lstStyle/>
          <a:p>
            <a:r>
              <a:rPr lang="en-US" sz="975" b="1" dirty="0">
                <a:solidFill>
                  <a:srgbClr val="2A2828"/>
                </a:solidFill>
                <a:latin typeface="Calibri" panose="020F0502020204030204" pitchFamily="34" charset="0"/>
                <a:ea typeface="Calibri" panose="020F0502020204030204" pitchFamily="34" charset="-122"/>
                <a:cs typeface="Calibri" panose="020F0502020204030204" pitchFamily="34" charset="-120"/>
              </a:rPr>
              <a:t>Unqualified audit Opinion with Findings</a:t>
            </a:r>
            <a:endParaRPr lang="en-US" sz="975" dirty="0"/>
          </a:p>
        </p:txBody>
      </p:sp>
      <p:sp>
        <p:nvSpPr>
          <p:cNvPr id="23" name="Shape 21"/>
          <p:cNvSpPr/>
          <p:nvPr/>
        </p:nvSpPr>
        <p:spPr>
          <a:xfrm>
            <a:off x="2086356" y="3826764"/>
            <a:ext cx="1028700" cy="452628"/>
          </a:xfrm>
          <a:prstGeom prst="roundRect">
            <a:avLst>
              <a:gd name="adj" fmla="val 7576"/>
            </a:avLst>
          </a:prstGeom>
          <a:solidFill>
            <a:srgbClr val="7030A0"/>
          </a:solidFill>
        </p:spPr>
        <p:txBody>
          <a:bodyPr/>
          <a:lstStyle/>
          <a:p>
            <a:endParaRPr lang="en-ZA"/>
          </a:p>
        </p:txBody>
      </p:sp>
      <p:sp>
        <p:nvSpPr>
          <p:cNvPr id="24" name="Text 22"/>
          <p:cNvSpPr/>
          <p:nvPr/>
        </p:nvSpPr>
        <p:spPr>
          <a:xfrm>
            <a:off x="2086356" y="3826764"/>
            <a:ext cx="1028700" cy="452628"/>
          </a:xfrm>
          <a:prstGeom prst="rect">
            <a:avLst/>
          </a:prstGeom>
          <a:noFill/>
        </p:spPr>
        <p:txBody>
          <a:bodyPr wrap="square" rtlCol="0" anchor="ctr"/>
          <a:lstStyle/>
          <a:p>
            <a:pPr algn="ctr"/>
            <a:r>
              <a:rPr lang="en-US" sz="975" b="1" dirty="0">
                <a:solidFill>
                  <a:srgbClr val="FFFFFF"/>
                </a:solidFill>
                <a:latin typeface="Cambria" panose="02040503050406030204" pitchFamily="34" charset="0"/>
                <a:ea typeface="Cambria" panose="02040503050406030204" pitchFamily="34" charset="-122"/>
                <a:cs typeface="Cambria" panose="02040503050406030204" pitchFamily="34" charset="-120"/>
              </a:rPr>
              <a:t>2023/24</a:t>
            </a:r>
            <a:endParaRPr lang="en-US" sz="975" dirty="0"/>
          </a:p>
        </p:txBody>
      </p:sp>
      <p:sp>
        <p:nvSpPr>
          <p:cNvPr id="25" name="Text 23"/>
          <p:cNvSpPr/>
          <p:nvPr/>
        </p:nvSpPr>
        <p:spPr>
          <a:xfrm>
            <a:off x="3238500" y="3826764"/>
            <a:ext cx="2194560" cy="452628"/>
          </a:xfrm>
          <a:prstGeom prst="rect">
            <a:avLst/>
          </a:prstGeom>
          <a:noFill/>
        </p:spPr>
        <p:txBody>
          <a:bodyPr wrap="square" lIns="0" tIns="0" rIns="0" bIns="0" rtlCol="0" anchor="ctr"/>
          <a:lstStyle/>
          <a:p>
            <a:r>
              <a:rPr lang="en-US" sz="975" b="1" dirty="0">
                <a:solidFill>
                  <a:srgbClr val="2A2828"/>
                </a:solidFill>
                <a:latin typeface="Calibri" panose="020F0502020204030204" pitchFamily="34" charset="0"/>
                <a:ea typeface="Calibri" panose="020F0502020204030204" pitchFamily="34" charset="-122"/>
                <a:cs typeface="Calibri" panose="020F0502020204030204" pitchFamily="34" charset="-120"/>
              </a:rPr>
              <a:t>Unqualified audit Opinion with Findings</a:t>
            </a:r>
            <a:endParaRPr lang="en-US" sz="975" dirty="0"/>
          </a:p>
        </p:txBody>
      </p:sp>
      <p:sp>
        <p:nvSpPr>
          <p:cNvPr id="26" name="Shape 24"/>
          <p:cNvSpPr/>
          <p:nvPr/>
        </p:nvSpPr>
        <p:spPr>
          <a:xfrm>
            <a:off x="2086356" y="4409694"/>
            <a:ext cx="1028700" cy="452628"/>
          </a:xfrm>
          <a:prstGeom prst="roundRect">
            <a:avLst>
              <a:gd name="adj" fmla="val 7576"/>
            </a:avLst>
          </a:prstGeom>
          <a:solidFill>
            <a:srgbClr val="1F1E1E"/>
          </a:solidFill>
        </p:spPr>
        <p:txBody>
          <a:bodyPr/>
          <a:lstStyle/>
          <a:p>
            <a:endParaRPr lang="en-ZA"/>
          </a:p>
        </p:txBody>
      </p:sp>
      <p:sp>
        <p:nvSpPr>
          <p:cNvPr id="27" name="Text 25"/>
          <p:cNvSpPr/>
          <p:nvPr/>
        </p:nvSpPr>
        <p:spPr>
          <a:xfrm>
            <a:off x="2086356" y="4409694"/>
            <a:ext cx="1028700" cy="452628"/>
          </a:xfrm>
          <a:prstGeom prst="rect">
            <a:avLst/>
          </a:prstGeom>
          <a:solidFill>
            <a:srgbClr val="7030A0"/>
          </a:solidFill>
        </p:spPr>
        <p:txBody>
          <a:bodyPr wrap="square" rtlCol="0" anchor="ctr"/>
          <a:lstStyle/>
          <a:p>
            <a:pPr algn="ctr"/>
            <a:r>
              <a:rPr lang="en-US" sz="975" b="1" dirty="0">
                <a:solidFill>
                  <a:srgbClr val="FFFFFF"/>
                </a:solidFill>
                <a:latin typeface="Cambria" panose="02040503050406030204" pitchFamily="34" charset="0"/>
                <a:ea typeface="Cambria" panose="02040503050406030204" pitchFamily="34" charset="-122"/>
                <a:cs typeface="Cambria" panose="02040503050406030204" pitchFamily="34" charset="-120"/>
              </a:rPr>
              <a:t>2022/23</a:t>
            </a:r>
            <a:endParaRPr lang="en-US" sz="975" dirty="0"/>
          </a:p>
        </p:txBody>
      </p:sp>
      <p:sp>
        <p:nvSpPr>
          <p:cNvPr id="28" name="Text 26"/>
          <p:cNvSpPr/>
          <p:nvPr/>
        </p:nvSpPr>
        <p:spPr>
          <a:xfrm>
            <a:off x="3238500" y="4409694"/>
            <a:ext cx="2194560" cy="452628"/>
          </a:xfrm>
          <a:prstGeom prst="rect">
            <a:avLst/>
          </a:prstGeom>
          <a:noFill/>
        </p:spPr>
        <p:txBody>
          <a:bodyPr wrap="square" lIns="0" tIns="0" rIns="0" bIns="0" rtlCol="0" anchor="ctr"/>
          <a:lstStyle/>
          <a:p>
            <a:r>
              <a:rPr lang="en-US" sz="975" b="1" dirty="0">
                <a:solidFill>
                  <a:srgbClr val="2A2828"/>
                </a:solidFill>
                <a:latin typeface="Calibri" panose="020F0502020204030204" pitchFamily="34" charset="0"/>
                <a:ea typeface="Calibri" panose="020F0502020204030204" pitchFamily="34" charset="-122"/>
                <a:cs typeface="Calibri" panose="020F0502020204030204" pitchFamily="34" charset="-120"/>
              </a:rPr>
              <a:t>[Unqualified audit Opinion with Findings</a:t>
            </a:r>
            <a:endParaRPr lang="en-US" sz="975" dirty="0"/>
          </a:p>
        </p:txBody>
      </p:sp>
      <p:sp>
        <p:nvSpPr>
          <p:cNvPr id="29" name="Shape 27"/>
          <p:cNvSpPr/>
          <p:nvPr/>
        </p:nvSpPr>
        <p:spPr>
          <a:xfrm>
            <a:off x="5741670" y="2832354"/>
            <a:ext cx="4512564" cy="2242566"/>
          </a:xfrm>
          <a:prstGeom prst="roundRect">
            <a:avLst>
              <a:gd name="adj" fmla="val 2141"/>
            </a:avLst>
          </a:prstGeom>
          <a:solidFill>
            <a:srgbClr val="F6F4F3"/>
          </a:solidFill>
          <a:ln w="12700">
            <a:solidFill>
              <a:srgbClr val="E7DED9"/>
            </a:solidFill>
            <a:prstDash val="solid"/>
          </a:ln>
          <a:effectLst>
            <a:outerShdw blurRad="88900" dist="25400" dir="5400000" algn="bl" rotWithShape="0">
              <a:srgbClr val="AEB9D6">
                <a:alpha val="32000"/>
              </a:srgbClr>
            </a:outerShdw>
          </a:effectLst>
        </p:spPr>
        <p:txBody>
          <a:bodyPr/>
          <a:lstStyle/>
          <a:p>
            <a:endParaRPr lang="en-ZA"/>
          </a:p>
        </p:txBody>
      </p:sp>
      <p:sp>
        <p:nvSpPr>
          <p:cNvPr id="30" name="Text 28"/>
          <p:cNvSpPr/>
          <p:nvPr/>
        </p:nvSpPr>
        <p:spPr>
          <a:xfrm>
            <a:off x="5892546" y="2942082"/>
            <a:ext cx="4251960" cy="205740"/>
          </a:xfrm>
          <a:prstGeom prst="rect">
            <a:avLst/>
          </a:prstGeom>
          <a:noFill/>
        </p:spPr>
        <p:txBody>
          <a:bodyPr wrap="square" lIns="0" tIns="0" rIns="0" bIns="0" rtlCol="0" anchor="ctr"/>
          <a:lstStyle/>
          <a:p>
            <a:r>
              <a:rPr lang="en-US" sz="900" b="1" kern="0" spc="75" dirty="0">
                <a:solidFill>
                  <a:srgbClr val="1F1E1E"/>
                </a:solidFill>
                <a:latin typeface="Calibri" panose="020F0502020204030204" pitchFamily="34" charset="0"/>
                <a:ea typeface="Calibri" panose="020F0502020204030204" pitchFamily="34" charset="-122"/>
                <a:cs typeface="Calibri" panose="020F0502020204030204" pitchFamily="34" charset="-120"/>
              </a:rPr>
              <a:t>AUDIT ACTION PLAN — PROGRESS &amp; ROOT CAUSES</a:t>
            </a:r>
            <a:endParaRPr lang="en-US" sz="900" dirty="0"/>
          </a:p>
        </p:txBody>
      </p:sp>
      <p:sp>
        <p:nvSpPr>
          <p:cNvPr id="31" name="Text 29"/>
          <p:cNvSpPr/>
          <p:nvPr/>
        </p:nvSpPr>
        <p:spPr>
          <a:xfrm>
            <a:off x="5892546" y="3216402"/>
            <a:ext cx="4251960" cy="178308"/>
          </a:xfrm>
          <a:prstGeom prst="rect">
            <a:avLst/>
          </a:prstGeom>
          <a:noFill/>
        </p:spPr>
        <p:txBody>
          <a:bodyPr wrap="square" lIns="0" tIns="0" rIns="0" bIns="0" rtlCol="0" anchor="ctr"/>
          <a:lstStyle/>
          <a:p>
            <a:r>
              <a:rPr lang="en-US" sz="825" dirty="0">
                <a:solidFill>
                  <a:srgbClr val="6E6A69"/>
                </a:solidFill>
                <a:latin typeface="Calibri" panose="020F0502020204030204" pitchFamily="34" charset="0"/>
                <a:ea typeface="Calibri" panose="020F0502020204030204" pitchFamily="34" charset="-122"/>
                <a:cs typeface="Calibri" panose="020F0502020204030204" pitchFamily="34" charset="-120"/>
              </a:rPr>
              <a:t>Implementation</a:t>
            </a:r>
            <a:endParaRPr lang="en-US" sz="825" dirty="0"/>
          </a:p>
        </p:txBody>
      </p:sp>
      <p:sp>
        <p:nvSpPr>
          <p:cNvPr id="32" name="Shape 30"/>
          <p:cNvSpPr/>
          <p:nvPr/>
        </p:nvSpPr>
        <p:spPr>
          <a:xfrm>
            <a:off x="6125718" y="3372764"/>
            <a:ext cx="4114800" cy="205740"/>
          </a:xfrm>
          <a:prstGeom prst="roundRect">
            <a:avLst>
              <a:gd name="adj" fmla="val 50000"/>
            </a:avLst>
          </a:prstGeom>
          <a:solidFill>
            <a:srgbClr val="FBEEE8"/>
          </a:solidFill>
          <a:ln w="12700">
            <a:solidFill>
              <a:srgbClr val="E7DED9"/>
            </a:solidFill>
            <a:prstDash val="solid"/>
          </a:ln>
        </p:spPr>
        <p:txBody>
          <a:bodyPr/>
          <a:lstStyle/>
          <a:p>
            <a:endParaRPr lang="en-ZA"/>
          </a:p>
        </p:txBody>
      </p:sp>
      <p:sp>
        <p:nvSpPr>
          <p:cNvPr id="33" name="Shape 31"/>
          <p:cNvSpPr/>
          <p:nvPr/>
        </p:nvSpPr>
        <p:spPr>
          <a:xfrm>
            <a:off x="6125718" y="3378601"/>
            <a:ext cx="1851660" cy="205740"/>
          </a:xfrm>
          <a:prstGeom prst="roundRect">
            <a:avLst>
              <a:gd name="adj" fmla="val 50000"/>
            </a:avLst>
          </a:prstGeom>
          <a:solidFill>
            <a:srgbClr val="A5CB38"/>
          </a:solidFill>
        </p:spPr>
        <p:txBody>
          <a:bodyPr/>
          <a:lstStyle/>
          <a:p>
            <a:endParaRPr lang="en-ZA"/>
          </a:p>
        </p:txBody>
      </p:sp>
      <p:sp>
        <p:nvSpPr>
          <p:cNvPr id="34" name="Text 32"/>
          <p:cNvSpPr/>
          <p:nvPr/>
        </p:nvSpPr>
        <p:spPr>
          <a:xfrm>
            <a:off x="8025384" y="3372764"/>
            <a:ext cx="2125980" cy="205740"/>
          </a:xfrm>
          <a:prstGeom prst="rect">
            <a:avLst/>
          </a:prstGeom>
          <a:noFill/>
        </p:spPr>
        <p:txBody>
          <a:bodyPr wrap="square" lIns="0" tIns="0" rIns="0" bIns="0" rtlCol="0" anchor="ctr"/>
          <a:lstStyle/>
          <a:p>
            <a:pPr algn="ctr"/>
            <a:r>
              <a:rPr lang="en-US" sz="900" b="1" dirty="0">
                <a:solidFill>
                  <a:srgbClr val="5E7A12"/>
                </a:solidFill>
                <a:latin typeface="Calibri" panose="020F0502020204030204" pitchFamily="34" charset="0"/>
                <a:ea typeface="Calibri" panose="020F0502020204030204" pitchFamily="34" charset="-122"/>
                <a:cs typeface="Calibri" panose="020F0502020204030204" pitchFamily="34" charset="-120"/>
              </a:rPr>
              <a:t>[80%]</a:t>
            </a:r>
            <a:endParaRPr lang="en-US" sz="900" dirty="0"/>
          </a:p>
        </p:txBody>
      </p:sp>
      <p:sp>
        <p:nvSpPr>
          <p:cNvPr id="35" name="Text 33"/>
          <p:cNvSpPr/>
          <p:nvPr/>
        </p:nvSpPr>
        <p:spPr>
          <a:xfrm>
            <a:off x="5913120" y="3737610"/>
            <a:ext cx="4183380" cy="1268730"/>
          </a:xfrm>
          <a:prstGeom prst="rect">
            <a:avLst/>
          </a:prstGeom>
          <a:noFill/>
        </p:spPr>
        <p:txBody>
          <a:bodyPr wrap="square" lIns="0" tIns="0" rIns="0" bIns="0" rtlCol="0" anchor="t"/>
          <a:lstStyle/>
          <a:p>
            <a:pPr marL="133350" indent="-133350">
              <a:spcAft>
                <a:spcPts val="525"/>
              </a:spcAft>
              <a:buSzPct val="100000"/>
              <a:buChar char="•"/>
            </a:pPr>
            <a:r>
              <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rPr>
              <a:t>Common root causes: [inadequate controls / record-keeping]</a:t>
            </a:r>
            <a:endParaRPr lang="en-US" sz="865" dirty="0"/>
          </a:p>
          <a:p>
            <a:pPr marL="133350" indent="-133350">
              <a:spcAft>
                <a:spcPts val="525"/>
              </a:spcAft>
              <a:buSzPct val="100000"/>
              <a:buChar char="•"/>
            </a:pPr>
            <a:r>
              <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rPr>
              <a:t>Status split: [12] implemented · [3] in progress · [0] not started</a:t>
            </a:r>
            <a:endParaRPr lang="en-US" sz="865" dirty="0"/>
          </a:p>
          <a:p>
            <a:pPr marL="133350" indent="-133350">
              <a:spcAft>
                <a:spcPts val="525"/>
              </a:spcAft>
              <a:buSzPct val="100000"/>
              <a:buFontTx/>
              <a:buChar char="•"/>
            </a:pPr>
            <a:r>
              <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rPr>
              <a:t>Responsible officials :(CFO, HR &amp; CIO)</a:t>
            </a:r>
            <a:endParaRPr lang="en-US" sz="865" dirty="0"/>
          </a:p>
          <a:p>
            <a:pPr marL="133350" indent="-133350">
              <a:spcAft>
                <a:spcPts val="525"/>
              </a:spcAft>
              <a:buSzPct val="100000"/>
              <a:buChar char="•"/>
            </a:pPr>
            <a:r>
              <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rPr>
              <a:t> Target date  assigned per finding  : 30 June 2026</a:t>
            </a:r>
            <a:endPar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endParaRPr>
          </a:p>
          <a:p>
            <a:pPr marL="133350" indent="-133350">
              <a:spcAft>
                <a:spcPts val="525"/>
              </a:spcAft>
              <a:buSzPct val="100000"/>
              <a:buChar char="•"/>
            </a:pPr>
            <a:r>
              <a:rPr lang="en-US" sz="865" dirty="0">
                <a:solidFill>
                  <a:srgbClr val="2A2828"/>
                </a:solidFill>
                <a:latin typeface="Calibri" panose="020F0502020204030204" pitchFamily="34" charset="0"/>
                <a:ea typeface="Calibri" panose="020F0502020204030204" pitchFamily="34" charset="-122"/>
                <a:cs typeface="Calibri" panose="020F0502020204030204" pitchFamily="34" charset="-120"/>
              </a:rPr>
              <a:t>Tracked by Internal Audit and reported to the Audit &amp; Risk Committee</a:t>
            </a:r>
            <a:endParaRPr lang="en-US" sz="865" dirty="0"/>
          </a:p>
        </p:txBody>
      </p:sp>
      <p:sp>
        <p:nvSpPr>
          <p:cNvPr id="38" name="Text 34"/>
          <p:cNvSpPr/>
          <p:nvPr/>
        </p:nvSpPr>
        <p:spPr>
          <a:xfrm>
            <a:off x="10041636" y="5602986"/>
            <a:ext cx="425196" cy="233172"/>
          </a:xfrm>
          <a:prstGeom prst="rect">
            <a:avLst/>
          </a:prstGeom>
          <a:noFill/>
        </p:spPr>
        <p:txBody>
          <a:bodyPr wrap="square" lIns="0" tIns="0" rIns="0" bIns="0" rtlCol="0" anchor="ctr"/>
          <a:lstStyle/>
          <a:p>
            <a:pPr algn="ctr"/>
            <a:r>
              <a:rPr lang="en-US" sz="900" b="1" dirty="0">
                <a:solidFill>
                  <a:srgbClr val="FFFFFF"/>
                </a:solidFill>
                <a:latin typeface="Calibri" panose="020F0502020204030204" pitchFamily="34" charset="0"/>
                <a:ea typeface="Calibri" panose="020F0502020204030204" pitchFamily="34" charset="-122"/>
                <a:cs typeface="Calibri" panose="020F0502020204030204" pitchFamily="34" charset="-120"/>
              </a:rPr>
              <a:t>5</a:t>
            </a:r>
            <a:endParaRPr lang="en-US" sz="900" dirty="0"/>
          </a:p>
        </p:txBody>
      </p:sp>
      <p:sp>
        <p:nvSpPr>
          <p:cNvPr id="4"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8. PERFORMANCE INFORMATION</a:t>
            </a:r>
            <a:endParaRPr lang="en-ZA" altLang="en-US" sz="2800"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23" name="TextBox 22"/>
          <p:cNvSpPr txBox="1"/>
          <p:nvPr/>
        </p:nvSpPr>
        <p:spPr>
          <a:xfrm>
            <a:off x="2176370" y="4455034"/>
            <a:ext cx="7842343" cy="414020"/>
          </a:xfrm>
          <a:prstGeom prst="rect">
            <a:avLst/>
          </a:prstGeom>
          <a:noFill/>
          <a:ln>
            <a:noFill/>
          </a:ln>
        </p:spPr>
        <p:txBody>
          <a:bodyPr wrap="square" rtlCol="0">
            <a:spAutoFit/>
          </a:bodyPr>
          <a:lstStyle/>
          <a:p>
            <a:pPr marL="285750" indent="-285750" algn="just" eaLnBrk="1" hangingPunct="1">
              <a:lnSpc>
                <a:spcPct val="150000"/>
              </a:lnSpc>
              <a:buFont typeface="Wingdings" panose="05000000000000000000" pitchFamily="2" charset="2"/>
              <a:buChar char="q"/>
              <a:defRPr/>
            </a:pPr>
            <a:endParaRPr lang="en-US" altLang="en-US" sz="1400" dirty="0">
              <a:latin typeface="Aptos" pitchFamily="34" charset="0"/>
              <a:cs typeface="Arial" panose="020B0604020202020204" pitchFamily="34" charset="0"/>
            </a:endParaRPr>
          </a:p>
        </p:txBody>
      </p:sp>
      <p:pic>
        <p:nvPicPr>
          <p:cNvPr id="25" name="Picture 2" descr="Approval Process | SuiteCRM Modul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33600" y="0"/>
            <a:ext cx="825795" cy="919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p:cNvGraphicFramePr>
            <a:graphicFrameLocks noGrp="1"/>
          </p:cNvGraphicFramePr>
          <p:nvPr/>
        </p:nvGraphicFramePr>
        <p:xfrm>
          <a:off x="3061243" y="998591"/>
          <a:ext cx="6085840" cy="5087620"/>
        </p:xfrm>
        <a:graphic>
          <a:graphicData uri="http://schemas.openxmlformats.org/drawingml/2006/table">
            <a:tbl>
              <a:tblPr/>
              <a:tblGrid>
                <a:gridCol w="3509645"/>
                <a:gridCol w="1424940"/>
                <a:gridCol w="1151255"/>
              </a:tblGrid>
              <a:tr h="213360">
                <a:tc gridSpan="3">
                  <a:txBody>
                    <a:bodyPr/>
                    <a:lstStyle/>
                    <a:p>
                      <a:pPr algn="ctr" fontAlgn="b">
                        <a:buNone/>
                      </a:pPr>
                      <a:r>
                        <a:rPr lang="en-ZA" sz="1100" b="1" i="0" u="none" strike="noStrike">
                          <a:solidFill>
                            <a:srgbClr val="000000"/>
                          </a:solidFill>
                          <a:effectLst/>
                          <a:latin typeface="Arial" panose="020B0604020202020204" pitchFamily="34" charset="0"/>
                        </a:rPr>
                        <a:t>2024 - 25 Annual Performance</a:t>
                      </a:r>
                      <a:endParaRPr lang="en-ZA" sz="1100" b="1" i="0" u="none" strike="noStrike">
                        <a:solidFill>
                          <a:srgbClr val="000000"/>
                        </a:solidFill>
                        <a:effectLst/>
                        <a:latin typeface="Arial" panose="020B0604020202020204" pitchFamily="34" charset="0"/>
                      </a:endParaRPr>
                    </a:p>
                  </a:txBody>
                  <a:tcPr marL="5561" marR="5561" marT="556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cPr/>
                </a:tc>
                <a:tc hMerge="1">
                  <a:tcPr/>
                </a:tc>
              </a:tr>
              <a:tr h="340995">
                <a:tc>
                  <a:txBody>
                    <a:bodyPr/>
                    <a:lstStyle/>
                    <a:p>
                      <a:pPr algn="l" fontAlgn="b">
                        <a:buNone/>
                      </a:pPr>
                      <a:r>
                        <a:rPr lang="en-ZA" sz="1100" b="1" i="0" u="none" strike="noStrike">
                          <a:solidFill>
                            <a:srgbClr val="000000"/>
                          </a:solidFill>
                          <a:effectLst/>
                          <a:latin typeface="Arial" panose="020B0604020202020204" pitchFamily="34" charset="0"/>
                        </a:rPr>
                        <a:t>Indicator description</a:t>
                      </a:r>
                      <a:endParaRPr lang="en-ZA" sz="1100" b="1" i="0" u="none" strike="noStrike">
                        <a:solidFill>
                          <a:srgbClr val="000000"/>
                        </a:solidFill>
                        <a:effectLst/>
                        <a:latin typeface="Arial" panose="020B0604020202020204" pitchFamily="34" charset="0"/>
                      </a:endParaRPr>
                    </a:p>
                  </a:txBody>
                  <a:tcPr marL="5561" marR="5561" marT="556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b">
                        <a:buNone/>
                      </a:pPr>
                      <a:r>
                        <a:rPr lang="en-ZA" sz="1100" b="1" i="0" u="none" strike="noStrike">
                          <a:solidFill>
                            <a:srgbClr val="000000"/>
                          </a:solidFill>
                          <a:effectLst/>
                          <a:latin typeface="Arial" panose="020B0604020202020204" pitchFamily="34" charset="0"/>
                        </a:rPr>
                        <a:t>Target</a:t>
                      </a:r>
                      <a:endParaRPr lang="en-ZA" sz="1100" b="1" i="0" u="none" strike="noStrike">
                        <a:solidFill>
                          <a:srgbClr val="000000"/>
                        </a:solidFill>
                        <a:effectLst/>
                        <a:latin typeface="Arial" panose="020B0604020202020204" pitchFamily="34" charset="0"/>
                      </a:endParaRPr>
                    </a:p>
                  </a:txBody>
                  <a:tcPr marL="5561" marR="5561" marT="556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b">
                        <a:buNone/>
                      </a:pPr>
                      <a:r>
                        <a:rPr lang="en-ZA" sz="1100" b="1" i="0" u="none" strike="noStrike">
                          <a:solidFill>
                            <a:srgbClr val="000000"/>
                          </a:solidFill>
                          <a:effectLst/>
                          <a:latin typeface="Arial" panose="020B0604020202020204" pitchFamily="34" charset="0"/>
                        </a:rPr>
                        <a:t>Actual Achievemnet</a:t>
                      </a:r>
                      <a:endParaRPr lang="en-ZA" sz="1100" b="1" i="0" u="none" strike="noStrike">
                        <a:solidFill>
                          <a:srgbClr val="000000"/>
                        </a:solidFill>
                        <a:effectLst/>
                        <a:latin typeface="Arial" panose="020B0604020202020204" pitchFamily="34" charset="0"/>
                      </a:endParaRPr>
                    </a:p>
                  </a:txBody>
                  <a:tcPr marL="5561" marR="5561" marT="556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774065">
                <a:tc>
                  <a:txBody>
                    <a:bodyPr/>
                    <a:lstStyle/>
                    <a:p>
                      <a:pPr algn="l" fontAlgn="b">
                        <a:buNone/>
                      </a:pPr>
                      <a:r>
                        <a:rPr lang="en-ZA" sz="1100" b="0" i="0" u="none" strike="noStrike" dirty="0">
                          <a:solidFill>
                            <a:srgbClr val="000000"/>
                          </a:solidFill>
                          <a:effectLst/>
                          <a:latin typeface="Arial" panose="020B0604020202020204" pitchFamily="34" charset="0"/>
                        </a:rPr>
                        <a:t>Number of new high mast lights installed within Mangaung Metropolitan area of supply</a:t>
                      </a:r>
                      <a:endParaRPr lang="en-ZA" sz="1100" b="0" i="0" u="none" strike="noStrike" dirty="0">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dirty="0">
                          <a:solidFill>
                            <a:srgbClr val="000000"/>
                          </a:solidFill>
                          <a:effectLst/>
                          <a:latin typeface="Arial" panose="020B0604020202020204" pitchFamily="34" charset="0"/>
                        </a:rPr>
                        <a:t>40</a:t>
                      </a:r>
                      <a:endParaRPr lang="en-ZA" sz="1100" b="0" i="0" u="none" strike="noStrike" dirty="0">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40</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781685">
                <a:tc>
                  <a:txBody>
                    <a:bodyPr/>
                    <a:lstStyle/>
                    <a:p>
                      <a:pPr algn="l" fontAlgn="b">
                        <a:buNone/>
                      </a:pPr>
                      <a:r>
                        <a:rPr lang="en-ZA" sz="1100" b="0" i="0" u="none" strike="noStrike">
                          <a:solidFill>
                            <a:srgbClr val="000000"/>
                          </a:solidFill>
                          <a:effectLst/>
                          <a:latin typeface="Arial" panose="020B0604020202020204" pitchFamily="34" charset="0"/>
                        </a:rPr>
                        <a:t>Number of dwellings provided with connections to the mains electricity supply of the municipality</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1500</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1521</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689610">
                <a:tc>
                  <a:txBody>
                    <a:bodyPr/>
                    <a:lstStyle/>
                    <a:p>
                      <a:pPr algn="l" fontAlgn="b">
                        <a:buNone/>
                      </a:pPr>
                      <a:r>
                        <a:rPr lang="en-ZA" sz="1100" b="0" i="0" u="none" strike="noStrike">
                          <a:solidFill>
                            <a:srgbClr val="000000"/>
                          </a:solidFill>
                          <a:effectLst/>
                          <a:latin typeface="Arial" panose="020B0604020202020204" pitchFamily="34" charset="0"/>
                        </a:rPr>
                        <a:t>Provision of 3% total residential electricity allocated as Free Basic Elecetricity by 30 June 2025</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3%</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4,6%</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69570">
                <a:tc>
                  <a:txBody>
                    <a:bodyPr/>
                    <a:lstStyle/>
                    <a:p>
                      <a:pPr algn="l" fontAlgn="b">
                        <a:buNone/>
                      </a:pPr>
                      <a:r>
                        <a:rPr lang="en-ZA" sz="1100" b="0" i="0" u="none" strike="noStrike">
                          <a:solidFill>
                            <a:srgbClr val="000000"/>
                          </a:solidFill>
                          <a:effectLst/>
                          <a:latin typeface="Arial" panose="020B0604020202020204" pitchFamily="34" charset="0"/>
                        </a:rPr>
                        <a:t>Percentage of planned maintenance performed</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dirty="0">
                          <a:solidFill>
                            <a:srgbClr val="000000"/>
                          </a:solidFill>
                          <a:effectLst/>
                          <a:latin typeface="Arial" panose="020B0604020202020204" pitchFamily="34" charset="0"/>
                        </a:rPr>
                        <a:t>95%</a:t>
                      </a:r>
                      <a:endParaRPr lang="en-ZA" sz="1100" b="0" i="0" u="none" strike="noStrike" dirty="0">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99,27%</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916305">
                <a:tc>
                  <a:txBody>
                    <a:bodyPr/>
                    <a:lstStyle/>
                    <a:p>
                      <a:pPr algn="l" fontAlgn="b">
                        <a:buNone/>
                      </a:pPr>
                      <a:r>
                        <a:rPr lang="en-ZA" sz="1100" b="0" i="0" u="none" strike="noStrike" dirty="0">
                          <a:solidFill>
                            <a:srgbClr val="000000"/>
                          </a:solidFill>
                          <a:effectLst/>
                          <a:latin typeface="Arial" panose="020B0604020202020204" pitchFamily="34" charset="0"/>
                        </a:rPr>
                        <a:t>Percentage of valid customer applications for new electricity connections processed in terms of </a:t>
                      </a:r>
                      <a:r>
                        <a:rPr lang="en-ZA" sz="1100" b="0" i="0" u="none" strike="noStrike" dirty="0" err="1">
                          <a:solidFill>
                            <a:srgbClr val="000000"/>
                          </a:solidFill>
                          <a:effectLst/>
                          <a:latin typeface="Arial" panose="020B0604020202020204" pitchFamily="34" charset="0"/>
                        </a:rPr>
                        <a:t>mucipal</a:t>
                      </a:r>
                      <a:r>
                        <a:rPr lang="en-ZA" sz="1100" b="0" i="0" u="none" strike="noStrike" dirty="0">
                          <a:solidFill>
                            <a:srgbClr val="000000"/>
                          </a:solidFill>
                          <a:effectLst/>
                          <a:latin typeface="Arial" panose="020B0604020202020204" pitchFamily="34" charset="0"/>
                        </a:rPr>
                        <a:t> services</a:t>
                      </a:r>
                      <a:endParaRPr lang="en-ZA" sz="1100" b="0" i="0" u="none" strike="noStrike" dirty="0">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90%</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76%</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002030">
                <a:tc>
                  <a:txBody>
                    <a:bodyPr/>
                    <a:lstStyle/>
                    <a:p>
                      <a:pPr algn="l" fontAlgn="b">
                        <a:buNone/>
                      </a:pPr>
                      <a:r>
                        <a:rPr lang="en-ZA" sz="1100" b="0" i="0" u="none" strike="noStrike">
                          <a:solidFill>
                            <a:srgbClr val="000000"/>
                          </a:solidFill>
                          <a:effectLst/>
                          <a:latin typeface="Arial" panose="020B0604020202020204" pitchFamily="34" charset="0"/>
                        </a:rPr>
                        <a:t>Percentage of unplanned outages that are restored to supply within industry timeframes. (Aggregated - Single &amp; Area Faults)</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a:solidFill>
                            <a:srgbClr val="000000"/>
                          </a:solidFill>
                          <a:effectLst/>
                          <a:latin typeface="Arial" panose="020B0604020202020204" pitchFamily="34" charset="0"/>
                        </a:rPr>
                        <a:t>98%</a:t>
                      </a:r>
                      <a:endParaRPr lang="en-ZA" sz="1100" b="0" i="0" u="none" strike="noStrike">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ZA" sz="1100" b="0" i="0" u="none" strike="noStrike" dirty="0">
                          <a:solidFill>
                            <a:srgbClr val="000000"/>
                          </a:solidFill>
                          <a:effectLst/>
                          <a:latin typeface="Arial" panose="020B0604020202020204" pitchFamily="34" charset="0"/>
                        </a:rPr>
                        <a:t>90%</a:t>
                      </a:r>
                      <a:endParaRPr lang="en-ZA" sz="1100" b="0" i="0" u="none" strike="noStrike" dirty="0">
                        <a:solidFill>
                          <a:srgbClr val="000000"/>
                        </a:solidFill>
                        <a:effectLst/>
                        <a:latin typeface="Arial" panose="020B0604020202020204" pitchFamily="34" charset="0"/>
                      </a:endParaRPr>
                    </a:p>
                  </a:txBody>
                  <a:tcPr marL="5561" marR="5561" marT="55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9. PERFORMANCE INFORMATION </a:t>
            </a:r>
            <a:b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br>
            <a: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Highlights &amp; Challenges</a:t>
            </a:r>
            <a:endParaRPr lang="en-ZA" altLang="en-US" sz="2800"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23" name="TextBox 22"/>
          <p:cNvSpPr txBox="1"/>
          <p:nvPr/>
        </p:nvSpPr>
        <p:spPr>
          <a:xfrm>
            <a:off x="2176370" y="4455034"/>
            <a:ext cx="7842343" cy="414020"/>
          </a:xfrm>
          <a:prstGeom prst="rect">
            <a:avLst/>
          </a:prstGeom>
          <a:noFill/>
          <a:ln>
            <a:noFill/>
          </a:ln>
        </p:spPr>
        <p:txBody>
          <a:bodyPr wrap="square" rtlCol="0">
            <a:spAutoFit/>
          </a:bodyPr>
          <a:lstStyle/>
          <a:p>
            <a:pPr marL="285750" indent="-285750" algn="just" eaLnBrk="1" hangingPunct="1">
              <a:lnSpc>
                <a:spcPct val="150000"/>
              </a:lnSpc>
              <a:buFont typeface="Wingdings" panose="05000000000000000000" pitchFamily="2" charset="2"/>
              <a:buChar char="q"/>
              <a:defRPr/>
            </a:pPr>
            <a:endParaRPr lang="en-US" altLang="en-US" sz="1400" dirty="0">
              <a:latin typeface="Aptos" pitchFamily="34" charset="0"/>
              <a:cs typeface="Arial" panose="020B0604020202020204" pitchFamily="34" charset="0"/>
            </a:endParaRPr>
          </a:p>
        </p:txBody>
      </p:sp>
      <p:pic>
        <p:nvPicPr>
          <p:cNvPr id="25" name="Picture 2" descr="Approval Process | SuiteCRM Modul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33600" y="0"/>
            <a:ext cx="825795" cy="919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05049" y="1762972"/>
            <a:ext cx="7328808" cy="1106805"/>
          </a:xfrm>
          <a:prstGeom prst="rect">
            <a:avLst/>
          </a:prstGeom>
          <a:noFill/>
        </p:spPr>
        <p:txBody>
          <a:bodyPr wrap="square">
            <a:spAutoFit/>
          </a:bodyPr>
          <a:lstStyle/>
          <a:p>
            <a:pPr algn="just" eaLnBrk="1" hangingPunct="1">
              <a:lnSpc>
                <a:spcPct val="150000"/>
              </a:lnSpc>
              <a:defRPr/>
            </a:pPr>
            <a:r>
              <a:rPr lang="en-ZA" altLang="en-US" sz="1400" dirty="0">
                <a:solidFill>
                  <a:schemeClr val="bg1"/>
                </a:solidFill>
                <a:latin typeface="Aptos" pitchFamily="34" charset="0"/>
                <a:cs typeface="Arial" panose="020B0604020202020204" pitchFamily="34" charset="0"/>
              </a:rPr>
              <a:t>  </a:t>
            </a:r>
            <a:r>
              <a:rPr lang="en-ZA" altLang="en-US" sz="2400" b="1" dirty="0">
                <a:solidFill>
                  <a:schemeClr val="bg1"/>
                </a:solidFill>
                <a:latin typeface="Aptos" pitchFamily="34" charset="0"/>
                <a:cs typeface="Arial" panose="020B0604020202020204" pitchFamily="34" charset="0"/>
              </a:rPr>
              <a:t>Highlights</a:t>
            </a:r>
            <a:r>
              <a:rPr lang="en-ZA" altLang="en-US" sz="1400" b="1" dirty="0">
                <a:solidFill>
                  <a:schemeClr val="bg1"/>
                </a:solidFill>
                <a:latin typeface="Aptos" pitchFamily="34" charset="0"/>
                <a:cs typeface="Arial" panose="020B0604020202020204" pitchFamily="34" charset="0"/>
              </a:rPr>
              <a:t>:</a:t>
            </a:r>
            <a:endParaRPr lang="en-ZA" altLang="en-US" sz="1400" b="1" dirty="0">
              <a:solidFill>
                <a:schemeClr val="bg1"/>
              </a:solidFill>
              <a:latin typeface="Aptos" pitchFamily="34" charset="0"/>
              <a:cs typeface="Arial" panose="020B0604020202020204" pitchFamily="34" charset="0"/>
            </a:endParaRPr>
          </a:p>
          <a:p>
            <a:pPr algn="just" eaLnBrk="1" hangingPunct="1">
              <a:lnSpc>
                <a:spcPct val="150000"/>
              </a:lnSpc>
              <a:defRPr/>
            </a:pPr>
            <a:r>
              <a:rPr lang="en-ZA" altLang="en-US" sz="2000" dirty="0">
                <a:solidFill>
                  <a:schemeClr val="bg1"/>
                </a:solidFill>
                <a:latin typeface="Aptos" pitchFamily="34" charset="0"/>
                <a:cs typeface="Arial" panose="020B0604020202020204" pitchFamily="34" charset="0"/>
              </a:rPr>
              <a:t> The entity received a clean audit on Performance Information.</a:t>
            </a:r>
            <a:endParaRPr lang="en-ZA" altLang="en-US" sz="2000" dirty="0">
              <a:solidFill>
                <a:schemeClr val="bg1"/>
              </a:solidFill>
              <a:latin typeface="Aptos" pitchFamily="34" charset="0"/>
              <a:cs typeface="Arial" panose="020B0604020202020204" pitchFamily="34" charset="0"/>
            </a:endParaRPr>
          </a:p>
        </p:txBody>
      </p:sp>
      <p:sp>
        <p:nvSpPr>
          <p:cNvPr id="5" name="TextBox 4"/>
          <p:cNvSpPr txBox="1"/>
          <p:nvPr/>
        </p:nvSpPr>
        <p:spPr>
          <a:xfrm>
            <a:off x="2305049" y="3649146"/>
            <a:ext cx="7328808" cy="1568450"/>
          </a:xfrm>
          <a:prstGeom prst="rect">
            <a:avLst/>
          </a:prstGeom>
          <a:noFill/>
        </p:spPr>
        <p:txBody>
          <a:bodyPr wrap="square">
            <a:spAutoFit/>
          </a:bodyPr>
          <a:lstStyle/>
          <a:p>
            <a:pPr algn="just" eaLnBrk="1" hangingPunct="1">
              <a:lnSpc>
                <a:spcPct val="150000"/>
              </a:lnSpc>
              <a:defRPr/>
            </a:pPr>
            <a:r>
              <a:rPr lang="en-ZA" altLang="en-US" sz="1400" dirty="0">
                <a:solidFill>
                  <a:schemeClr val="bg1"/>
                </a:solidFill>
                <a:latin typeface="Aptos" pitchFamily="34" charset="0"/>
                <a:cs typeface="Arial" panose="020B0604020202020204" pitchFamily="34" charset="0"/>
              </a:rPr>
              <a:t>  </a:t>
            </a:r>
            <a:r>
              <a:rPr lang="en-ZA" altLang="en-US" sz="2400" b="1" dirty="0">
                <a:solidFill>
                  <a:schemeClr val="bg1"/>
                </a:solidFill>
                <a:latin typeface="Aptos" pitchFamily="34" charset="0"/>
                <a:cs typeface="Arial" panose="020B0604020202020204" pitchFamily="34" charset="0"/>
              </a:rPr>
              <a:t>Challenges</a:t>
            </a:r>
            <a:r>
              <a:rPr lang="en-ZA" altLang="en-US" sz="1400" b="1" dirty="0">
                <a:solidFill>
                  <a:schemeClr val="bg1"/>
                </a:solidFill>
                <a:latin typeface="Aptos" pitchFamily="34" charset="0"/>
                <a:cs typeface="Arial" panose="020B0604020202020204" pitchFamily="34" charset="0"/>
              </a:rPr>
              <a:t>:</a:t>
            </a:r>
            <a:endParaRPr lang="en-ZA" altLang="en-US" sz="1400" b="1" dirty="0">
              <a:solidFill>
                <a:schemeClr val="bg1"/>
              </a:solidFill>
              <a:latin typeface="Aptos" pitchFamily="34" charset="0"/>
              <a:cs typeface="Arial" panose="020B0604020202020204" pitchFamily="34" charset="0"/>
            </a:endParaRPr>
          </a:p>
          <a:p>
            <a:pPr algn="just" eaLnBrk="1" hangingPunct="1">
              <a:lnSpc>
                <a:spcPct val="150000"/>
              </a:lnSpc>
              <a:defRPr/>
            </a:pPr>
            <a:r>
              <a:rPr lang="en-ZA" altLang="en-US" sz="2000" dirty="0">
                <a:solidFill>
                  <a:schemeClr val="bg1"/>
                </a:solidFill>
                <a:latin typeface="Aptos" pitchFamily="34" charset="0"/>
                <a:cs typeface="Arial" panose="020B0604020202020204" pitchFamily="34" charset="0"/>
              </a:rPr>
              <a:t> Infrastructure theft  &amp; vandalism resulting in prolonged unplanned power outages.</a:t>
            </a:r>
            <a:endParaRPr lang="en-ZA" altLang="en-US" sz="2000" dirty="0">
              <a:solidFill>
                <a:schemeClr val="bg1"/>
              </a:solidFill>
              <a:latin typeface="Aptos" pitchFamily="34" charset="0"/>
              <a:cs typeface="Arial" panose="020B0604020202020204" pitchFamily="34"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2133600" y="163033"/>
            <a:ext cx="8329613" cy="1030767"/>
          </a:xfrm>
          <a:solidFill>
            <a:schemeClr val="bg1"/>
          </a:solidFill>
          <a:ln>
            <a:noFill/>
          </a:ln>
        </p:spPr>
        <p:txBody>
          <a:bodyPr/>
          <a:lstStyle/>
          <a:p>
            <a:pPr algn="ctr">
              <a:defRPr/>
            </a:pPr>
            <a: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10. SERVICE DELIVERY</a:t>
            </a:r>
            <a:br>
              <a:rPr lang="en-US" altLang="en-US" sz="28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br>
            <a:r>
              <a:rPr lang="en-US" altLang="en-US" sz="2300" b="1" dirty="0">
                <a:solidFill>
                  <a:srgbClr val="92D050"/>
                </a:solidFill>
                <a:effectLst>
                  <a:outerShdw blurRad="38100" dist="38100" dir="2700000" algn="tl">
                    <a:srgbClr val="000000">
                      <a:alpha val="43137"/>
                    </a:srgbClr>
                  </a:outerShdw>
                </a:effectLst>
                <a:latin typeface="Aptos" pitchFamily="34" charset="0"/>
                <a:cs typeface="Arial" panose="020B0604020202020204" pitchFamily="34" charset="0"/>
              </a:rPr>
              <a:t>Progress made in addressing service delivery challenges</a:t>
            </a:r>
            <a:endParaRPr lang="en-ZA" altLang="en-US" sz="2300" dirty="0"/>
          </a:p>
        </p:txBody>
      </p:sp>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23" name="TextBox 22"/>
          <p:cNvSpPr txBox="1"/>
          <p:nvPr/>
        </p:nvSpPr>
        <p:spPr>
          <a:xfrm>
            <a:off x="2176370" y="4455034"/>
            <a:ext cx="7842343" cy="414020"/>
          </a:xfrm>
          <a:prstGeom prst="rect">
            <a:avLst/>
          </a:prstGeom>
          <a:noFill/>
          <a:ln>
            <a:noFill/>
          </a:ln>
        </p:spPr>
        <p:txBody>
          <a:bodyPr wrap="square" rtlCol="0">
            <a:spAutoFit/>
          </a:bodyPr>
          <a:lstStyle/>
          <a:p>
            <a:pPr marL="285750" indent="-285750" algn="just" eaLnBrk="1" hangingPunct="1">
              <a:lnSpc>
                <a:spcPct val="150000"/>
              </a:lnSpc>
              <a:buFont typeface="Wingdings" panose="05000000000000000000" pitchFamily="2" charset="2"/>
              <a:buChar char="q"/>
              <a:defRPr/>
            </a:pPr>
            <a:endParaRPr lang="en-US" altLang="en-US" sz="1400" dirty="0">
              <a:latin typeface="Aptos" pitchFamily="34" charset="0"/>
              <a:cs typeface="Arial" panose="020B0604020202020204" pitchFamily="34" charset="0"/>
            </a:endParaRPr>
          </a:p>
        </p:txBody>
      </p:sp>
      <p:sp>
        <p:nvSpPr>
          <p:cNvPr id="5" name="TextBox 4"/>
          <p:cNvSpPr txBox="1"/>
          <p:nvPr/>
        </p:nvSpPr>
        <p:spPr>
          <a:xfrm>
            <a:off x="2305049" y="3649146"/>
            <a:ext cx="7328808" cy="414020"/>
          </a:xfrm>
          <a:prstGeom prst="rect">
            <a:avLst/>
          </a:prstGeom>
          <a:noFill/>
        </p:spPr>
        <p:txBody>
          <a:bodyPr wrap="square">
            <a:spAutoFit/>
          </a:bodyPr>
          <a:lstStyle/>
          <a:p>
            <a:pPr algn="just" eaLnBrk="1" hangingPunct="1">
              <a:lnSpc>
                <a:spcPct val="150000"/>
              </a:lnSpc>
              <a:defRPr/>
            </a:pPr>
            <a:r>
              <a:rPr lang="en-ZA" altLang="en-US" sz="1400" dirty="0">
                <a:latin typeface="Aptos" pitchFamily="34" charset="0"/>
                <a:cs typeface="Arial" panose="020B0604020202020204" pitchFamily="34" charset="0"/>
              </a:rPr>
              <a:t>  </a:t>
            </a:r>
            <a:endParaRPr lang="en-ZA" altLang="en-US" sz="2000" dirty="0">
              <a:latin typeface="Aptos" pitchFamily="34" charset="0"/>
              <a:cs typeface="Arial" panose="020B0604020202020204" pitchFamily="34" charset="0"/>
            </a:endParaRPr>
          </a:p>
        </p:txBody>
      </p:sp>
      <p:graphicFrame>
        <p:nvGraphicFramePr>
          <p:cNvPr id="2" name="Table 1"/>
          <p:cNvGraphicFramePr>
            <a:graphicFrameLocks noGrp="1"/>
          </p:cNvGraphicFramePr>
          <p:nvPr/>
        </p:nvGraphicFramePr>
        <p:xfrm>
          <a:off x="2133600" y="1193800"/>
          <a:ext cx="7924800" cy="4850130"/>
        </p:xfrm>
        <a:graphic>
          <a:graphicData uri="http://schemas.openxmlformats.org/drawingml/2006/table">
            <a:tbl>
              <a:tblPr firstRow="1" firstCol="1" bandRow="1"/>
              <a:tblGrid>
                <a:gridCol w="619125"/>
                <a:gridCol w="2068830"/>
                <a:gridCol w="5236845"/>
              </a:tblGrid>
              <a:tr h="386480">
                <a:tc>
                  <a:txBody>
                    <a:bodyPr/>
                    <a:lstStyle/>
                    <a:p>
                      <a:pPr>
                        <a:lnSpc>
                          <a:spcPct val="107000"/>
                        </a:lnSpc>
                        <a:spcAft>
                          <a:spcPts val="800"/>
                        </a:spcAft>
                        <a:buNone/>
                      </a:pPr>
                      <a:r>
                        <a:rPr lang="en-ZA" sz="9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ITEM</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800"/>
                        </a:spcAft>
                        <a:buNone/>
                      </a:pPr>
                      <a:r>
                        <a:rPr lang="en-ZA" sz="900" b="1" ker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SERVICE DELIVERY CHALLENGES</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539750">
                        <a:lnSpc>
                          <a:spcPct val="107000"/>
                        </a:lnSpc>
                        <a:spcAft>
                          <a:spcPts val="800"/>
                        </a:spcAft>
                        <a:buNone/>
                      </a:pPr>
                      <a:r>
                        <a:rPr lang="en-ZA" sz="9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MITIGATION</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154349">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Prolonged Power Failures</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Scheduling more planned maintenance activities</a:t>
                      </a:r>
                      <a:endParaRPr lang="en-ZA" sz="900" kern="100" dirty="0">
                        <a:effectLst/>
                        <a:latin typeface="Aptos" pitchFamily="34" charset="0"/>
                        <a:ea typeface="Aptos" pitchFamily="34" charset="0"/>
                        <a:cs typeface="Times New Roman" panose="02020603050405020304" pitchFamily="18" charset="0"/>
                      </a:endParaRPr>
                    </a:p>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Replacement of aged infrastructure.</a:t>
                      </a:r>
                      <a:endParaRPr lang="en-ZA" sz="900" kern="100" dirty="0">
                        <a:effectLst/>
                        <a:latin typeface="Aptos" pitchFamily="34" charset="0"/>
                        <a:ea typeface="Aptos" pitchFamily="34" charset="0"/>
                        <a:cs typeface="Times New Roman" panose="02020603050405020304" pitchFamily="18" charset="0"/>
                      </a:endParaRPr>
                    </a:p>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Capacitating the 24-Hour standby office to ensure availability of adequate personnel </a:t>
                      </a:r>
                      <a:endParaRPr lang="en-ZA" sz="900" kern="100" dirty="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012234">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Limited Grant Funding</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Application for UDFG funding for identified infrastructure projects.</a:t>
                      </a:r>
                      <a:endParaRPr lang="en-ZA" sz="900" kern="100" dirty="0">
                        <a:effectLst/>
                        <a:latin typeface="Aptos" pitchFamily="34" charset="0"/>
                        <a:ea typeface="Aptos" pitchFamily="34" charset="0"/>
                        <a:cs typeface="Times New Roman" panose="02020603050405020304" pitchFamily="18" charset="0"/>
                      </a:endParaRPr>
                    </a:p>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Request to MMM on the USDG and ISUPG needs to finance CENTLEC bulk infrastructure projects</a:t>
                      </a:r>
                      <a:endParaRPr lang="en-ZA" sz="900" kern="100" dirty="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057213">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Small Scale Embedded Generation (SSEG).</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20000"/>
                        </a:lnSpc>
                        <a:spcAft>
                          <a:spcPts val="800"/>
                        </a:spcAft>
                        <a:buFont typeface="Symbol" panose="05050102010706020507" pitchFamily="18" charset="2"/>
                        <a:buChar char=""/>
                      </a:pPr>
                      <a:r>
                        <a:rPr lang="en-US" sz="1000" kern="120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Draft RFP for the proposed 30 MW Solar Plant and appointment of service provider </a:t>
                      </a:r>
                      <a:endParaRPr lang="en-ZA" sz="900" kern="100">
                        <a:effectLst/>
                        <a:latin typeface="Aptos" pitchFamily="34" charset="0"/>
                        <a:ea typeface="Aptos" pitchFamily="34" charset="0"/>
                        <a:cs typeface="Times New Roman" panose="02020603050405020304" pitchFamily="18" charset="0"/>
                      </a:endParaRPr>
                    </a:p>
                    <a:p>
                      <a:pPr marL="342900" lvl="0" indent="-342900" algn="just">
                        <a:lnSpc>
                          <a:spcPct val="120000"/>
                        </a:lnSpc>
                        <a:spcAft>
                          <a:spcPts val="800"/>
                        </a:spcAft>
                        <a:buFont typeface="Symbol" panose="05050102010706020507" pitchFamily="18" charset="2"/>
                        <a:buChar char=""/>
                      </a:pPr>
                      <a:r>
                        <a:rPr lang="en-US" sz="1000" kern="120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Build internal capacity around the renewables to ensure the continuous development.</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240165">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ZA" sz="9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Strengthening of Infrastructure Security against Theft and Vandalism</a:t>
                      </a:r>
                      <a:endParaRPr lang="en-ZA" sz="900" kern="10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Application of Surveillance Systems and Assets Tracking devices</a:t>
                      </a:r>
                      <a:endParaRPr lang="en-ZA" sz="900" kern="100" dirty="0">
                        <a:effectLst/>
                        <a:latin typeface="Aptos" pitchFamily="34" charset="0"/>
                        <a:ea typeface="Aptos" pitchFamily="34" charset="0"/>
                        <a:cs typeface="Times New Roman" panose="02020603050405020304" pitchFamily="18" charset="0"/>
                      </a:endParaRPr>
                    </a:p>
                    <a:p>
                      <a:pPr marL="342900" lvl="0" indent="-342900" algn="just">
                        <a:lnSpc>
                          <a:spcPct val="120000"/>
                        </a:lnSpc>
                        <a:spcAft>
                          <a:spcPts val="800"/>
                        </a:spcAft>
                        <a:buFont typeface="Symbol" panose="05050102010706020507" pitchFamily="18" charset="2"/>
                        <a:buChar char=""/>
                      </a:pPr>
                      <a:r>
                        <a:rPr lang="en-US" sz="1000" kern="1200" dirty="0">
                          <a:solidFill>
                            <a:srgbClr val="000000"/>
                          </a:solidFill>
                          <a:effectLst/>
                          <a:latin typeface="Arial" panose="020B0604020202020204" pitchFamily="34" charset="0"/>
                          <a:ea typeface="Cambria" panose="02040503050406030204" pitchFamily="34" charset="0"/>
                          <a:cs typeface="Times New Roman" panose="02020603050405020304" pitchFamily="18" charset="0"/>
                        </a:rPr>
                        <a:t>Installations of  protective steel frames around mini-substation and pillar boxes around identified hotspots areas. </a:t>
                      </a:r>
                      <a:endParaRPr lang="en-ZA" sz="900" kern="100" dirty="0">
                        <a:effectLst/>
                        <a:latin typeface="Aptos" pitchFamily="34" charset="0"/>
                        <a:ea typeface="Aptos" pitchFamily="34" charset="0"/>
                        <a:cs typeface="Times New Roman" panose="02020603050405020304" pitchFamily="18" charset="0"/>
                      </a:endParaRPr>
                    </a:p>
                  </a:txBody>
                  <a:tcPr marL="40415" marR="40415" marT="79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
        <p:nvSpPr>
          <p:cNvPr id="3" name="Text 0"/>
          <p:cNvSpPr/>
          <p:nvPr/>
        </p:nvSpPr>
        <p:spPr>
          <a:xfrm>
            <a:off x="2045208" y="1126400"/>
            <a:ext cx="8046720" cy="621793"/>
          </a:xfrm>
          <a:prstGeom prst="rect">
            <a:avLst/>
          </a:prstGeom>
          <a:solidFill>
            <a:srgbClr val="92D050"/>
          </a:solidFill>
        </p:spPr>
        <p:txBody>
          <a:bodyPr wrap="square" lIns="0" tIns="0" rIns="0" bIns="0" rtlCol="0" anchor="ctr"/>
          <a:lstStyle/>
          <a:p>
            <a:pPr marL="0" indent="0" algn="ctr">
              <a:buNone/>
            </a:pPr>
            <a:r>
              <a:rPr lang="en-US" sz="1600" b="1" kern="0" spc="200" dirty="0">
                <a:latin typeface="Trebuchet MS" panose="020B0603020202020204" pitchFamily="34" charset="0"/>
                <a:ea typeface="Trebuchet MS" panose="020B0603020202020204" pitchFamily="34" charset="-122"/>
                <a:cs typeface="Trebuchet MS" panose="020B0603020202020204" pitchFamily="34" charset="-120"/>
              </a:rPr>
              <a:t>FOUR INITIATIVES, ON SERVICE DELIVERY </a:t>
            </a:r>
            <a:endParaRPr lang="en-US" sz="1600" b="1" dirty="0"/>
          </a:p>
        </p:txBody>
      </p:sp>
      <p:sp>
        <p:nvSpPr>
          <p:cNvPr id="5" name="Text 0"/>
          <p:cNvSpPr txBox="1"/>
          <p:nvPr/>
        </p:nvSpPr>
        <p:spPr>
          <a:xfrm>
            <a:off x="1983585" y="1795305"/>
            <a:ext cx="7388652" cy="804672"/>
          </a:xfrm>
          <a:prstGeom prst="rect">
            <a:avLst/>
          </a:prstGeom>
          <a:noFill/>
        </p:spPr>
        <p:txBody>
          <a:bodyPr wrap="square" rtlCol="0" anchor="t"/>
          <a:lst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100" b="1" dirty="0">
                <a:solidFill>
                  <a:srgbClr val="2C3C43"/>
                </a:solidFill>
                <a:latin typeface="Trebuchet MS" panose="020B0603020202020204" pitchFamily="34" charset="0"/>
                <a:ea typeface="Trebuchet MS" panose="020B0603020202020204" pitchFamily="34" charset="-122"/>
                <a:cs typeface="Trebuchet MS" panose="020B0603020202020204" pitchFamily="34" charset="-120"/>
              </a:rPr>
              <a:t>A connected transformation programme  on Services delivery initiatives </a:t>
            </a:r>
            <a:endParaRPr lang="en-US" sz="2100" dirty="0"/>
          </a:p>
        </p:txBody>
      </p:sp>
      <p:sp>
        <p:nvSpPr>
          <p:cNvPr id="37" name="card 01"/>
          <p:cNvSpPr/>
          <p:nvPr/>
        </p:nvSpPr>
        <p:spPr>
          <a:xfrm>
            <a:off x="2045208" y="2990088"/>
            <a:ext cx="1993392" cy="1572768"/>
          </a:xfrm>
          <a:prstGeom prst="rect">
            <a:avLst/>
          </a:prstGeom>
          <a:solidFill>
            <a:srgbClr val="FFFFFF"/>
          </a:solidFill>
          <a:ln w="12700">
            <a:solidFill>
              <a:srgbClr val="E1E4D6"/>
            </a:solidFill>
            <a:prstDash val="solid"/>
          </a:ln>
          <a:effectLst>
            <a:outerShdw blurRad="114300" dist="38100" dir="5400000" algn="bl" rotWithShape="0">
              <a:srgbClr val="2C3C43">
                <a:alpha val="16000"/>
              </a:srgbClr>
            </a:outerShdw>
          </a:effectLst>
        </p:spPr>
        <p:txBody>
          <a:bodyPr/>
          <a:lstStyle/>
          <a:p>
            <a:endParaRPr lang="en-GB"/>
          </a:p>
        </p:txBody>
      </p:sp>
      <p:sp>
        <p:nvSpPr>
          <p:cNvPr id="39" name="card top accent 01"/>
          <p:cNvSpPr/>
          <p:nvPr/>
        </p:nvSpPr>
        <p:spPr>
          <a:xfrm>
            <a:off x="2045208" y="2995237"/>
            <a:ext cx="1993392" cy="82296"/>
          </a:xfrm>
          <a:prstGeom prst="rect">
            <a:avLst/>
          </a:prstGeom>
          <a:solidFill>
            <a:srgbClr val="54A021"/>
          </a:solidFill>
        </p:spPr>
        <p:txBody>
          <a:bodyPr/>
          <a:lstStyle/>
          <a:p>
            <a:endParaRPr lang="en-GB"/>
          </a:p>
        </p:txBody>
      </p:sp>
      <p:sp>
        <p:nvSpPr>
          <p:cNvPr id="41" name="Text 4"/>
          <p:cNvSpPr/>
          <p:nvPr/>
        </p:nvSpPr>
        <p:spPr>
          <a:xfrm>
            <a:off x="2127504" y="2990088"/>
            <a:ext cx="914400" cy="457200"/>
          </a:xfrm>
          <a:prstGeom prst="rect">
            <a:avLst/>
          </a:prstGeom>
          <a:noFill/>
        </p:spPr>
        <p:txBody>
          <a:bodyPr wrap="square" lIns="0" tIns="0" rIns="0" bIns="0" rtlCol="0" anchor="ctr"/>
          <a:lstStyle/>
          <a:p>
            <a:pPr marL="0" indent="0">
              <a:buNone/>
            </a:pPr>
            <a:r>
              <a:rPr lang="en-US" sz="2600" b="1" dirty="0">
                <a:solidFill>
                  <a:srgbClr val="90C226"/>
                </a:solidFill>
                <a:latin typeface="Trebuchet MS" panose="020B0603020202020204" pitchFamily="34" charset="0"/>
                <a:ea typeface="Trebuchet MS" panose="020B0603020202020204" pitchFamily="34" charset="-122"/>
                <a:cs typeface="Trebuchet MS" panose="020B0603020202020204" pitchFamily="34" charset="-120"/>
              </a:rPr>
              <a:t>01</a:t>
            </a:r>
            <a:endParaRPr lang="en-US" sz="2600" dirty="0"/>
          </a:p>
        </p:txBody>
      </p:sp>
      <p:sp>
        <p:nvSpPr>
          <p:cNvPr id="43" name="Text 5"/>
          <p:cNvSpPr/>
          <p:nvPr/>
        </p:nvSpPr>
        <p:spPr>
          <a:xfrm>
            <a:off x="2173224" y="3507320"/>
            <a:ext cx="1700784" cy="502920"/>
          </a:xfrm>
          <a:prstGeom prst="rect">
            <a:avLst/>
          </a:prstGeom>
          <a:noFill/>
        </p:spPr>
        <p:txBody>
          <a:bodyPr wrap="square" lIns="0" tIns="0" rIns="0" bIns="0" rtlCol="0" anchor="t"/>
          <a:lstStyle/>
          <a:p>
            <a:pPr marL="0" indent="0">
              <a:lnSpc>
                <a:spcPts val="1500"/>
              </a:lnSpc>
              <a:buNone/>
            </a:pPr>
            <a:r>
              <a:rPr lang="en-US" sz="1300" b="1" dirty="0">
                <a:solidFill>
                  <a:srgbClr val="2C3C43"/>
                </a:solidFill>
                <a:latin typeface="Trebuchet MS" panose="020B0603020202020204" pitchFamily="34" charset="0"/>
                <a:ea typeface="Trebuchet MS" panose="020B0603020202020204" pitchFamily="34" charset="-122"/>
                <a:cs typeface="Trebuchet MS" panose="020B0603020202020204" pitchFamily="34" charset="-120"/>
              </a:rPr>
              <a:t>CENTLEC Digital App</a:t>
            </a:r>
            <a:endParaRPr lang="en-US" sz="1300" dirty="0"/>
          </a:p>
        </p:txBody>
      </p:sp>
      <p:sp>
        <p:nvSpPr>
          <p:cNvPr id="45" name="Text 6"/>
          <p:cNvSpPr/>
          <p:nvPr/>
        </p:nvSpPr>
        <p:spPr>
          <a:xfrm>
            <a:off x="2173224" y="3967701"/>
            <a:ext cx="1719072" cy="475488"/>
          </a:xfrm>
          <a:prstGeom prst="rect">
            <a:avLst/>
          </a:prstGeom>
          <a:noFill/>
        </p:spPr>
        <p:txBody>
          <a:bodyPr wrap="square" lIns="0" tIns="0" rIns="0" bIns="0" rtlCol="0" anchor="t"/>
          <a:lstStyle/>
          <a:p>
            <a:pPr marL="0" indent="0">
              <a:lnSpc>
                <a:spcPts val="1200"/>
              </a:lnSpc>
              <a:buNone/>
            </a:pPr>
            <a:r>
              <a:rPr lang="en-US" sz="950" b="1" dirty="0">
                <a:latin typeface="Calibri" panose="020F0502020204030204" pitchFamily="34" charset="0"/>
                <a:ea typeface="Calibri" panose="020F0502020204030204" pitchFamily="34" charset="-122"/>
                <a:cs typeface="Calibri" panose="020F0502020204030204" pitchFamily="34" charset="-120"/>
              </a:rPr>
              <a:t>Self-service, real-time information and digital fault reporting for customers.</a:t>
            </a:r>
            <a:endParaRPr lang="en-US" sz="950" b="1" dirty="0"/>
          </a:p>
        </p:txBody>
      </p:sp>
      <p:sp>
        <p:nvSpPr>
          <p:cNvPr id="47" name="card 02"/>
          <p:cNvSpPr/>
          <p:nvPr/>
        </p:nvSpPr>
        <p:spPr>
          <a:xfrm>
            <a:off x="4148328" y="2990088"/>
            <a:ext cx="1993392" cy="1572768"/>
          </a:xfrm>
          <a:prstGeom prst="rect">
            <a:avLst/>
          </a:prstGeom>
          <a:solidFill>
            <a:srgbClr val="FFFFFF"/>
          </a:solidFill>
          <a:ln w="12700">
            <a:solidFill>
              <a:srgbClr val="E1E4D6"/>
            </a:solidFill>
            <a:prstDash val="solid"/>
          </a:ln>
          <a:effectLst>
            <a:outerShdw blurRad="114300" dist="38100" dir="5400000" algn="bl" rotWithShape="0">
              <a:srgbClr val="2C3C43">
                <a:alpha val="16000"/>
              </a:srgbClr>
            </a:outerShdw>
          </a:effectLst>
        </p:spPr>
        <p:txBody>
          <a:bodyPr/>
          <a:lstStyle/>
          <a:p>
            <a:endParaRPr lang="en-GB"/>
          </a:p>
        </p:txBody>
      </p:sp>
      <p:sp>
        <p:nvSpPr>
          <p:cNvPr id="49" name="card top accent 02"/>
          <p:cNvSpPr/>
          <p:nvPr/>
        </p:nvSpPr>
        <p:spPr>
          <a:xfrm>
            <a:off x="4138985" y="2990088"/>
            <a:ext cx="1993392" cy="82296"/>
          </a:xfrm>
          <a:prstGeom prst="rect">
            <a:avLst/>
          </a:prstGeom>
          <a:solidFill>
            <a:srgbClr val="54A021"/>
          </a:solidFill>
        </p:spPr>
        <p:txBody>
          <a:bodyPr/>
          <a:lstStyle/>
          <a:p>
            <a:endParaRPr lang="en-GB"/>
          </a:p>
        </p:txBody>
      </p:sp>
      <p:sp>
        <p:nvSpPr>
          <p:cNvPr id="51" name="Text 9"/>
          <p:cNvSpPr/>
          <p:nvPr/>
        </p:nvSpPr>
        <p:spPr>
          <a:xfrm>
            <a:off x="4216908" y="3026664"/>
            <a:ext cx="914400" cy="457200"/>
          </a:xfrm>
          <a:prstGeom prst="rect">
            <a:avLst/>
          </a:prstGeom>
          <a:noFill/>
        </p:spPr>
        <p:txBody>
          <a:bodyPr wrap="square" lIns="0" tIns="0" rIns="0" bIns="0" rtlCol="0" anchor="ctr"/>
          <a:lstStyle/>
          <a:p>
            <a:pPr marL="0" indent="0">
              <a:buNone/>
            </a:pPr>
            <a:r>
              <a:rPr lang="en-US" sz="2600" b="1" dirty="0">
                <a:solidFill>
                  <a:srgbClr val="90C226"/>
                </a:solidFill>
                <a:latin typeface="Trebuchet MS" panose="020B0603020202020204" pitchFamily="34" charset="0"/>
                <a:ea typeface="Trebuchet MS" panose="020B0603020202020204" pitchFamily="34" charset="-122"/>
                <a:cs typeface="Trebuchet MS" panose="020B0603020202020204" pitchFamily="34" charset="-120"/>
              </a:rPr>
              <a:t>02</a:t>
            </a:r>
            <a:endParaRPr lang="en-US" sz="2600" dirty="0"/>
          </a:p>
        </p:txBody>
      </p:sp>
      <p:sp>
        <p:nvSpPr>
          <p:cNvPr id="53" name="Text 10"/>
          <p:cNvSpPr/>
          <p:nvPr/>
        </p:nvSpPr>
        <p:spPr>
          <a:xfrm>
            <a:off x="4226052" y="3501854"/>
            <a:ext cx="1700784" cy="502920"/>
          </a:xfrm>
          <a:prstGeom prst="rect">
            <a:avLst/>
          </a:prstGeom>
          <a:noFill/>
        </p:spPr>
        <p:txBody>
          <a:bodyPr wrap="square" lIns="0" tIns="0" rIns="0" bIns="0" rtlCol="0" anchor="t"/>
          <a:lstStyle/>
          <a:p>
            <a:pPr marL="0" indent="0">
              <a:lnSpc>
                <a:spcPts val="1500"/>
              </a:lnSpc>
              <a:buNone/>
            </a:pPr>
            <a:r>
              <a:rPr lang="en-US" sz="1300" b="1" dirty="0">
                <a:solidFill>
                  <a:srgbClr val="2C3C43"/>
                </a:solidFill>
                <a:latin typeface="Trebuchet MS" panose="020B0603020202020204" pitchFamily="34" charset="0"/>
                <a:ea typeface="Trebuchet MS" panose="020B0603020202020204" pitchFamily="34" charset="-122"/>
                <a:cs typeface="Trebuchet MS" panose="020B0603020202020204" pitchFamily="34" charset="-120"/>
              </a:rPr>
              <a:t>Online Recruitment System</a:t>
            </a:r>
            <a:endParaRPr lang="en-US" sz="1300" dirty="0"/>
          </a:p>
        </p:txBody>
      </p:sp>
      <p:sp>
        <p:nvSpPr>
          <p:cNvPr id="55" name="Text 11"/>
          <p:cNvSpPr/>
          <p:nvPr/>
        </p:nvSpPr>
        <p:spPr>
          <a:xfrm>
            <a:off x="4207764" y="4087368"/>
            <a:ext cx="1719072" cy="475488"/>
          </a:xfrm>
          <a:prstGeom prst="rect">
            <a:avLst/>
          </a:prstGeom>
          <a:noFill/>
        </p:spPr>
        <p:txBody>
          <a:bodyPr wrap="square" lIns="0" tIns="0" rIns="0" bIns="0" rtlCol="0" anchor="t"/>
          <a:lstStyle/>
          <a:p>
            <a:pPr marL="0" indent="0">
              <a:lnSpc>
                <a:spcPts val="1200"/>
              </a:lnSpc>
              <a:buNone/>
            </a:pPr>
            <a:r>
              <a:rPr lang="en-US" sz="950" b="1" dirty="0">
                <a:latin typeface="Calibri" panose="020F0502020204030204" pitchFamily="34" charset="0"/>
                <a:ea typeface="Calibri" panose="020F0502020204030204" pitchFamily="34" charset="-122"/>
                <a:cs typeface="Calibri" panose="020F0502020204030204" pitchFamily="34" charset="-120"/>
              </a:rPr>
              <a:t>A fully digital, transparent and paperless recruitment process</a:t>
            </a:r>
            <a:r>
              <a:rPr lang="en-US" sz="950" dirty="0">
                <a:solidFill>
                  <a:srgbClr val="6E6E6E"/>
                </a:solidFill>
                <a:latin typeface="Calibri" panose="020F0502020204030204" pitchFamily="34" charset="0"/>
                <a:ea typeface="Calibri" panose="020F0502020204030204" pitchFamily="34" charset="-122"/>
                <a:cs typeface="Calibri" panose="020F0502020204030204" pitchFamily="34" charset="-120"/>
              </a:rPr>
              <a:t>.</a:t>
            </a:r>
            <a:endParaRPr lang="en-US" sz="950" dirty="0"/>
          </a:p>
        </p:txBody>
      </p:sp>
      <p:sp>
        <p:nvSpPr>
          <p:cNvPr id="57" name="card 03"/>
          <p:cNvSpPr/>
          <p:nvPr/>
        </p:nvSpPr>
        <p:spPr>
          <a:xfrm>
            <a:off x="6324600" y="2990088"/>
            <a:ext cx="1993392" cy="1572768"/>
          </a:xfrm>
          <a:prstGeom prst="rect">
            <a:avLst/>
          </a:prstGeom>
          <a:solidFill>
            <a:srgbClr val="FFFFFF"/>
          </a:solidFill>
          <a:ln w="12700">
            <a:solidFill>
              <a:srgbClr val="E1E4D6"/>
            </a:solidFill>
            <a:prstDash val="solid"/>
          </a:ln>
          <a:effectLst>
            <a:outerShdw blurRad="114300" dist="38100" dir="5400000" algn="bl" rotWithShape="0">
              <a:srgbClr val="2C3C43">
                <a:alpha val="16000"/>
              </a:srgbClr>
            </a:outerShdw>
          </a:effectLst>
        </p:spPr>
        <p:txBody>
          <a:bodyPr/>
          <a:lstStyle/>
          <a:p>
            <a:endParaRPr lang="en-GB"/>
          </a:p>
        </p:txBody>
      </p:sp>
      <p:sp>
        <p:nvSpPr>
          <p:cNvPr id="59" name="card top accent 03"/>
          <p:cNvSpPr/>
          <p:nvPr/>
        </p:nvSpPr>
        <p:spPr>
          <a:xfrm>
            <a:off x="6324600" y="2994224"/>
            <a:ext cx="1993392" cy="82296"/>
          </a:xfrm>
          <a:prstGeom prst="rect">
            <a:avLst/>
          </a:prstGeom>
          <a:solidFill>
            <a:srgbClr val="54A021"/>
          </a:solidFill>
        </p:spPr>
        <p:txBody>
          <a:bodyPr/>
          <a:lstStyle/>
          <a:p>
            <a:endParaRPr lang="en-GB"/>
          </a:p>
        </p:txBody>
      </p:sp>
      <p:sp>
        <p:nvSpPr>
          <p:cNvPr id="61" name="Text 14"/>
          <p:cNvSpPr/>
          <p:nvPr/>
        </p:nvSpPr>
        <p:spPr>
          <a:xfrm>
            <a:off x="6461760" y="2995237"/>
            <a:ext cx="914400" cy="457200"/>
          </a:xfrm>
          <a:prstGeom prst="rect">
            <a:avLst/>
          </a:prstGeom>
          <a:noFill/>
        </p:spPr>
        <p:txBody>
          <a:bodyPr wrap="square" lIns="0" tIns="0" rIns="0" bIns="0" rtlCol="0" anchor="ctr"/>
          <a:lstStyle/>
          <a:p>
            <a:pPr marL="0" indent="0">
              <a:buNone/>
            </a:pPr>
            <a:r>
              <a:rPr lang="en-US" sz="2600" b="1" dirty="0">
                <a:solidFill>
                  <a:srgbClr val="90C226"/>
                </a:solidFill>
                <a:latin typeface="Trebuchet MS" panose="020B0603020202020204" pitchFamily="34" charset="0"/>
                <a:ea typeface="Trebuchet MS" panose="020B0603020202020204" pitchFamily="34" charset="-122"/>
                <a:cs typeface="Trebuchet MS" panose="020B0603020202020204" pitchFamily="34" charset="-120"/>
              </a:rPr>
              <a:t>03</a:t>
            </a:r>
            <a:endParaRPr lang="en-US" sz="2600" dirty="0"/>
          </a:p>
        </p:txBody>
      </p:sp>
      <p:sp>
        <p:nvSpPr>
          <p:cNvPr id="63" name="Text 15"/>
          <p:cNvSpPr/>
          <p:nvPr/>
        </p:nvSpPr>
        <p:spPr>
          <a:xfrm>
            <a:off x="6461760" y="3505512"/>
            <a:ext cx="1700784" cy="502920"/>
          </a:xfrm>
          <a:prstGeom prst="rect">
            <a:avLst/>
          </a:prstGeom>
          <a:noFill/>
        </p:spPr>
        <p:txBody>
          <a:bodyPr wrap="square" lIns="0" tIns="0" rIns="0" bIns="0" rtlCol="0" anchor="t"/>
          <a:lstStyle/>
          <a:p>
            <a:pPr marL="0" indent="0">
              <a:lnSpc>
                <a:spcPts val="1500"/>
              </a:lnSpc>
              <a:buNone/>
            </a:pPr>
            <a:r>
              <a:rPr lang="en-US" sz="1300" b="1" dirty="0">
                <a:solidFill>
                  <a:srgbClr val="2C3C43"/>
                </a:solidFill>
                <a:latin typeface="Trebuchet MS" panose="020B0603020202020204" pitchFamily="34" charset="0"/>
                <a:ea typeface="Trebuchet MS" panose="020B0603020202020204" pitchFamily="34" charset="-122"/>
                <a:cs typeface="Trebuchet MS" panose="020B0603020202020204" pitchFamily="34" charset="-120"/>
              </a:rPr>
              <a:t>Enhanced Call Centre</a:t>
            </a:r>
            <a:endParaRPr lang="en-US" sz="1300" dirty="0"/>
          </a:p>
        </p:txBody>
      </p:sp>
      <p:sp>
        <p:nvSpPr>
          <p:cNvPr id="10241" name="Text 16"/>
          <p:cNvSpPr/>
          <p:nvPr/>
        </p:nvSpPr>
        <p:spPr>
          <a:xfrm>
            <a:off x="6461760" y="3974757"/>
            <a:ext cx="1719072" cy="475488"/>
          </a:xfrm>
          <a:prstGeom prst="rect">
            <a:avLst/>
          </a:prstGeom>
          <a:noFill/>
        </p:spPr>
        <p:txBody>
          <a:bodyPr wrap="square" lIns="0" tIns="0" rIns="0" bIns="0" rtlCol="0" anchor="t"/>
          <a:lstStyle/>
          <a:p>
            <a:pPr marL="0" indent="0">
              <a:lnSpc>
                <a:spcPts val="1200"/>
              </a:lnSpc>
              <a:buNone/>
            </a:pPr>
            <a:r>
              <a:rPr lang="en-US" sz="950" b="1" dirty="0">
                <a:latin typeface="Calibri" panose="020F0502020204030204" pitchFamily="34" charset="0"/>
                <a:ea typeface="Calibri" panose="020F0502020204030204" pitchFamily="34" charset="-122"/>
                <a:cs typeface="Calibri" panose="020F0502020204030204" pitchFamily="34" charset="-120"/>
              </a:rPr>
              <a:t>Faster response times with better call tracking and service monitoring</a:t>
            </a:r>
            <a:r>
              <a:rPr lang="en-US" sz="950" dirty="0">
                <a:solidFill>
                  <a:srgbClr val="6E6E6E"/>
                </a:solidFill>
                <a:latin typeface="Calibri" panose="020F0502020204030204" pitchFamily="34" charset="0"/>
                <a:ea typeface="Calibri" panose="020F0502020204030204" pitchFamily="34" charset="-122"/>
                <a:cs typeface="Calibri" panose="020F0502020204030204" pitchFamily="34" charset="-120"/>
              </a:rPr>
              <a:t>.</a:t>
            </a:r>
            <a:endParaRPr lang="en-US" sz="950" dirty="0"/>
          </a:p>
        </p:txBody>
      </p:sp>
      <p:sp>
        <p:nvSpPr>
          <p:cNvPr id="10244" name="card 04"/>
          <p:cNvSpPr/>
          <p:nvPr/>
        </p:nvSpPr>
        <p:spPr>
          <a:xfrm>
            <a:off x="8441237" y="2995237"/>
            <a:ext cx="1993392" cy="1572768"/>
          </a:xfrm>
          <a:prstGeom prst="rect">
            <a:avLst/>
          </a:prstGeom>
          <a:solidFill>
            <a:srgbClr val="FFFFFF"/>
          </a:solidFill>
          <a:ln w="12700">
            <a:solidFill>
              <a:srgbClr val="E1E4D6"/>
            </a:solidFill>
            <a:prstDash val="solid"/>
          </a:ln>
          <a:effectLst>
            <a:outerShdw blurRad="114300" dist="38100" dir="5400000" algn="bl" rotWithShape="0">
              <a:srgbClr val="2C3C43">
                <a:alpha val="16000"/>
              </a:srgbClr>
            </a:outerShdw>
          </a:effectLst>
        </p:spPr>
        <p:txBody>
          <a:bodyPr/>
          <a:lstStyle/>
          <a:p>
            <a:endParaRPr lang="en-GB" dirty="0"/>
          </a:p>
          <a:p>
            <a:endParaRPr lang="en-GB" sz="1300" dirty="0"/>
          </a:p>
        </p:txBody>
      </p:sp>
      <p:sp>
        <p:nvSpPr>
          <p:cNvPr id="10246" name="card top accent 04"/>
          <p:cNvSpPr/>
          <p:nvPr/>
        </p:nvSpPr>
        <p:spPr>
          <a:xfrm>
            <a:off x="8441237" y="2985516"/>
            <a:ext cx="1993392" cy="82296"/>
          </a:xfrm>
          <a:prstGeom prst="rect">
            <a:avLst/>
          </a:prstGeom>
          <a:solidFill>
            <a:srgbClr val="92D050"/>
          </a:solidFill>
        </p:spPr>
        <p:txBody>
          <a:bodyPr/>
          <a:lstStyle/>
          <a:p>
            <a:endParaRPr lang="en-GB"/>
          </a:p>
        </p:txBody>
      </p:sp>
      <p:sp>
        <p:nvSpPr>
          <p:cNvPr id="10248" name="Text 19"/>
          <p:cNvSpPr/>
          <p:nvPr/>
        </p:nvSpPr>
        <p:spPr>
          <a:xfrm>
            <a:off x="8523533" y="2995237"/>
            <a:ext cx="914400" cy="457200"/>
          </a:xfrm>
          <a:prstGeom prst="rect">
            <a:avLst/>
          </a:prstGeom>
          <a:noFill/>
        </p:spPr>
        <p:txBody>
          <a:bodyPr wrap="square" lIns="0" tIns="0" rIns="0" bIns="0" rtlCol="0" anchor="ctr"/>
          <a:lstStyle/>
          <a:p>
            <a:pPr marL="0" indent="0">
              <a:buNone/>
            </a:pPr>
            <a:r>
              <a:rPr lang="en-US" sz="2600" b="1" dirty="0">
                <a:solidFill>
                  <a:srgbClr val="90C226"/>
                </a:solidFill>
                <a:latin typeface="Trebuchet MS" panose="020B0603020202020204" pitchFamily="34" charset="0"/>
                <a:ea typeface="Trebuchet MS" panose="020B0603020202020204" pitchFamily="34" charset="-122"/>
                <a:cs typeface="Trebuchet MS" panose="020B0603020202020204" pitchFamily="34" charset="-120"/>
              </a:rPr>
              <a:t>04</a:t>
            </a:r>
            <a:endParaRPr lang="en-US" sz="2600" dirty="0"/>
          </a:p>
        </p:txBody>
      </p:sp>
      <p:sp>
        <p:nvSpPr>
          <p:cNvPr id="10250" name="Text 21"/>
          <p:cNvSpPr/>
          <p:nvPr/>
        </p:nvSpPr>
        <p:spPr>
          <a:xfrm>
            <a:off x="8500872" y="3981606"/>
            <a:ext cx="1719072" cy="475488"/>
          </a:xfrm>
          <a:prstGeom prst="rect">
            <a:avLst/>
          </a:prstGeom>
          <a:noFill/>
        </p:spPr>
        <p:txBody>
          <a:bodyPr wrap="square" lIns="0" tIns="0" rIns="0" bIns="0" rtlCol="0" anchor="t"/>
          <a:lstStyle/>
          <a:p>
            <a:pPr marL="0" indent="0">
              <a:lnSpc>
                <a:spcPts val="1200"/>
              </a:lnSpc>
              <a:buNone/>
            </a:pPr>
            <a:r>
              <a:rPr lang="en-US" sz="950" b="1" dirty="0">
                <a:latin typeface="Calibri" panose="020F0502020204030204" pitchFamily="34" charset="0"/>
                <a:ea typeface="Calibri" panose="020F0502020204030204" pitchFamily="34" charset="-122"/>
                <a:cs typeface="Calibri" panose="020F0502020204030204" pitchFamily="34" charset="-120"/>
              </a:rPr>
              <a:t>A </a:t>
            </a:r>
            <a:r>
              <a:rPr lang="en-US" sz="950" b="1" dirty="0" err="1">
                <a:latin typeface="Calibri" panose="020F0502020204030204" pitchFamily="34" charset="0"/>
                <a:ea typeface="Calibri" panose="020F0502020204030204" pitchFamily="34" charset="-122"/>
                <a:cs typeface="Calibri" panose="020F0502020204030204" pitchFamily="34" charset="-120"/>
              </a:rPr>
              <a:t>modernised</a:t>
            </a:r>
            <a:r>
              <a:rPr lang="en-US" sz="950" b="1" dirty="0">
                <a:latin typeface="Calibri" panose="020F0502020204030204" pitchFamily="34" charset="0"/>
                <a:ea typeface="Calibri" panose="020F0502020204030204" pitchFamily="34" charset="-122"/>
                <a:cs typeface="Calibri" panose="020F0502020204030204" pitchFamily="34" charset="-120"/>
              </a:rPr>
              <a:t>, secure and scalable Data Centre platform.</a:t>
            </a:r>
            <a:endParaRPr lang="en-US" sz="950" b="1" dirty="0"/>
          </a:p>
        </p:txBody>
      </p:sp>
      <p:sp>
        <p:nvSpPr>
          <p:cNvPr id="10252" name="outcome band"/>
          <p:cNvSpPr/>
          <p:nvPr/>
        </p:nvSpPr>
        <p:spPr>
          <a:xfrm>
            <a:off x="2036064" y="4728044"/>
            <a:ext cx="8046720" cy="1051560"/>
          </a:xfrm>
          <a:prstGeom prst="rect">
            <a:avLst/>
          </a:prstGeom>
          <a:solidFill>
            <a:srgbClr val="E46C0A"/>
          </a:solidFill>
        </p:spPr>
        <p:txBody>
          <a:bodyPr/>
          <a:lstStyle/>
          <a:p>
            <a:endParaRPr lang="en-GB"/>
          </a:p>
        </p:txBody>
      </p:sp>
      <p:sp>
        <p:nvSpPr>
          <p:cNvPr id="10254" name="Text 24"/>
          <p:cNvSpPr/>
          <p:nvPr/>
        </p:nvSpPr>
        <p:spPr>
          <a:xfrm>
            <a:off x="2263869" y="4822267"/>
            <a:ext cx="2743200" cy="320040"/>
          </a:xfrm>
          <a:prstGeom prst="rect">
            <a:avLst/>
          </a:prstGeom>
          <a:noFill/>
        </p:spPr>
        <p:txBody>
          <a:bodyPr wrap="square" lIns="0" tIns="0" rIns="0" bIns="0" rtlCol="0" anchor="ctr"/>
          <a:lstStyle/>
          <a:p>
            <a:pPr marL="0" indent="0">
              <a:buNone/>
            </a:pPr>
            <a:r>
              <a:rPr lang="en-US" sz="1500" b="1" kern="0" spc="100" dirty="0"/>
              <a:t>THE GOAL </a:t>
            </a:r>
            <a:endParaRPr lang="en-US" sz="1500" dirty="0"/>
          </a:p>
        </p:txBody>
      </p:sp>
      <p:sp>
        <p:nvSpPr>
          <p:cNvPr id="10256" name="Text 25"/>
          <p:cNvSpPr/>
          <p:nvPr/>
        </p:nvSpPr>
        <p:spPr>
          <a:xfrm>
            <a:off x="2264664" y="5142307"/>
            <a:ext cx="7589520" cy="548640"/>
          </a:xfrm>
          <a:prstGeom prst="rect">
            <a:avLst/>
          </a:prstGeom>
          <a:solidFill>
            <a:srgbClr val="E46C0A"/>
          </a:solidFill>
        </p:spPr>
        <p:txBody>
          <a:bodyPr wrap="square" lIns="0" tIns="0" rIns="0" bIns="0" rtlCol="0" anchor="t"/>
          <a:lstStyle/>
          <a:p>
            <a:pPr marL="0" indent="0">
              <a:lnSpc>
                <a:spcPts val="1600"/>
              </a:lnSpc>
              <a:buNone/>
            </a:pPr>
            <a:r>
              <a:rPr lang="en-US" sz="1500" dirty="0">
                <a:solidFill>
                  <a:schemeClr val="bg1"/>
                </a:solidFill>
                <a:latin typeface="Calibri" panose="020F0502020204030204" pitchFamily="34" charset="0"/>
                <a:ea typeface="Calibri" panose="020F0502020204030204" pitchFamily="34" charset="-122"/>
                <a:cs typeface="Calibri" panose="020F0502020204030204" pitchFamily="34" charset="-120"/>
              </a:rPr>
              <a:t>Together these initiatives improve ICT-enabled service delivery, raise customer satisfaction, strengthen operational efficiency and support long-term financial sustainability</a:t>
            </a:r>
            <a:r>
              <a:rPr lang="en-US" sz="1400" dirty="0">
                <a:latin typeface="Calibri" panose="020F0502020204030204" pitchFamily="34" charset="0"/>
                <a:ea typeface="Calibri" panose="020F0502020204030204" pitchFamily="34" charset="-122"/>
                <a:cs typeface="Calibri" panose="020F0502020204030204" pitchFamily="34" charset="-120"/>
              </a:rPr>
              <a:t>.</a:t>
            </a:r>
            <a:endParaRPr lang="en-US" sz="1400" dirty="0"/>
          </a:p>
        </p:txBody>
      </p:sp>
      <p:sp>
        <p:nvSpPr>
          <p:cNvPr id="7" name="Text 15"/>
          <p:cNvSpPr/>
          <p:nvPr/>
        </p:nvSpPr>
        <p:spPr>
          <a:xfrm>
            <a:off x="8536388" y="3483864"/>
            <a:ext cx="1700784" cy="502920"/>
          </a:xfrm>
          <a:prstGeom prst="rect">
            <a:avLst/>
          </a:prstGeom>
          <a:noFill/>
        </p:spPr>
        <p:txBody>
          <a:bodyPr wrap="square" lIns="0" tIns="0" rIns="0" bIns="0" rtlCol="0" anchor="t"/>
          <a:lstStyle/>
          <a:p>
            <a:pPr marL="0" indent="0">
              <a:lnSpc>
                <a:spcPts val="1500"/>
              </a:lnSpc>
              <a:buNone/>
            </a:pPr>
            <a:r>
              <a:rPr lang="en-US" sz="1300" b="1" dirty="0">
                <a:solidFill>
                  <a:srgbClr val="2C3C43"/>
                </a:solidFill>
                <a:latin typeface="Trebuchet MS" panose="020B0603020202020204" pitchFamily="34" charset="0"/>
                <a:ea typeface="Trebuchet MS" panose="020B0603020202020204" pitchFamily="34" charset="-122"/>
                <a:cs typeface="Trebuchet MS" panose="020B0603020202020204" pitchFamily="34" charset="-120"/>
              </a:rPr>
              <a:t>Data Centre</a:t>
            </a:r>
            <a:endParaRPr lang="en-US" sz="1300" dirty="0"/>
          </a:p>
        </p:txBody>
      </p:sp>
      <p:sp>
        <p:nvSpPr>
          <p:cNvPr id="9" name="Text 0"/>
          <p:cNvSpPr/>
          <p:nvPr/>
        </p:nvSpPr>
        <p:spPr>
          <a:xfrm>
            <a:off x="2045208" y="243954"/>
            <a:ext cx="8046720" cy="621793"/>
          </a:xfrm>
          <a:prstGeom prst="rect">
            <a:avLst/>
          </a:prstGeom>
          <a:noFill/>
        </p:spPr>
        <p:txBody>
          <a:bodyPr wrap="square" lIns="0" tIns="0" rIns="0" bIns="0" rtlCol="0" anchor="ctr"/>
          <a:lstStyle/>
          <a:p>
            <a:pPr marL="0" indent="0" algn="ctr">
              <a:buNone/>
            </a:pPr>
            <a:r>
              <a:rPr lang="en-US" sz="2800" b="1" kern="0" spc="200" dirty="0">
                <a:solidFill>
                  <a:srgbClr val="92D050"/>
                </a:solidFill>
                <a:effectLst>
                  <a:outerShdw blurRad="38100" dist="38100" dir="2700000" algn="tl">
                    <a:srgbClr val="000000">
                      <a:alpha val="43137"/>
                    </a:srgbClr>
                  </a:outerShdw>
                </a:effectLst>
                <a:latin typeface="Aptos" pitchFamily="34" charset="0"/>
                <a:ea typeface="Trebuchet MS" panose="020B0603020202020204" pitchFamily="34" charset="-122"/>
                <a:cs typeface="Trebuchet MS" panose="020B0603020202020204" pitchFamily="34" charset="-120"/>
              </a:rPr>
              <a:t>SERVICE DELIVERY…</a:t>
            </a:r>
            <a:r>
              <a:rPr lang="en-US" sz="2800" b="1" kern="0" spc="200" dirty="0" err="1">
                <a:solidFill>
                  <a:srgbClr val="92D050"/>
                </a:solidFill>
                <a:effectLst>
                  <a:outerShdw blurRad="38100" dist="38100" dir="2700000" algn="tl">
                    <a:srgbClr val="000000">
                      <a:alpha val="43137"/>
                    </a:srgbClr>
                  </a:outerShdw>
                </a:effectLst>
                <a:latin typeface="Aptos" pitchFamily="34" charset="0"/>
                <a:ea typeface="Trebuchet MS" panose="020B0603020202020204" pitchFamily="34" charset="-122"/>
                <a:cs typeface="Trebuchet MS" panose="020B0603020202020204" pitchFamily="34" charset="-120"/>
              </a:rPr>
              <a:t>cont</a:t>
            </a:r>
            <a:endParaRPr lang="en-US" sz="2800" b="1" dirty="0">
              <a:solidFill>
                <a:srgbClr val="92D050"/>
              </a:solidFill>
              <a:effectLst>
                <a:outerShdw blurRad="38100" dist="38100" dir="2700000" algn="tl">
                  <a:srgbClr val="000000">
                    <a:alpha val="43137"/>
                  </a:srgbClr>
                </a:outerShdw>
              </a:effectLst>
              <a:latin typeface="Aptos"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3878933" y="644982"/>
            <a:ext cx="4117429" cy="543311"/>
          </a:xfrm>
        </p:spPr>
        <p:txBody>
          <a:bodyPr anchorCtr="1">
            <a:noAutofit/>
          </a:bodyPr>
          <a:lstStyle/>
          <a:p>
            <a:pPr lvl="0" algn="ctr" hangingPunct="1"/>
            <a:r>
              <a:rPr lang="en-US" sz="2800" b="1" dirty="0">
                <a:solidFill>
                  <a:srgbClr val="92D050"/>
                </a:solidFill>
                <a:effectLst>
                  <a:outerShdw blurRad="38100" dist="38100" dir="2700000" algn="tl">
                    <a:srgbClr val="000000">
                      <a:alpha val="43137"/>
                    </a:srgbClr>
                  </a:outerShdw>
                </a:effectLst>
                <a:latin typeface="Aptos" pitchFamily="34"/>
              </a:rPr>
              <a:t>11. STRATEGIC RISKS</a:t>
            </a:r>
            <a:endParaRPr lang="en-US" sz="2800" b="1" dirty="0">
              <a:solidFill>
                <a:srgbClr val="92D050"/>
              </a:solidFill>
              <a:effectLst>
                <a:outerShdw blurRad="38100" dist="38100" dir="2700000" algn="tl">
                  <a:srgbClr val="000000">
                    <a:alpha val="43137"/>
                  </a:srgbClr>
                </a:outerShdw>
              </a:effectLst>
              <a:latin typeface="Aptos" pitchFamily="34"/>
            </a:endParaRPr>
          </a:p>
        </p:txBody>
      </p:sp>
      <p:graphicFrame>
        <p:nvGraphicFramePr>
          <p:cNvPr id="4" name="Table 11"/>
          <p:cNvGraphicFramePr>
            <a:graphicFrameLocks noGrp="1"/>
          </p:cNvGraphicFramePr>
          <p:nvPr/>
        </p:nvGraphicFramePr>
        <p:xfrm>
          <a:off x="2128156" y="1306285"/>
          <a:ext cx="8016875" cy="4291330"/>
        </p:xfrm>
        <a:graphic>
          <a:graphicData uri="http://schemas.openxmlformats.org/drawingml/2006/table">
            <a:tbl>
              <a:tblPr firstRow="1" bandRow="1">
                <a:effectLst/>
                <a:tableStyleId>{5C22544A-7EE6-4342-B048-85BDC9FD1C3A}</a:tableStyleId>
              </a:tblPr>
              <a:tblGrid>
                <a:gridCol w="391160"/>
                <a:gridCol w="1849120"/>
                <a:gridCol w="837565"/>
                <a:gridCol w="3581400"/>
                <a:gridCol w="1357630"/>
              </a:tblGrid>
              <a:tr h="377032">
                <a:tc>
                  <a:txBody>
                    <a:bodyPr/>
                    <a:lstStyle/>
                    <a:p>
                      <a:pPr lvl="0"/>
                      <a:r>
                        <a:rPr lang="en-ZA" sz="900" dirty="0">
                          <a:latin typeface="Arial" panose="020B0604020202020204"/>
                          <a:cs typeface="Arial" panose="020B0604020202020204"/>
                        </a:rPr>
                        <a:t>No</a:t>
                      </a:r>
                      <a:endParaRPr lang="en-GB" sz="900" dirty="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Risk </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Residual Risk</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Mitigating Action Plans</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Timelines</a:t>
                      </a:r>
                      <a:endParaRPr lang="en-GB" sz="900">
                        <a:latin typeface="Arial" panose="020B0604020202020204"/>
                        <a:cs typeface="Arial" panose="020B0604020202020204"/>
                      </a:endParaRPr>
                    </a:p>
                  </a:txBody>
                  <a:tcPr marL="68580" marR="68580" marT="34290" marB="34290"/>
                </a:tc>
              </a:tr>
              <a:tr h="1383405">
                <a:tc>
                  <a:txBody>
                    <a:bodyPr/>
                    <a:lstStyle/>
                    <a:p>
                      <a:pPr lvl="0"/>
                      <a:r>
                        <a:rPr lang="en-ZA" sz="900">
                          <a:latin typeface="Arial" panose="020B0604020202020204"/>
                          <a:cs typeface="Arial" panose="020B0604020202020204"/>
                        </a:rPr>
                        <a:t>1</a:t>
                      </a:r>
                      <a:endParaRPr lang="en-GB" sz="900">
                        <a:latin typeface="Arial" panose="020B0604020202020204"/>
                        <a:cs typeface="Arial" panose="020B0604020202020204"/>
                      </a:endParaRPr>
                    </a:p>
                  </a:txBody>
                  <a:tcPr marL="68580" marR="68580" marT="34290" marB="34290"/>
                </a:tc>
                <a:tc>
                  <a:txBody>
                    <a:bodyPr/>
                    <a:lstStyle/>
                    <a:p>
                      <a:pPr lvl="0"/>
                      <a:r>
                        <a:rPr lang="en-GB" sz="900">
                          <a:latin typeface="Arial" panose="020B0604020202020204"/>
                          <a:cs typeface="Arial" panose="020B0604020202020204"/>
                        </a:rPr>
                        <a:t>Failure to adapt </a:t>
                      </a:r>
                      <a:endParaRPr lang="en-GB" sz="900">
                        <a:latin typeface="Arial" panose="020B0604020202020204"/>
                        <a:cs typeface="Arial" panose="020B0604020202020204"/>
                      </a:endParaRPr>
                    </a:p>
                    <a:p>
                      <a:pPr lvl="0"/>
                      <a:r>
                        <a:rPr lang="en-GB" sz="900">
                          <a:latin typeface="Arial" panose="020B0604020202020204"/>
                          <a:cs typeface="Arial" panose="020B0604020202020204"/>
                        </a:rPr>
                        <a:t>to changing market/ </a:t>
                      </a:r>
                      <a:endParaRPr lang="en-GB" sz="900">
                        <a:latin typeface="Arial" panose="020B0604020202020204"/>
                        <a:cs typeface="Arial" panose="020B0604020202020204"/>
                      </a:endParaRPr>
                    </a:p>
                    <a:p>
                      <a:pPr lvl="0"/>
                      <a:r>
                        <a:rPr lang="en-GB" sz="900">
                          <a:latin typeface="Arial" panose="020B0604020202020204"/>
                          <a:cs typeface="Arial" panose="020B0604020202020204"/>
                        </a:rPr>
                        <a:t>customer needs and Preferences</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High</a:t>
                      </a:r>
                      <a:endParaRPr lang="en-GB" sz="900">
                        <a:latin typeface="Arial" panose="020B0604020202020204"/>
                        <a:cs typeface="Arial" panose="020B0604020202020204"/>
                      </a:endParaRPr>
                    </a:p>
                  </a:txBody>
                  <a:tcPr marL="68580" marR="68580" marT="34290" marB="34290"/>
                </a:tc>
                <a:tc>
                  <a:txBody>
                    <a:bodyPr/>
                    <a:lstStyle/>
                    <a:p>
                      <a:pPr marL="285750" lvl="0" indent="-285750">
                        <a:buSzPct val="100000"/>
                        <a:buFont typeface="Arial" panose="020B0604020202020204"/>
                        <a:buChar char="•"/>
                      </a:pPr>
                      <a:r>
                        <a:rPr lang="en-GB" sz="900" dirty="0">
                          <a:latin typeface="Arial" panose="020B0604020202020204"/>
                          <a:cs typeface="Arial" panose="020B0604020202020204"/>
                        </a:rPr>
                        <a:t>Advertised RFP for renewable energy sources, battery energy storage, micro  plates.</a:t>
                      </a:r>
                      <a:endParaRPr lang="en-GB" sz="900" dirty="0">
                        <a:latin typeface="Arial" panose="020B0604020202020204"/>
                        <a:cs typeface="Arial" panose="020B0604020202020204"/>
                      </a:endParaRPr>
                    </a:p>
                    <a:p>
                      <a:pPr marL="285750" lvl="0" indent="-285750">
                        <a:buSzPct val="100000"/>
                        <a:buFont typeface="Arial" panose="020B0604020202020204"/>
                        <a:buChar char="•"/>
                      </a:pPr>
                      <a:r>
                        <a:rPr lang="en-GB" sz="900" dirty="0">
                          <a:latin typeface="Arial" panose="020B0604020202020204"/>
                          <a:cs typeface="Arial" panose="020B0604020202020204"/>
                        </a:rPr>
                        <a:t>Advertised RFP for a panel of consultants  (technical and financial advisors)</a:t>
                      </a:r>
                      <a:endParaRPr lang="en-GB" sz="900" dirty="0">
                        <a:latin typeface="Arial" panose="020B0604020202020204"/>
                        <a:cs typeface="Arial" panose="020B0604020202020204"/>
                      </a:endParaRPr>
                    </a:p>
                    <a:p>
                      <a:pPr marL="285750" lvl="0" indent="-285750">
                        <a:buSzPct val="100000"/>
                        <a:buFont typeface="Arial" panose="020B0604020202020204"/>
                        <a:buChar char="•"/>
                      </a:pPr>
                      <a:r>
                        <a:rPr lang="en-GB" sz="900" dirty="0">
                          <a:latin typeface="Arial" panose="020B0604020202020204"/>
                          <a:cs typeface="Arial" panose="020B0604020202020204"/>
                        </a:rPr>
                        <a:t>Appointment of service provider through RFP for the 30 MW  Solar Plant.</a:t>
                      </a:r>
                      <a:endParaRPr lang="en-GB" sz="900" dirty="0">
                        <a:latin typeface="Arial" panose="020B0604020202020204"/>
                        <a:cs typeface="Arial" panose="020B0604020202020204"/>
                      </a:endParaRPr>
                    </a:p>
                    <a:p>
                      <a:pPr marL="285750" lvl="0" indent="-285750">
                        <a:buSzPct val="100000"/>
                        <a:buFont typeface="Arial" panose="020B0604020202020204"/>
                        <a:buChar char="•"/>
                      </a:pPr>
                      <a:r>
                        <a:rPr lang="en-GB" sz="900" dirty="0">
                          <a:latin typeface="Arial" panose="020B0604020202020204"/>
                          <a:cs typeface="Arial" panose="020B0604020202020204"/>
                        </a:rPr>
                        <a:t>Strategic plans to be  presented to the National Treasury for funding (received first trench trading funding).</a:t>
                      </a:r>
                      <a:endParaRPr lang="en-GB" sz="900" dirty="0">
                        <a:latin typeface="Arial" panose="020B0604020202020204"/>
                        <a:cs typeface="Arial" panose="020B0604020202020204"/>
                      </a:endParaRPr>
                    </a:p>
                  </a:txBody>
                  <a:tcPr marL="68580" marR="68580" marT="34290" marB="34290"/>
                </a:tc>
                <a:tc>
                  <a:txBody>
                    <a:bodyPr/>
                    <a:lstStyle/>
                    <a:p>
                      <a:pPr marL="285750" lvl="0" indent="-285750">
                        <a:buSzPct val="100000"/>
                        <a:buFont typeface="Arial" panose="020B0604020202020204"/>
                        <a:buChar char="•"/>
                      </a:pPr>
                      <a:r>
                        <a:rPr lang="en-ZA" sz="900">
                          <a:latin typeface="Arial" panose="020B0604020202020204"/>
                          <a:cs typeface="Arial" panose="020B0604020202020204"/>
                        </a:rPr>
                        <a:t>Q1 2026/27</a:t>
                      </a:r>
                      <a:endParaRPr lang="en-ZA" sz="900">
                        <a:latin typeface="Arial" panose="020B0604020202020204"/>
                        <a:cs typeface="Arial" panose="020B0604020202020204"/>
                      </a:endParaRPr>
                    </a:p>
                    <a:p>
                      <a:pPr marL="285750" lvl="0" indent="-285750">
                        <a:buSzPct val="100000"/>
                        <a:buFont typeface="Arial" panose="020B0604020202020204"/>
                        <a:buChar char="•"/>
                      </a:pPr>
                      <a:endParaRPr lang="en-ZA" sz="900">
                        <a:latin typeface="Arial" panose="020B0604020202020204"/>
                        <a:cs typeface="Arial" panose="020B0604020202020204"/>
                      </a:endParaRPr>
                    </a:p>
                    <a:p>
                      <a:pPr marL="285750" marR="0" lvl="0" indent="-285750" algn="l" defTabSz="457200" rtl="0" fontAlgn="auto" hangingPunct="1">
                        <a:lnSpc>
                          <a:spcPct val="100000"/>
                        </a:lnSpc>
                        <a:spcBef>
                          <a:spcPts val="0"/>
                        </a:spcBef>
                        <a:spcAft>
                          <a:spcPts val="0"/>
                        </a:spcAft>
                        <a:buSzPct val="100000"/>
                        <a:buFont typeface="Arial" panose="020B0604020202020204"/>
                        <a:buChar char="•"/>
                      </a:pPr>
                      <a:endParaRPr lang="en-ZA" sz="900">
                        <a:latin typeface="Arial" panose="020B0604020202020204"/>
                        <a:cs typeface="Arial" panose="020B0604020202020204"/>
                      </a:endParaRPr>
                    </a:p>
                    <a:p>
                      <a:pPr marL="285750" marR="0" lvl="0" indent="-2857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Q1 2026/27</a:t>
                      </a:r>
                      <a:endParaRPr lang="en-ZA" sz="900">
                        <a:latin typeface="Arial" panose="020B0604020202020204"/>
                        <a:cs typeface="Arial" panose="020B0604020202020204"/>
                      </a:endParaRPr>
                    </a:p>
                    <a:p>
                      <a:pPr marL="285750" lvl="0" indent="-285750">
                        <a:buSzPct val="100000"/>
                        <a:buFont typeface="Arial" panose="020B0604020202020204"/>
                        <a:buChar char="•"/>
                      </a:pPr>
                      <a:endParaRPr lang="en-ZA" sz="900">
                        <a:latin typeface="Arial" panose="020B0604020202020204"/>
                        <a:cs typeface="Arial" panose="020B0604020202020204"/>
                      </a:endParaRPr>
                    </a:p>
                    <a:p>
                      <a:pPr marL="285750" marR="0" lvl="0" indent="-2857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Q1 2026/27</a:t>
                      </a:r>
                      <a:endParaRPr lang="en-ZA" sz="900">
                        <a:latin typeface="Arial" panose="020B0604020202020204"/>
                        <a:cs typeface="Arial" panose="020B0604020202020204"/>
                      </a:endParaRPr>
                    </a:p>
                    <a:p>
                      <a:pPr marL="0" lvl="0" indent="0">
                        <a:buNone/>
                      </a:pPr>
                      <a:endParaRPr lang="en-ZA" sz="900">
                        <a:latin typeface="Arial" panose="020B0604020202020204"/>
                        <a:cs typeface="Arial" panose="020B0604020202020204"/>
                      </a:endParaRPr>
                    </a:p>
                    <a:p>
                      <a:pPr marL="0" lvl="0" indent="0">
                        <a:buNone/>
                      </a:pPr>
                      <a:endParaRPr lang="en-ZA" sz="900">
                        <a:latin typeface="Arial" panose="020B0604020202020204"/>
                        <a:cs typeface="Arial" panose="020B0604020202020204"/>
                      </a:endParaRPr>
                    </a:p>
                    <a:p>
                      <a:pPr marL="285750" lvl="0" indent="-285750">
                        <a:buSzPct val="100000"/>
                        <a:buFont typeface="Arial" panose="020B0604020202020204"/>
                        <a:buChar char="•"/>
                      </a:pPr>
                      <a:r>
                        <a:rPr lang="en-ZA" sz="900">
                          <a:latin typeface="Arial" panose="020B0604020202020204"/>
                          <a:cs typeface="Arial" panose="020B0604020202020204"/>
                        </a:rPr>
                        <a:t>Ongoing</a:t>
                      </a:r>
                      <a:endParaRPr lang="en-GB" sz="900">
                        <a:latin typeface="Arial" panose="020B0604020202020204"/>
                        <a:cs typeface="Arial" panose="020B0604020202020204"/>
                      </a:endParaRPr>
                    </a:p>
                  </a:txBody>
                  <a:tcPr marL="68580" marR="68580" marT="34290" marB="34290"/>
                </a:tc>
              </a:tr>
              <a:tr h="1074779">
                <a:tc>
                  <a:txBody>
                    <a:bodyPr/>
                    <a:lstStyle/>
                    <a:p>
                      <a:pPr lvl="0"/>
                      <a:r>
                        <a:rPr lang="en-ZA" sz="900">
                          <a:latin typeface="Arial" panose="020B0604020202020204"/>
                          <a:cs typeface="Arial" panose="020B0604020202020204"/>
                        </a:rPr>
                        <a:t>2</a:t>
                      </a:r>
                      <a:endParaRPr lang="en-GB" sz="900">
                        <a:latin typeface="Arial" panose="020B0604020202020204"/>
                        <a:cs typeface="Arial" panose="020B0604020202020204"/>
                      </a:endParaRPr>
                    </a:p>
                  </a:txBody>
                  <a:tcPr marL="68580" marR="68580" marT="34290" marB="34290"/>
                </a:tc>
                <a:tc>
                  <a:txBody>
                    <a:bodyPr/>
                    <a:lstStyle/>
                    <a:p>
                      <a:pPr lvl="0"/>
                      <a:r>
                        <a:rPr lang="en-GB" sz="900" dirty="0">
                          <a:latin typeface="Arial" panose="020B0604020202020204"/>
                          <a:cs typeface="Arial" panose="020B0604020202020204"/>
                        </a:rPr>
                        <a:t>Theft and vandalism </a:t>
                      </a:r>
                      <a:endParaRPr lang="en-GB" sz="900" dirty="0">
                        <a:latin typeface="Arial" panose="020B0604020202020204"/>
                        <a:cs typeface="Arial" panose="020B0604020202020204"/>
                      </a:endParaRPr>
                    </a:p>
                    <a:p>
                      <a:pPr lvl="0"/>
                      <a:r>
                        <a:rPr lang="en-GB" sz="900" dirty="0">
                          <a:latin typeface="Arial" panose="020B0604020202020204"/>
                          <a:cs typeface="Arial" panose="020B0604020202020204"/>
                        </a:rPr>
                        <a:t>of the Electrical </a:t>
                      </a:r>
                      <a:endParaRPr lang="en-GB" sz="900" dirty="0">
                        <a:latin typeface="Arial" panose="020B0604020202020204"/>
                        <a:cs typeface="Arial" panose="020B0604020202020204"/>
                      </a:endParaRPr>
                    </a:p>
                    <a:p>
                      <a:pPr lvl="0"/>
                      <a:r>
                        <a:rPr lang="en-GB" sz="900" dirty="0">
                          <a:latin typeface="Arial" panose="020B0604020202020204"/>
                          <a:cs typeface="Arial" panose="020B0604020202020204"/>
                        </a:rPr>
                        <a:t>Infrastructure</a:t>
                      </a:r>
                      <a:endParaRPr lang="en-GB" sz="900" dirty="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High</a:t>
                      </a:r>
                      <a:endParaRPr lang="en-GB" sz="900">
                        <a:latin typeface="Arial" panose="020B0604020202020204"/>
                        <a:cs typeface="Arial" panose="020B0604020202020204"/>
                      </a:endParaRPr>
                    </a:p>
                  </a:txBody>
                  <a:tcPr marL="68580" marR="68580" marT="34290" marB="34290"/>
                </a:tc>
                <a:tc>
                  <a:txBody>
                    <a:bodyPr/>
                    <a:lstStyle/>
                    <a:p>
                      <a:pPr marL="285750" lvl="0" indent="-285750">
                        <a:buSzPct val="100000"/>
                        <a:buFont typeface="Arial" panose="020B0604020202020204"/>
                        <a:buChar char="•"/>
                      </a:pPr>
                      <a:r>
                        <a:rPr lang="en-GB" sz="900">
                          <a:latin typeface="Arial" panose="020B0604020202020204"/>
                          <a:cs typeface="Arial" panose="020B0604020202020204"/>
                        </a:rPr>
                        <a:t>Patrolling by the Security Personnel.</a:t>
                      </a:r>
                      <a:endParaRPr lang="en-GB" sz="900">
                        <a:latin typeface="Arial" panose="020B0604020202020204"/>
                        <a:cs typeface="Arial" panose="020B0604020202020204"/>
                      </a:endParaRPr>
                    </a:p>
                    <a:p>
                      <a:pPr marL="285750" lvl="0" indent="-285750">
                        <a:buSzPct val="100000"/>
                        <a:buFont typeface="Arial" panose="020B0604020202020204"/>
                        <a:buChar char="•"/>
                      </a:pPr>
                      <a:r>
                        <a:rPr lang="en-GB" sz="900">
                          <a:latin typeface="Arial" panose="020B0604020202020204"/>
                          <a:cs typeface="Arial" panose="020B0604020202020204"/>
                        </a:rPr>
                        <a:t>Installation of cameras and alarm systems</a:t>
                      </a:r>
                      <a:endParaRPr lang="en-GB" sz="900">
                        <a:latin typeface="Arial" panose="020B0604020202020204"/>
                        <a:cs typeface="Arial" panose="020B0604020202020204"/>
                      </a:endParaRPr>
                    </a:p>
                    <a:p>
                      <a:pPr marL="285750" lvl="0" indent="-285750">
                        <a:buSzPct val="100000"/>
                        <a:buFont typeface="Arial" panose="020B0604020202020204"/>
                        <a:buChar char="•"/>
                      </a:pPr>
                      <a:r>
                        <a:rPr lang="en-GB" sz="900">
                          <a:latin typeface="Arial" panose="020B0604020202020204"/>
                          <a:cs typeface="Arial" panose="020B0604020202020204"/>
                        </a:rPr>
                        <a:t>Engagements with communications on reaching a larger mass of people, such as through social media to inform and instil fear.</a:t>
                      </a:r>
                      <a:endParaRPr lang="en-GB" sz="900">
                        <a:latin typeface="Arial" panose="020B0604020202020204"/>
                        <a:cs typeface="Arial" panose="020B0604020202020204"/>
                      </a:endParaRPr>
                    </a:p>
                    <a:p>
                      <a:pPr marL="285750" lvl="0" indent="-285750">
                        <a:buSzPct val="100000"/>
                        <a:buFont typeface="Arial" panose="020B0604020202020204"/>
                        <a:buChar char="•"/>
                      </a:pPr>
                      <a:r>
                        <a:rPr lang="en-GB" sz="900">
                          <a:latin typeface="Arial" panose="020B0604020202020204"/>
                          <a:cs typeface="Arial" panose="020B0604020202020204"/>
                        </a:rPr>
                        <a:t>Installation of early detection warning systems.</a:t>
                      </a:r>
                      <a:endParaRPr lang="en-GB" sz="900">
                        <a:latin typeface="Arial" panose="020B0604020202020204"/>
                        <a:cs typeface="Arial" panose="020B0604020202020204"/>
                      </a:endParaRPr>
                    </a:p>
                    <a:p>
                      <a:pPr lvl="0"/>
                      <a:endParaRPr lang="en-GB" sz="900">
                        <a:latin typeface="Arial" panose="020B0604020202020204"/>
                        <a:cs typeface="Arial" panose="020B0604020202020204"/>
                      </a:endParaRPr>
                    </a:p>
                  </a:txBody>
                  <a:tcPr marL="68580" marR="68580" marT="34290" marB="34290"/>
                </a:tc>
                <a:tc>
                  <a:txBody>
                    <a:bodyPr/>
                    <a:lstStyle/>
                    <a:p>
                      <a:pPr marL="285750" lvl="0" indent="-285750">
                        <a:buSzPct val="100000"/>
                        <a:buFont typeface="Arial" panose="020B0604020202020204"/>
                        <a:buChar char="•"/>
                      </a:pPr>
                      <a:r>
                        <a:rPr lang="en-ZA" sz="900">
                          <a:latin typeface="Arial" panose="020B0604020202020204"/>
                          <a:cs typeface="Arial" panose="020B0604020202020204"/>
                        </a:rPr>
                        <a:t>Continuous</a:t>
                      </a:r>
                      <a:endParaRPr lang="en-ZA" sz="900">
                        <a:latin typeface="Arial" panose="020B0604020202020204"/>
                        <a:cs typeface="Arial" panose="020B0604020202020204"/>
                      </a:endParaRPr>
                    </a:p>
                    <a:p>
                      <a:pPr marL="285750" lvl="0" indent="-285750">
                        <a:buSzPct val="100000"/>
                        <a:buFont typeface="Arial" panose="020B0604020202020204"/>
                        <a:buChar char="•"/>
                      </a:pPr>
                      <a:r>
                        <a:rPr lang="en-ZA" sz="900">
                          <a:latin typeface="Arial" panose="020B0604020202020204"/>
                          <a:cs typeface="Arial" panose="020B0604020202020204"/>
                        </a:rPr>
                        <a:t>Q1 2026/27</a:t>
                      </a:r>
                      <a:endParaRPr lang="en-ZA" sz="900">
                        <a:latin typeface="Arial" panose="020B0604020202020204"/>
                        <a:cs typeface="Arial" panose="020B0604020202020204"/>
                      </a:endParaRPr>
                    </a:p>
                    <a:p>
                      <a:pPr marL="285750" marR="0" lvl="0" indent="-2857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Continuous</a:t>
                      </a:r>
                      <a:endParaRPr lang="en-ZA" sz="900">
                        <a:latin typeface="Arial" panose="020B0604020202020204"/>
                        <a:cs typeface="Arial" panose="020B0604020202020204"/>
                      </a:endParaRPr>
                    </a:p>
                    <a:p>
                      <a:pPr marL="285750" lvl="0" indent="-285750">
                        <a:buSzPct val="100000"/>
                        <a:buFont typeface="Arial" panose="020B0604020202020204"/>
                        <a:buChar char="•"/>
                      </a:pPr>
                      <a:endParaRPr lang="en-ZA" sz="900">
                        <a:latin typeface="Arial" panose="020B0604020202020204"/>
                        <a:cs typeface="Arial" panose="020B0604020202020204"/>
                      </a:endParaRPr>
                    </a:p>
                    <a:p>
                      <a:pPr marL="0" lvl="0" indent="0">
                        <a:buNone/>
                      </a:pPr>
                      <a:endParaRPr lang="en-ZA" sz="900">
                        <a:latin typeface="Arial" panose="020B0604020202020204"/>
                        <a:cs typeface="Arial" panose="020B0604020202020204"/>
                      </a:endParaRPr>
                    </a:p>
                    <a:p>
                      <a:pPr marL="285750" lvl="0" indent="-285750">
                        <a:buSzPct val="100000"/>
                        <a:buFont typeface="Arial" panose="020B0604020202020204"/>
                        <a:buChar char="•"/>
                      </a:pPr>
                      <a:r>
                        <a:rPr lang="en-ZA" sz="900">
                          <a:latin typeface="Arial" panose="020B0604020202020204"/>
                          <a:cs typeface="Arial" panose="020B0604020202020204"/>
                        </a:rPr>
                        <a:t>Q2 2026/27</a:t>
                      </a:r>
                      <a:endParaRPr lang="en-GB" sz="900">
                        <a:latin typeface="Arial" panose="020B0604020202020204"/>
                        <a:cs typeface="Arial" panose="020B0604020202020204"/>
                      </a:endParaRPr>
                    </a:p>
                  </a:txBody>
                  <a:tcPr marL="68580" marR="68580" marT="34290" marB="34290"/>
                </a:tc>
              </a:tr>
              <a:tr h="655300">
                <a:tc>
                  <a:txBody>
                    <a:bodyPr/>
                    <a:lstStyle/>
                    <a:p>
                      <a:pPr lvl="0"/>
                      <a:r>
                        <a:rPr lang="en-ZA" sz="900">
                          <a:latin typeface="Arial" panose="020B0604020202020204"/>
                          <a:cs typeface="Arial" panose="020B0604020202020204"/>
                        </a:rPr>
                        <a:t>3</a:t>
                      </a:r>
                      <a:endParaRPr lang="en-GB" sz="900">
                        <a:latin typeface="Arial" panose="020B0604020202020204"/>
                        <a:cs typeface="Arial" panose="020B0604020202020204"/>
                      </a:endParaRPr>
                    </a:p>
                  </a:txBody>
                  <a:tcPr marL="68580" marR="68580" marT="34290" marB="34290"/>
                </a:tc>
                <a:tc>
                  <a:txBody>
                    <a:bodyPr/>
                    <a:lstStyle/>
                    <a:p>
                      <a:pPr lvl="0"/>
                      <a:r>
                        <a:rPr lang="en-GB" sz="900">
                          <a:latin typeface="Arial" panose="020B0604020202020204"/>
                          <a:cs typeface="Arial" panose="020B0604020202020204"/>
                        </a:rPr>
                        <a:t>Going concern </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High</a:t>
                      </a:r>
                      <a:endParaRPr lang="en-GB" sz="900">
                        <a:latin typeface="Arial" panose="020B0604020202020204"/>
                        <a:cs typeface="Arial" panose="020B0604020202020204"/>
                      </a:endParaRPr>
                    </a:p>
                  </a:txBody>
                  <a:tcPr marL="68580" marR="68580" marT="34290" marB="34290"/>
                </a:tc>
                <a:tc>
                  <a:txBody>
                    <a:bodyPr/>
                    <a:lstStyle/>
                    <a:p>
                      <a:pPr marL="171450" lvl="0" indent="-171450">
                        <a:buSzPct val="100000"/>
                        <a:buFont typeface="Arial" panose="020B0604020202020204"/>
                        <a:buChar char="•"/>
                      </a:pPr>
                      <a:r>
                        <a:rPr lang="en-GB" sz="900">
                          <a:latin typeface="Arial" panose="020B0604020202020204"/>
                          <a:cs typeface="Arial" panose="020B0604020202020204"/>
                        </a:rPr>
                        <a:t>Approval of Revenue enhancement strategy</a:t>
                      </a:r>
                      <a:endParaRPr lang="en-GB" sz="900">
                        <a:latin typeface="Arial" panose="020B0604020202020204"/>
                        <a:cs typeface="Arial" panose="020B0604020202020204"/>
                      </a:endParaRPr>
                    </a:p>
                    <a:p>
                      <a:pPr marL="171450" lvl="0" indent="-171450">
                        <a:buSzPct val="100000"/>
                        <a:buFont typeface="Arial" panose="020B0604020202020204"/>
                        <a:buChar char="•"/>
                      </a:pPr>
                      <a:r>
                        <a:rPr lang="en-GB" sz="900">
                          <a:latin typeface="Arial" panose="020B0604020202020204"/>
                          <a:cs typeface="Arial" panose="020B0604020202020204"/>
                        </a:rPr>
                        <a:t>Approval of Integrated Energy Plan </a:t>
                      </a:r>
                      <a:endParaRPr lang="en-GB" sz="900">
                        <a:latin typeface="Arial" panose="020B0604020202020204"/>
                        <a:cs typeface="Arial" panose="020B0604020202020204"/>
                      </a:endParaRPr>
                    </a:p>
                    <a:p>
                      <a:pPr marL="171450" lvl="0" indent="-171450">
                        <a:buSzPct val="100000"/>
                        <a:buFont typeface="Arial" panose="020B0604020202020204"/>
                        <a:buChar char="•"/>
                      </a:pPr>
                      <a:r>
                        <a:rPr lang="en-GB" sz="900">
                          <a:latin typeface="Arial" panose="020B0604020202020204"/>
                          <a:cs typeface="Arial" panose="020B0604020202020204"/>
                        </a:rPr>
                        <a:t>Improve collections</a:t>
                      </a:r>
                      <a:endParaRPr lang="en-GB" sz="900">
                        <a:latin typeface="Arial" panose="020B0604020202020204"/>
                        <a:cs typeface="Arial" panose="020B0604020202020204"/>
                      </a:endParaRPr>
                    </a:p>
                    <a:p>
                      <a:pPr marL="171450" lvl="0" indent="-171450">
                        <a:buSzPct val="100000"/>
                        <a:buFont typeface="Arial" panose="020B0604020202020204"/>
                        <a:buChar char="•"/>
                      </a:pPr>
                      <a:r>
                        <a:rPr lang="en-GB" sz="900">
                          <a:latin typeface="Arial" panose="020B0604020202020204"/>
                          <a:cs typeface="Arial" panose="020B0604020202020204"/>
                        </a:rPr>
                        <a:t>Monitor going concern</a:t>
                      </a:r>
                      <a:endParaRPr lang="en-GB" sz="900">
                        <a:latin typeface="Arial" panose="020B0604020202020204"/>
                        <a:cs typeface="Arial" panose="020B0604020202020204"/>
                      </a:endParaRPr>
                    </a:p>
                  </a:txBody>
                  <a:tcPr marL="68580" marR="68580" marT="34290" marB="34290"/>
                </a:tc>
                <a:tc>
                  <a:txBody>
                    <a:bodyPr/>
                    <a:lstStyle/>
                    <a:p>
                      <a:pPr marL="171450" marR="0" lvl="0" indent="-1714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Q1 2026/27</a:t>
                      </a:r>
                      <a:endParaRPr lang="en-ZA" sz="900">
                        <a:latin typeface="Arial" panose="020B0604020202020204"/>
                        <a:cs typeface="Arial" panose="020B0604020202020204"/>
                      </a:endParaRPr>
                    </a:p>
                    <a:p>
                      <a:pPr marL="171450" marR="0" lvl="0" indent="-1714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Completed</a:t>
                      </a:r>
                      <a:endParaRPr lang="en-ZA" sz="900">
                        <a:latin typeface="Arial" panose="020B0604020202020204"/>
                        <a:cs typeface="Arial" panose="020B0604020202020204"/>
                      </a:endParaRPr>
                    </a:p>
                    <a:p>
                      <a:pPr marL="171450" marR="0" lvl="0" indent="-1714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Continuous</a:t>
                      </a:r>
                      <a:endParaRPr lang="en-ZA" sz="900">
                        <a:latin typeface="Arial" panose="020B0604020202020204"/>
                        <a:cs typeface="Arial" panose="020B0604020202020204"/>
                      </a:endParaRPr>
                    </a:p>
                    <a:p>
                      <a:pPr marL="171450" marR="0" lvl="0" indent="-171450" algn="l" defTabSz="457200" rtl="0" fontAlgn="auto" hangingPunct="1">
                        <a:lnSpc>
                          <a:spcPct val="100000"/>
                        </a:lnSpc>
                        <a:spcBef>
                          <a:spcPts val="0"/>
                        </a:spcBef>
                        <a:spcAft>
                          <a:spcPts val="0"/>
                        </a:spcAft>
                        <a:buSzPct val="100000"/>
                        <a:buFont typeface="Arial" panose="020B0604020202020204"/>
                        <a:buChar char="•"/>
                      </a:pPr>
                      <a:r>
                        <a:rPr lang="en-ZA" sz="900">
                          <a:latin typeface="Arial" panose="020B0604020202020204"/>
                          <a:cs typeface="Arial" panose="020B0604020202020204"/>
                        </a:rPr>
                        <a:t>Monthly</a:t>
                      </a:r>
                      <a:endParaRPr lang="en-ZA" sz="900">
                        <a:latin typeface="Arial" panose="020B0604020202020204"/>
                        <a:cs typeface="Arial" panose="020B0604020202020204"/>
                      </a:endParaRPr>
                    </a:p>
                  </a:txBody>
                  <a:tcPr marL="68580" marR="68580" marT="34290" marB="34290"/>
                </a:tc>
              </a:tr>
              <a:tr h="800918">
                <a:tc>
                  <a:txBody>
                    <a:bodyPr/>
                    <a:lstStyle/>
                    <a:p>
                      <a:pPr lvl="0"/>
                      <a:r>
                        <a:rPr lang="en-ZA" sz="900">
                          <a:latin typeface="Arial" panose="020B0604020202020204"/>
                          <a:cs typeface="Arial" panose="020B0604020202020204"/>
                        </a:rPr>
                        <a:t>4</a:t>
                      </a:r>
                      <a:endParaRPr lang="en-GB" sz="900">
                        <a:latin typeface="Arial" panose="020B0604020202020204"/>
                        <a:cs typeface="Arial" panose="020B0604020202020204"/>
                      </a:endParaRPr>
                    </a:p>
                  </a:txBody>
                  <a:tcPr marL="68580" marR="68580" marT="34290" marB="34290"/>
                </a:tc>
                <a:tc>
                  <a:txBody>
                    <a:bodyPr/>
                    <a:lstStyle/>
                    <a:p>
                      <a:pPr lvl="0"/>
                      <a:r>
                        <a:rPr lang="en-GB" sz="900">
                          <a:latin typeface="Arial" panose="020B0604020202020204"/>
                          <a:cs typeface="Arial" panose="020B0604020202020204"/>
                        </a:rPr>
                        <a:t>Decline in Revenue</a:t>
                      </a:r>
                      <a:endParaRPr lang="en-GB" sz="900">
                        <a:latin typeface="Arial" panose="020B0604020202020204"/>
                        <a:cs typeface="Arial" panose="020B0604020202020204"/>
                      </a:endParaRPr>
                    </a:p>
                    <a:p>
                      <a:pPr lvl="0"/>
                      <a:r>
                        <a:rPr lang="en-GB" sz="900">
                          <a:latin typeface="Arial" panose="020B0604020202020204"/>
                          <a:cs typeface="Arial" panose="020B0604020202020204"/>
                        </a:rPr>
                        <a:t>(Sales quantity)</a:t>
                      </a:r>
                      <a:endParaRPr lang="en-GB" sz="900">
                        <a:latin typeface="Arial" panose="020B0604020202020204"/>
                        <a:cs typeface="Arial" panose="020B0604020202020204"/>
                      </a:endParaRPr>
                    </a:p>
                  </a:txBody>
                  <a:tcPr marL="68580" marR="68580" marT="34290" marB="34290"/>
                </a:tc>
                <a:tc>
                  <a:txBody>
                    <a:bodyPr/>
                    <a:lstStyle/>
                    <a:p>
                      <a:pPr lvl="0"/>
                      <a:r>
                        <a:rPr lang="en-ZA" sz="900">
                          <a:latin typeface="Arial" panose="020B0604020202020204"/>
                          <a:cs typeface="Arial" panose="020B0604020202020204"/>
                        </a:rPr>
                        <a:t>High</a:t>
                      </a:r>
                      <a:endParaRPr lang="en-GB" sz="900">
                        <a:latin typeface="Arial" panose="020B0604020202020204"/>
                        <a:cs typeface="Arial" panose="020B0604020202020204"/>
                      </a:endParaRPr>
                    </a:p>
                  </a:txBody>
                  <a:tcPr marL="68580" marR="68580" marT="34290" marB="34290"/>
                </a:tc>
                <a:tc>
                  <a:txBody>
                    <a:bodyPr/>
                    <a:lstStyle/>
                    <a:p>
                      <a:pPr marL="171450" lvl="0" indent="-171450">
                        <a:buSzPct val="100000"/>
                        <a:buFont typeface="Arial" panose="020B0604020202020204"/>
                        <a:buChar char="•"/>
                      </a:pPr>
                      <a:r>
                        <a:rPr lang="en-GB" sz="900">
                          <a:latin typeface="Arial" panose="020B0604020202020204"/>
                          <a:cs typeface="Arial" panose="020B0604020202020204"/>
                        </a:rPr>
                        <a:t>Development of revenue enhancement strategies </a:t>
                      </a:r>
                      <a:endParaRPr lang="en-GB" sz="900">
                        <a:latin typeface="Arial" panose="020B0604020202020204"/>
                        <a:cs typeface="Arial" panose="020B0604020202020204"/>
                      </a:endParaRPr>
                    </a:p>
                    <a:p>
                      <a:pPr marL="171450" lvl="0" indent="-171450">
                        <a:buSzPct val="100000"/>
                        <a:buFont typeface="Arial" panose="020B0604020202020204"/>
                        <a:buChar char="•"/>
                      </a:pPr>
                      <a:r>
                        <a:rPr lang="en-GB" sz="900">
                          <a:latin typeface="Arial" panose="020B0604020202020204"/>
                          <a:cs typeface="Arial" panose="020B0604020202020204"/>
                        </a:rPr>
                        <a:t>Reduction of tariffs through renewable energy / alternative energy.</a:t>
                      </a:r>
                      <a:endParaRPr lang="en-GB" sz="900">
                        <a:latin typeface="Arial" panose="020B0604020202020204"/>
                        <a:cs typeface="Arial" panose="020B0604020202020204"/>
                      </a:endParaRPr>
                    </a:p>
                    <a:p>
                      <a:pPr marL="171450" lvl="0" indent="-171450">
                        <a:buSzPct val="100000"/>
                        <a:buFont typeface="Arial" panose="020B0604020202020204"/>
                        <a:buChar char="•"/>
                      </a:pPr>
                      <a:r>
                        <a:rPr lang="en-GB" sz="900">
                          <a:latin typeface="Arial" panose="020B0604020202020204"/>
                          <a:cs typeface="Arial" panose="020B0604020202020204"/>
                        </a:rPr>
                        <a:t>Tarriff restructuring </a:t>
                      </a:r>
                      <a:endParaRPr lang="en-GB" sz="900">
                        <a:latin typeface="Arial" panose="020B0604020202020204"/>
                        <a:cs typeface="Arial" panose="020B0604020202020204"/>
                      </a:endParaRPr>
                    </a:p>
                    <a:p>
                      <a:pPr marL="171450" lvl="0" indent="-171450">
                        <a:buSzPct val="100000"/>
                        <a:buFont typeface="Arial" panose="020B0604020202020204"/>
                        <a:buChar char="•"/>
                      </a:pPr>
                      <a:endParaRPr lang="en-GB" sz="900">
                        <a:latin typeface="Arial" panose="020B0604020202020204"/>
                        <a:cs typeface="Arial" panose="020B0604020202020204"/>
                      </a:endParaRPr>
                    </a:p>
                  </a:txBody>
                  <a:tcPr marL="68580" marR="68580" marT="34290" marB="34290"/>
                </a:tc>
                <a:tc>
                  <a:txBody>
                    <a:bodyPr/>
                    <a:lstStyle/>
                    <a:p>
                      <a:pPr marL="171450" marR="0" lvl="0" indent="-171450" algn="l" defTabSz="457200" rtl="0" fontAlgn="auto" hangingPunct="1">
                        <a:lnSpc>
                          <a:spcPct val="100000"/>
                        </a:lnSpc>
                        <a:spcBef>
                          <a:spcPts val="0"/>
                        </a:spcBef>
                        <a:spcAft>
                          <a:spcPts val="0"/>
                        </a:spcAft>
                        <a:buSzPct val="100000"/>
                        <a:buFont typeface="Arial" panose="020B0604020202020204"/>
                        <a:buChar char="•"/>
                      </a:pPr>
                      <a:r>
                        <a:rPr lang="en-ZA" sz="900" dirty="0">
                          <a:latin typeface="Arial" panose="020B0604020202020204"/>
                          <a:cs typeface="Arial" panose="020B0604020202020204"/>
                        </a:rPr>
                        <a:t>Q1 2026/27</a:t>
                      </a:r>
                      <a:endParaRPr lang="en-ZA" sz="900" dirty="0">
                        <a:latin typeface="Arial" panose="020B0604020202020204"/>
                        <a:cs typeface="Arial" panose="020B0604020202020204"/>
                      </a:endParaRPr>
                    </a:p>
                    <a:p>
                      <a:pPr marL="171450" lvl="0" indent="-171450">
                        <a:buSzPct val="100000"/>
                        <a:buFont typeface="Arial" panose="020B0604020202020204"/>
                        <a:buChar char="•"/>
                      </a:pPr>
                      <a:r>
                        <a:rPr lang="en-GB" sz="900" dirty="0">
                          <a:latin typeface="Arial" panose="020B0604020202020204"/>
                          <a:cs typeface="Arial" panose="020B0604020202020204"/>
                        </a:rPr>
                        <a:t>Q4 2026/27</a:t>
                      </a:r>
                      <a:endParaRPr lang="en-GB" sz="900" dirty="0">
                        <a:latin typeface="Arial" panose="020B0604020202020204"/>
                        <a:cs typeface="Arial" panose="020B0604020202020204"/>
                      </a:endParaRPr>
                    </a:p>
                    <a:p>
                      <a:pPr marL="0" lvl="0" indent="0">
                        <a:buNone/>
                      </a:pPr>
                      <a:endParaRPr lang="en-GB" sz="900" dirty="0">
                        <a:latin typeface="Arial" panose="020B0604020202020204"/>
                        <a:cs typeface="Arial" panose="020B0604020202020204"/>
                      </a:endParaRPr>
                    </a:p>
                    <a:p>
                      <a:pPr marL="171450" lvl="0" indent="-171450">
                        <a:buSzPct val="100000"/>
                        <a:buFont typeface="Arial" panose="020B0604020202020204"/>
                        <a:buChar char="•"/>
                      </a:pPr>
                      <a:r>
                        <a:rPr lang="en-GB" sz="900" dirty="0">
                          <a:latin typeface="Arial" panose="020B0604020202020204"/>
                          <a:cs typeface="Arial" panose="020B0604020202020204"/>
                        </a:rPr>
                        <a:t>Completed</a:t>
                      </a:r>
                      <a:endParaRPr lang="en-GB" sz="900" dirty="0">
                        <a:latin typeface="Arial" panose="020B0604020202020204"/>
                        <a:cs typeface="Arial" panose="020B0604020202020204"/>
                      </a:endParaRPr>
                    </a:p>
                  </a:txBody>
                  <a:tcPr marL="68580" marR="68580" marT="34290" marB="34290"/>
                </a:tc>
              </a:tr>
            </a:tbl>
          </a:graphicData>
        </a:graphic>
      </p:graphicFrame>
      <p:sp>
        <p:nvSpPr>
          <p:cNvPr id="6" name="Slide Number Placeholder 2"/>
          <p:cNvSpPr txBox="1"/>
          <p:nvPr/>
        </p:nvSpPr>
        <p:spPr bwMode="auto">
          <a:xfrm>
            <a:off x="10018713" y="6477947"/>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lstStyle>
            <a:defPPr>
              <a:defRPr lang="en-US"/>
            </a:defPPr>
            <a:lvl1pPr algn="r" defTabSz="457200" rtl="0" eaLnBrk="1" fontAlgn="auto" hangingPunct="1">
              <a:spcBef>
                <a:spcPts val="1000"/>
              </a:spcBef>
              <a:spcAft>
                <a:spcPts val="0"/>
              </a:spcAft>
              <a:buClr>
                <a:schemeClr val="accent1"/>
              </a:buClr>
              <a:buSzPct val="80000"/>
              <a:buFont typeface="Wingdings 3" panose="05040102010807070707" pitchFamily="18" charset="2"/>
              <a:buChar char=""/>
              <a:defRPr sz="900" kern="1200">
                <a:solidFill>
                  <a:srgbClr val="404040"/>
                </a:solidFill>
                <a:latin typeface="Trebuchet MS" panose="020B0603020202020204" pitchFamily="34" charset="0"/>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Trebuchet MS" panose="020B0603020202020204" pitchFamily="34" charset="0"/>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Trebuchet MS" panose="020B0603020202020204" pitchFamily="34" charset="0"/>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5pPr>
            <a:lvl6pPr marL="25146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6pPr>
            <a:lvl7pPr marL="29718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7pPr>
            <a:lvl8pPr marL="34290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8pPr>
            <a:lvl9pPr marL="3886200" indent="-228600" algn="l" defTabSz="457200" rtl="0" eaLnBrk="0" fontAlgn="base" latinLnBrk="0"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Trebuchet MS" panose="020B0603020202020204" pitchFamily="34" charset="0"/>
                <a:ea typeface="+mn-ea"/>
                <a:cs typeface="+mn-cs"/>
              </a:defRPr>
            </a:lvl9pPr>
          </a:lstStyle>
          <a:p>
            <a:pPr fontAlgn="base">
              <a:spcBef>
                <a:spcPct val="0"/>
              </a:spcBef>
              <a:spcAft>
                <a:spcPct val="0"/>
              </a:spcAft>
              <a:buClrTx/>
              <a:buSzTx/>
              <a:buFontTx/>
              <a:buNone/>
            </a:pPr>
            <a:fld id="{4F6083F3-5DF6-4CC0-9637-53F93B2281C3}" type="slidenum">
              <a:rPr lang="en-US" altLang="en-US" sz="1400" b="1" smtClean="0">
                <a:solidFill>
                  <a:schemeClr val="tx1"/>
                </a:solidFill>
                <a:latin typeface="Aptos" pitchFamily="34" charset="0"/>
              </a:rPr>
            </a:fld>
            <a:endParaRPr lang="en-US" altLang="en-US" sz="1400" b="1" dirty="0">
              <a:solidFill>
                <a:schemeClr val="tx1"/>
              </a:solidFill>
              <a:latin typeface="Aptos"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3" descr="C:\Users\akm\AppData\Local\Microsoft\Windows\Temporary Internet Files\Content.Outlook\SIDO63AZ\Bloemfontein 2.jpg"/>
          <p:cNvPicPr>
            <a:picLocks noChangeAspect="1"/>
          </p:cNvPicPr>
          <p:nvPr/>
        </p:nvPicPr>
        <p:blipFill>
          <a:blip r:embed="rId1"/>
          <a:stretch>
            <a:fillRect/>
          </a:stretch>
        </p:blipFill>
        <p:spPr>
          <a:xfrm>
            <a:off x="1487488" y="0"/>
            <a:ext cx="9180512" cy="6894513"/>
          </a:xfrm>
          <a:prstGeom prst="rect">
            <a:avLst/>
          </a:prstGeom>
          <a:noFill/>
          <a:ln w="9525">
            <a:noFill/>
          </a:ln>
        </p:spPr>
      </p:pic>
      <p:sp>
        <p:nvSpPr>
          <p:cNvPr id="123907" name="TextBox 4"/>
          <p:cNvSpPr txBox="1"/>
          <p:nvPr/>
        </p:nvSpPr>
        <p:spPr>
          <a:xfrm>
            <a:off x="3575050" y="1412875"/>
            <a:ext cx="4897438" cy="830263"/>
          </a:xfrm>
          <a:prstGeom prst="rect">
            <a:avLst/>
          </a:prstGeom>
          <a:noFill/>
          <a:ln w="9525">
            <a:noFill/>
          </a:ln>
        </p:spPr>
        <p:txBody>
          <a:bodyPr>
            <a:spAutoFit/>
          </a:bodyPr>
          <a:lstStyle/>
          <a:p>
            <a:pPr algn="ctr">
              <a:buNone/>
            </a:pPr>
            <a:r>
              <a:rPr lang="en-ZA" altLang="x-none" sz="4800" dirty="0">
                <a:latin typeface="Arial" panose="020B0604020202020204" pitchFamily="34" charset="0"/>
              </a:rPr>
              <a:t>THANK YOU</a:t>
            </a:r>
            <a:endParaRPr lang="en-ZA" altLang="x-none" sz="4800"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sz="3200" dirty="0">
                <a:solidFill>
                  <a:schemeClr val="bg1"/>
                </a:solidFill>
              </a:rPr>
              <a:t>Ratio of expenditure by type against TOTAL OPEX</a:t>
            </a:r>
            <a:endParaRPr lang="en-US" altLang="en-US" sz="3200" dirty="0">
              <a:solidFill>
                <a:schemeClr val="bg1"/>
              </a:solidFill>
            </a:endParaRPr>
          </a:p>
        </p:txBody>
      </p:sp>
      <p:pic>
        <p:nvPicPr>
          <p:cNvPr id="30723" name="Picture 3"/>
          <p:cNvPicPr>
            <a:picLocks noChangeAspect="1"/>
          </p:cNvPicPr>
          <p:nvPr/>
        </p:nvPicPr>
        <p:blipFill>
          <a:blip r:embed="rId1"/>
          <a:stretch>
            <a:fillRect/>
          </a:stretch>
        </p:blipFill>
        <p:spPr>
          <a:xfrm>
            <a:off x="839788" y="1484313"/>
            <a:ext cx="9101137" cy="4176712"/>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vert="horz" wrap="square" lIns="91440" tIns="45720" rIns="91440" bIns="45720" anchor="b" anchorCtr="0"/>
          <a:lstStyle/>
          <a:p>
            <a:r>
              <a:rPr lang="en-US" altLang="en-US" dirty="0">
                <a:solidFill>
                  <a:schemeClr val="bg1"/>
                </a:solidFill>
              </a:rPr>
              <a:t>Section 71 Reporting and performance </a:t>
            </a:r>
            <a:endParaRPr lang="en-ZA" altLang="en-US" dirty="0">
              <a:solidFill>
                <a:schemeClr val="bg1"/>
              </a:solidFill>
            </a:endParaRPr>
          </a:p>
        </p:txBody>
      </p:sp>
      <p:sp>
        <p:nvSpPr>
          <p:cNvPr id="31747" name="Content Placeholder 2"/>
          <p:cNvSpPr>
            <a:spLocks noGrp="1"/>
          </p:cNvSpPr>
          <p:nvPr>
            <p:ph idx="1"/>
          </p:nvPr>
        </p:nvSpPr>
        <p:spPr/>
        <p:txBody>
          <a:bodyPr vert="horz" wrap="square" lIns="91440" tIns="45720" rIns="91440" bIns="45720" anchor="t" anchorCtr="0"/>
          <a:lstStyle/>
          <a:p>
            <a:r>
              <a:rPr lang="en-US" altLang="en-US" sz="2000" dirty="0">
                <a:solidFill>
                  <a:schemeClr val="bg1"/>
                </a:solidFill>
              </a:rPr>
              <a:t>Reports are prepared monthly, submitted as Management Reports to Executive Management Team, and Section 80 Committee in accordance with the Terms of Reference of the Committee </a:t>
            </a:r>
            <a:endParaRPr lang="en-US" altLang="en-US" sz="2000" dirty="0">
              <a:solidFill>
                <a:schemeClr val="bg1"/>
              </a:solidFill>
            </a:endParaRPr>
          </a:p>
          <a:p>
            <a:r>
              <a:rPr lang="en-US" altLang="en-US" sz="2000" dirty="0">
                <a:solidFill>
                  <a:schemeClr val="bg1"/>
                </a:solidFill>
              </a:rPr>
              <a:t>Quarterly reports are submitted to Council – last report was dealt with by Council in the April Ordinary Council Meeting</a:t>
            </a:r>
            <a:endParaRPr lang="en-US" altLang="en-US" sz="2000" dirty="0">
              <a:solidFill>
                <a:schemeClr val="bg1"/>
              </a:solidFill>
            </a:endParaRPr>
          </a:p>
          <a:p>
            <a:r>
              <a:rPr lang="en-US" altLang="en-US" sz="2000" dirty="0">
                <a:solidFill>
                  <a:schemeClr val="bg1"/>
                </a:solidFill>
              </a:rPr>
              <a:t>Monthly performance is presented in the table below </a:t>
            </a:r>
            <a:endParaRPr lang="en-US" altLang="en-US" sz="2000" dirty="0">
              <a:solidFill>
                <a:schemeClr val="bg1"/>
              </a:solidFill>
            </a:endParaRPr>
          </a:p>
          <a:p>
            <a:endParaRPr lang="en-ZA" altLang="en-US" sz="2000" dirty="0">
              <a:solidFill>
                <a:schemeClr val="bg1"/>
              </a:solidFill>
            </a:endParaRPr>
          </a:p>
        </p:txBody>
      </p:sp>
      <p:graphicFrame>
        <p:nvGraphicFramePr>
          <p:cNvPr id="4" name="Table 3"/>
          <p:cNvGraphicFramePr>
            <a:graphicFrameLocks noGrp="1"/>
          </p:cNvGraphicFramePr>
          <p:nvPr/>
        </p:nvGraphicFramePr>
        <p:xfrm>
          <a:off x="1055688" y="3933825"/>
          <a:ext cx="9361488" cy="2519364"/>
        </p:xfrm>
        <a:graphic>
          <a:graphicData uri="http://schemas.openxmlformats.org/drawingml/2006/table">
            <a:tbl>
              <a:tblPr firstRow="1" firstCol="1" bandRow="1">
                <a:tableStyleId>{5C22544A-7EE6-4342-B048-85BDC9FD1C3A}</a:tableStyleId>
              </a:tblPr>
              <a:tblGrid>
                <a:gridCol w="3499202"/>
                <a:gridCol w="2051904"/>
                <a:gridCol w="1906757"/>
                <a:gridCol w="1903625"/>
              </a:tblGrid>
              <a:tr h="1049735">
                <a:tc>
                  <a:txBody>
                    <a:bodyPr/>
                    <a:lstStyle/>
                    <a:p>
                      <a:pPr marL="457200" algn="just">
                        <a:buNone/>
                      </a:pPr>
                      <a:r>
                        <a:rPr lang="en-ZA" sz="1000">
                          <a:effectLst/>
                        </a:rPr>
                        <a:t> </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May</a:t>
                      </a:r>
                      <a:endParaRPr lang="en-ZA" sz="1200">
                        <a:effectLst/>
                      </a:endParaRPr>
                    </a:p>
                    <a:p>
                      <a:pPr marL="457200" algn="ctr">
                        <a:buNone/>
                      </a:pPr>
                      <a:r>
                        <a:rPr lang="en-ZA" sz="1000">
                          <a:effectLst/>
                        </a:rPr>
                        <a:t> 2026</a:t>
                      </a:r>
                      <a:endParaRPr lang="en-ZA" sz="1200">
                        <a:effectLst/>
                      </a:endParaRPr>
                    </a:p>
                    <a:p>
                      <a:pPr marL="457200" algn="ctr">
                        <a:buNone/>
                      </a:pPr>
                      <a:r>
                        <a:rPr lang="en-ZA" sz="1000">
                          <a:effectLst/>
                        </a:rPr>
                        <a:t>Year-to-date</a:t>
                      </a:r>
                      <a:endParaRPr lang="en-ZA" sz="1200">
                        <a:effectLst/>
                      </a:endParaRPr>
                    </a:p>
                    <a:p>
                      <a:pPr marL="457200" algn="ctr">
                        <a:buNone/>
                      </a:pPr>
                      <a:r>
                        <a:rPr lang="en-ZA" sz="1000">
                          <a:effectLst/>
                        </a:rPr>
                        <a:t> Actual</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May</a:t>
                      </a:r>
                      <a:endParaRPr lang="en-ZA" sz="1200">
                        <a:effectLst/>
                      </a:endParaRPr>
                    </a:p>
                    <a:p>
                      <a:pPr marL="457200" algn="ctr">
                        <a:buNone/>
                      </a:pPr>
                      <a:r>
                        <a:rPr lang="en-ZA" sz="1000">
                          <a:effectLst/>
                        </a:rPr>
                        <a:t> 2026</a:t>
                      </a:r>
                      <a:endParaRPr lang="en-ZA" sz="1200">
                        <a:effectLst/>
                      </a:endParaRPr>
                    </a:p>
                    <a:p>
                      <a:pPr marL="457200" algn="ctr">
                        <a:buNone/>
                      </a:pPr>
                      <a:r>
                        <a:rPr lang="en-ZA" sz="1000">
                          <a:effectLst/>
                        </a:rPr>
                        <a:t>Year-to-date</a:t>
                      </a:r>
                      <a:endParaRPr lang="en-ZA" sz="1200">
                        <a:effectLst/>
                      </a:endParaRPr>
                    </a:p>
                    <a:p>
                      <a:pPr marL="457200" algn="ctr">
                        <a:buNone/>
                      </a:pPr>
                      <a:r>
                        <a:rPr lang="en-ZA" sz="1000">
                          <a:effectLst/>
                        </a:rPr>
                        <a:t>Budget</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just">
                        <a:buNone/>
                      </a:pPr>
                      <a:r>
                        <a:rPr lang="en-ZA" sz="1000">
                          <a:effectLst/>
                        </a:rPr>
                        <a:t> </a:t>
                      </a:r>
                      <a:endParaRPr lang="en-ZA" sz="1200">
                        <a:effectLst/>
                      </a:endParaRPr>
                    </a:p>
                    <a:p>
                      <a:pPr marL="457200" algn="ctr">
                        <a:buNone/>
                      </a:pPr>
                      <a:r>
                        <a:rPr lang="en-ZA" sz="1000">
                          <a:effectLst/>
                        </a:rPr>
                        <a:t>Variance</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r>
              <a:tr h="209947">
                <a:tc>
                  <a:txBody>
                    <a:bodyPr/>
                    <a:lstStyle/>
                    <a:p>
                      <a:pPr marL="457200" algn="just">
                        <a:buNone/>
                      </a:pPr>
                      <a:r>
                        <a:rPr lang="en-ZA" sz="1000">
                          <a:effectLst/>
                        </a:rPr>
                        <a:t> </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R’000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R’000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R’000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r>
              <a:tr h="419894">
                <a:tc>
                  <a:txBody>
                    <a:bodyPr/>
                    <a:lstStyle/>
                    <a:p>
                      <a:pPr marL="457200" algn="just">
                        <a:buNone/>
                      </a:pPr>
                      <a:r>
                        <a:rPr lang="en-ZA" sz="1000">
                          <a:effectLst/>
                        </a:rPr>
                        <a:t>Revenue by source</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9 929 225</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10 662 810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(733 585)</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r>
              <a:tr h="419894">
                <a:tc>
                  <a:txBody>
                    <a:bodyPr/>
                    <a:lstStyle/>
                    <a:p>
                      <a:pPr marL="457200" algn="just">
                        <a:buNone/>
                      </a:pPr>
                      <a:r>
                        <a:rPr lang="en-ZA" sz="1000">
                          <a:effectLst/>
                        </a:rPr>
                        <a:t>Expenditure by type</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10 079 795</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10 492 980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(413 185)</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r>
              <a:tr h="419894">
                <a:tc>
                  <a:txBody>
                    <a:bodyPr/>
                    <a:lstStyle/>
                    <a:p>
                      <a:pPr marL="457200" algn="just">
                        <a:buNone/>
                      </a:pPr>
                      <a:r>
                        <a:rPr lang="en-ZA" sz="1000">
                          <a:effectLst/>
                        </a:rPr>
                        <a:t>Surplus/(Deficit)</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   (150 570)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a:effectLst/>
                        </a:rPr>
                        <a:t>    169 830</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c>
                  <a:txBody>
                    <a:bodyPr/>
                    <a:lstStyle/>
                    <a:p>
                      <a:pPr marL="457200" algn="ctr">
                        <a:buNone/>
                      </a:pPr>
                      <a:r>
                        <a:rPr lang="en-ZA" sz="1000" dirty="0">
                          <a:effectLst/>
                        </a:rPr>
                        <a:t>   (320 400)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3" marR="68583"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vert="horz" wrap="square" lIns="91440" tIns="45720" rIns="91440" bIns="45720" anchor="b" anchorCtr="0"/>
          <a:lstStyle/>
          <a:p>
            <a:r>
              <a:rPr lang="en-US" altLang="en-US" sz="3600" dirty="0">
                <a:solidFill>
                  <a:schemeClr val="bg1"/>
                </a:solidFill>
              </a:rPr>
              <a:t>Detailed Revenue Budget Performance </a:t>
            </a:r>
            <a:endParaRPr lang="en-ZA" altLang="en-US" sz="3600" dirty="0">
              <a:solidFill>
                <a:schemeClr val="bg1"/>
              </a:solidFill>
            </a:endParaRPr>
          </a:p>
        </p:txBody>
      </p:sp>
      <p:pic>
        <p:nvPicPr>
          <p:cNvPr id="32771" name="Content Placeholder 4"/>
          <p:cNvPicPr>
            <a:picLocks noGrp="1" noChangeAspect="1"/>
          </p:cNvPicPr>
          <p:nvPr>
            <p:ph sz="half" idx="1"/>
          </p:nvPr>
        </p:nvPicPr>
        <p:blipFill>
          <a:blip r:embed="rId1"/>
          <a:srcRect/>
          <a:stretch>
            <a:fillRect/>
          </a:stretch>
        </p:blipFill>
        <p:spPr>
          <a:xfrm>
            <a:off x="711200" y="1700213"/>
            <a:ext cx="5334000" cy="4608512"/>
          </a:xfrm>
        </p:spPr>
      </p:pic>
      <p:sp>
        <p:nvSpPr>
          <p:cNvPr id="32772" name="Content Placeholder 5"/>
          <p:cNvSpPr>
            <a:spLocks noGrp="1"/>
          </p:cNvSpPr>
          <p:nvPr>
            <p:ph sz="half" idx="2"/>
          </p:nvPr>
        </p:nvSpPr>
        <p:spPr>
          <a:xfrm>
            <a:off x="6248400" y="1828800"/>
            <a:ext cx="5334000" cy="4479925"/>
          </a:xfrm>
        </p:spPr>
        <p:txBody>
          <a:bodyPr vert="horz" wrap="square" lIns="91440" tIns="45720" rIns="91440" bIns="45720" anchor="t" anchorCtr="0"/>
          <a:lstStyle/>
          <a:p>
            <a:pPr>
              <a:buSzPct val="75000"/>
            </a:pPr>
            <a:r>
              <a:rPr lang="en-US" altLang="en-US" sz="2400" dirty="0">
                <a:solidFill>
                  <a:schemeClr val="bg1"/>
                </a:solidFill>
                <a:latin typeface="+mn-lt"/>
                <a:ea typeface="+mn-ea"/>
                <a:cs typeface="+mn-cs"/>
              </a:rPr>
              <a:t>Narratives </a:t>
            </a:r>
            <a:endParaRPr lang="en-US" altLang="en-US" sz="2400" dirty="0">
              <a:solidFill>
                <a:schemeClr val="bg1"/>
              </a:solidFill>
              <a:latin typeface="+mn-lt"/>
              <a:ea typeface="+mn-ea"/>
              <a:cs typeface="+mn-cs"/>
            </a:endParaRPr>
          </a:p>
          <a:p>
            <a:pPr lvl="1">
              <a:buSzPct val="65000"/>
            </a:pPr>
            <a:r>
              <a:rPr lang="en-US" altLang="en-US" sz="2000" dirty="0">
                <a:solidFill>
                  <a:schemeClr val="bg1"/>
                </a:solidFill>
                <a:latin typeface="+mn-lt"/>
                <a:cs typeface="+mn-cs"/>
              </a:rPr>
              <a:t>Sale of electricity below target by 15% </a:t>
            </a:r>
            <a:endParaRPr lang="en-US" altLang="en-US" sz="2000" dirty="0">
              <a:solidFill>
                <a:schemeClr val="bg1"/>
              </a:solidFill>
              <a:latin typeface="+mn-lt"/>
              <a:cs typeface="+mn-cs"/>
            </a:endParaRPr>
          </a:p>
          <a:p>
            <a:pPr lvl="1">
              <a:buSzPct val="65000"/>
            </a:pPr>
            <a:r>
              <a:rPr lang="en-US" altLang="en-US" sz="2000" dirty="0">
                <a:solidFill>
                  <a:schemeClr val="bg1"/>
                </a:solidFill>
                <a:latin typeface="+mn-lt"/>
                <a:cs typeface="+mn-cs"/>
              </a:rPr>
              <a:t>Sale of water and sanitation  below targets by 6% and 4% respectively</a:t>
            </a:r>
            <a:endParaRPr lang="en-US" altLang="en-US" sz="2000" dirty="0">
              <a:solidFill>
                <a:schemeClr val="bg1"/>
              </a:solidFill>
              <a:latin typeface="+mn-lt"/>
              <a:cs typeface="+mn-cs"/>
            </a:endParaRPr>
          </a:p>
          <a:p>
            <a:pPr lvl="1">
              <a:buSzPct val="65000"/>
            </a:pPr>
            <a:r>
              <a:rPr lang="en-US" altLang="en-US" sz="2000" dirty="0">
                <a:solidFill>
                  <a:schemeClr val="bg1"/>
                </a:solidFill>
                <a:latin typeface="+mn-lt"/>
                <a:cs typeface="+mn-cs"/>
              </a:rPr>
              <a:t>Waste management exceeded target by 7% </a:t>
            </a:r>
            <a:endParaRPr lang="en-US" altLang="en-US" sz="2000" dirty="0">
              <a:solidFill>
                <a:schemeClr val="bg1"/>
              </a:solidFill>
              <a:latin typeface="+mn-lt"/>
              <a:cs typeface="+mn-cs"/>
            </a:endParaRPr>
          </a:p>
          <a:p>
            <a:pPr lvl="1">
              <a:buSzPct val="65000"/>
            </a:pPr>
            <a:r>
              <a:rPr lang="en-US" altLang="en-US" sz="2000" dirty="0">
                <a:solidFill>
                  <a:schemeClr val="bg1"/>
                </a:solidFill>
                <a:latin typeface="+mn-lt"/>
                <a:cs typeface="+mn-cs"/>
              </a:rPr>
              <a:t>Rates exceeded target by 1% </a:t>
            </a:r>
            <a:endParaRPr lang="en-US" altLang="en-US" sz="2000" dirty="0">
              <a:solidFill>
                <a:schemeClr val="bg1"/>
              </a:solidFill>
              <a:latin typeface="+mn-lt"/>
              <a:cs typeface="+mn-cs"/>
            </a:endParaRPr>
          </a:p>
          <a:p>
            <a:pPr lvl="1">
              <a:buSzPct val="65000"/>
            </a:pPr>
            <a:r>
              <a:rPr lang="en-US" altLang="en-US" sz="2000" dirty="0">
                <a:solidFill>
                  <a:schemeClr val="bg1"/>
                </a:solidFill>
                <a:latin typeface="+mn-lt"/>
                <a:cs typeface="+mn-cs"/>
              </a:rPr>
              <a:t>Fines, penalties and forfeits below target by 60% (traffic law infringement, by-law enforcement and other fines)</a:t>
            </a:r>
            <a:endParaRPr lang="en-US" altLang="en-US" sz="2000" dirty="0">
              <a:solidFill>
                <a:schemeClr val="bg1"/>
              </a:solidFill>
              <a:latin typeface="+mn-lt"/>
              <a:cs typeface="+mn-cs"/>
            </a:endParaRPr>
          </a:p>
          <a:p>
            <a:pPr lvl="1">
              <a:buSzPct val="65000"/>
            </a:pPr>
            <a:r>
              <a:rPr lang="en-US" altLang="en-US" sz="2000" dirty="0">
                <a:solidFill>
                  <a:schemeClr val="bg1"/>
                </a:solidFill>
                <a:latin typeface="+mn-lt"/>
                <a:cs typeface="+mn-cs"/>
              </a:rPr>
              <a:t>Overall revenue performance – below target by 7% </a:t>
            </a:r>
            <a:endParaRPr lang="en-ZA" altLang="en-US" sz="2000" dirty="0">
              <a:solidFill>
                <a:schemeClr val="bg1"/>
              </a:solidFill>
              <a:latin typeface="+mn-lt"/>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dirty="0">
                <a:solidFill>
                  <a:schemeClr val="bg1"/>
                </a:solidFill>
              </a:rPr>
              <a:t>Detailed Operational Expenditure Performance </a:t>
            </a:r>
            <a:endParaRPr lang="en-ZA" altLang="en-US" dirty="0">
              <a:solidFill>
                <a:schemeClr val="bg1"/>
              </a:solidFill>
            </a:endParaRPr>
          </a:p>
        </p:txBody>
      </p:sp>
      <p:pic>
        <p:nvPicPr>
          <p:cNvPr id="33795" name="Content Placeholder 5"/>
          <p:cNvPicPr>
            <a:picLocks noGrp="1" noChangeAspect="1"/>
          </p:cNvPicPr>
          <p:nvPr>
            <p:ph sz="half" idx="1"/>
          </p:nvPr>
        </p:nvPicPr>
        <p:blipFill>
          <a:blip r:embed="rId1"/>
          <a:srcRect/>
          <a:stretch>
            <a:fillRect/>
          </a:stretch>
        </p:blipFill>
        <p:spPr>
          <a:xfrm>
            <a:off x="711200" y="1268413"/>
            <a:ext cx="5334000" cy="4900612"/>
          </a:xfrm>
        </p:spPr>
      </p:pic>
      <p:sp>
        <p:nvSpPr>
          <p:cNvPr id="4" name="Content Placeholder 3"/>
          <p:cNvSpPr>
            <a:spLocks noGrp="1"/>
          </p:cNvSpPr>
          <p:nvPr>
            <p:ph sz="half" idx="2"/>
          </p:nvPr>
        </p:nvSpPr>
        <p:spPr>
          <a:xfrm>
            <a:off x="6248400" y="1268413"/>
            <a:ext cx="5334000" cy="5116513"/>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300" b="1" i="0" u="none" strike="noStrike" kern="0" cap="none" spc="0" normalizeH="0" baseline="0" noProof="0" dirty="0">
                <a:ln>
                  <a:noFill/>
                </a:ln>
                <a:solidFill>
                  <a:schemeClr val="bg1"/>
                </a:solidFill>
                <a:effectLst/>
                <a:uLnTx/>
                <a:uFillTx/>
                <a:latin typeface="+mn-lt"/>
                <a:ea typeface="+mn-ea"/>
                <a:cs typeface="+mn-cs"/>
              </a:rPr>
              <a:t>Narratives </a:t>
            </a:r>
            <a:endParaRPr kumimoji="0" lang="en-US" sz="1300" b="1" i="0" u="none" strike="noStrike" kern="0" cap="none" spc="0" normalizeH="0" baseline="0" noProof="0" dirty="0">
              <a:ln>
                <a:noFill/>
              </a:ln>
              <a:solidFill>
                <a:schemeClr val="bg1"/>
              </a:solidFill>
              <a:effectLst/>
              <a:uLnTx/>
              <a:uFillTx/>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Employee costs exceeded the budget (overtime, acting, shift allowances main contributors)</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Bulk purchases of electricity below the target – netting of the under-billing, bringing overall deficit to R281m (R585 – R204)</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Inventory consumed exceeded budget by 40%, increasing the operational deficit of water to R500m (revenue deficit of R97m and overspending of bulk of R304m) </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Contracted services spent below target by 29%, the actual expenditure will align to norms and standards of 5%, approved budget, contracted services are 8% of the OPEX, however, this cannot be linked to capacitation of the municipality, but demand maybe reducing or utilization of contractors) – which is a good move</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Operational costs are below target by 25% - good move</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Overall OPEX is below target by 4% </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Month 11 2026, compared to Month 11 2025, the city overspent the OPEX by 5% and revenue was below target by 3% </a:t>
            </a:r>
            <a:endParaRPr kumimoji="0" lang="en-US" sz="13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300" b="0" i="0" u="none" strike="noStrike" kern="0" cap="none" spc="0" normalizeH="0" baseline="0" noProof="0" dirty="0">
                <a:ln>
                  <a:noFill/>
                </a:ln>
                <a:solidFill>
                  <a:schemeClr val="bg1"/>
                </a:solidFill>
                <a:effectLst/>
                <a:uLnTx/>
                <a:uFillTx/>
                <a:latin typeface="+mn-lt"/>
                <a:cs typeface="+mn-cs"/>
              </a:rPr>
              <a:t>Unauthorized (cash) expenditure will be reported on employee costs and inventory consumed, and non-cash depreciation </a:t>
            </a:r>
            <a:endParaRPr kumimoji="0" lang="en-US" sz="1300" b="0" i="0" u="none" strike="noStrike" kern="0" cap="none" spc="0" normalizeH="0" baseline="0" noProof="0" dirty="0">
              <a:ln>
                <a:noFill/>
              </a:ln>
              <a:solidFill>
                <a:schemeClr val="bg1"/>
              </a:solidFill>
              <a:effectLst/>
              <a:uLnTx/>
              <a:uFillTx/>
              <a:latin typeface="+mn-lt"/>
              <a:cs typeface="+mn-cs"/>
            </a:endParaRPr>
          </a:p>
          <a:p>
            <a:pPr marL="457200" marR="0" lvl="1" indent="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None/>
              <a:defRPr/>
            </a:pPr>
            <a:endParaRPr kumimoji="0" lang="en-ZA" sz="1400" b="0" i="0" u="none" strike="noStrike" kern="0" cap="none" spc="0" normalizeH="0" baseline="0" noProof="0" dirty="0">
              <a:ln>
                <a:noFill/>
              </a:ln>
              <a:solidFill>
                <a:schemeClr val="bg1"/>
              </a:solidFill>
              <a:effectLst/>
              <a:uLnTx/>
              <a:uFillTx/>
              <a:latin typeface="+mn-lt"/>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711200" y="473075"/>
            <a:ext cx="10871200" cy="723900"/>
          </a:xfrm>
        </p:spPr>
        <p:txBody>
          <a:bodyPr vert="horz" wrap="square" lIns="91440" tIns="45720" rIns="91440" bIns="45720" anchor="b" anchorCtr="0"/>
          <a:lstStyle/>
          <a:p>
            <a:r>
              <a:rPr lang="en-US" altLang="en-US" sz="3600" dirty="0">
                <a:solidFill>
                  <a:schemeClr val="bg1"/>
                </a:solidFill>
              </a:rPr>
              <a:t>Capital Expenditure by funding source </a:t>
            </a:r>
            <a:endParaRPr lang="en-ZA" altLang="en-US" sz="3600" dirty="0">
              <a:solidFill>
                <a:schemeClr val="bg1"/>
              </a:solidFill>
            </a:endParaRPr>
          </a:p>
        </p:txBody>
      </p:sp>
      <p:pic>
        <p:nvPicPr>
          <p:cNvPr id="35843" name="Content Placeholder 5"/>
          <p:cNvPicPr>
            <a:picLocks noGrp="1" noChangeAspect="1"/>
          </p:cNvPicPr>
          <p:nvPr>
            <p:ph sz="half" idx="1"/>
          </p:nvPr>
        </p:nvPicPr>
        <p:blipFill>
          <a:blip r:embed="rId1"/>
          <a:srcRect/>
          <a:stretch>
            <a:fillRect/>
          </a:stretch>
        </p:blipFill>
        <p:spPr>
          <a:xfrm>
            <a:off x="711200" y="1196975"/>
            <a:ext cx="5334000" cy="4968875"/>
          </a:xfrm>
        </p:spPr>
      </p:pic>
      <p:pic>
        <p:nvPicPr>
          <p:cNvPr id="35844" name="Content Placeholder 6"/>
          <p:cNvPicPr>
            <a:picLocks noGrp="1" noChangeAspect="1"/>
          </p:cNvPicPr>
          <p:nvPr>
            <p:ph sz="half" idx="2"/>
          </p:nvPr>
        </p:nvPicPr>
        <p:blipFill>
          <a:blip r:embed="rId2"/>
          <a:srcRect/>
          <a:stretch>
            <a:fillRect/>
          </a:stretch>
        </p:blipFill>
        <p:spPr>
          <a:xfrm>
            <a:off x="6248400" y="1196975"/>
            <a:ext cx="5334000" cy="496887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Placeholder 5"/>
          <p:cNvSpPr txBox="1"/>
          <p:nvPr/>
        </p:nvSpPr>
        <p:spPr>
          <a:xfrm>
            <a:off x="1055688" y="260350"/>
            <a:ext cx="9075737" cy="1008063"/>
          </a:xfrm>
          <a:prstGeom prst="rect">
            <a:avLst/>
          </a:prstGeom>
          <a:noFill/>
          <a:ln w="9525">
            <a:noFill/>
          </a:ln>
        </p:spPr>
        <p:txBody>
          <a:bodyPr/>
          <a:lst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5pPr>
          </a:lstStyle>
          <a:p>
            <a:pPr marL="0" lvl="0" indent="0" algn="ctr">
              <a:buNone/>
            </a:pPr>
            <a:r>
              <a:rPr sz="2400" b="1" dirty="0">
                <a:solidFill>
                  <a:srgbClr val="FF0000"/>
                </a:solidFill>
              </a:rPr>
              <a:t>INFRASTRUCTURE PROJECTS – CAPITAL BREAKDOWN</a:t>
            </a:r>
            <a:endParaRPr lang="en-ZA" altLang="x-none" sz="2400" b="1" dirty="0">
              <a:solidFill>
                <a:srgbClr val="FF0000"/>
              </a:solidFill>
              <a:latin typeface="Calibri" panose="020F0502020204030204" pitchFamily="34" charset="0"/>
              <a:ea typeface="Aptos" pitchFamily="34" charset="0"/>
            </a:endParaRPr>
          </a:p>
        </p:txBody>
      </p:sp>
      <p:cxnSp>
        <p:nvCxnSpPr>
          <p:cNvPr id="3" name="Straight Connector 2"/>
          <p:cNvCxnSpPr/>
          <p:nvPr/>
        </p:nvCxnSpPr>
        <p:spPr>
          <a:xfrm>
            <a:off x="1660525" y="836613"/>
            <a:ext cx="8870950" cy="0"/>
          </a:xfrm>
          <a:prstGeom prst="line">
            <a:avLst/>
          </a:prstGeom>
          <a:ln>
            <a:solidFill>
              <a:srgbClr val="FF9900"/>
            </a:solidFill>
          </a:ln>
        </p:spPr>
        <p:style>
          <a:lnRef idx="2">
            <a:schemeClr val="accent2"/>
          </a:lnRef>
          <a:fillRef idx="0">
            <a:schemeClr val="accent2"/>
          </a:fillRef>
          <a:effectRef idx="1">
            <a:schemeClr val="accent2"/>
          </a:effectRef>
          <a:fontRef idx="minor">
            <a:schemeClr val="tx1"/>
          </a:fontRef>
        </p:style>
      </p:cxnSp>
      <p:graphicFrame>
        <p:nvGraphicFramePr>
          <p:cNvPr id="5" name="Content Placeholder 10"/>
          <p:cNvGraphicFramePr/>
          <p:nvPr/>
        </p:nvGraphicFramePr>
        <p:xfrm>
          <a:off x="1905000" y="1719263"/>
          <a:ext cx="8407400" cy="473407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Placeholder 5"/>
          <p:cNvSpPr txBox="1"/>
          <p:nvPr/>
        </p:nvSpPr>
        <p:spPr>
          <a:xfrm>
            <a:off x="1592263" y="0"/>
            <a:ext cx="9075737" cy="873125"/>
          </a:xfrm>
          <a:prstGeom prst="rect">
            <a:avLst/>
          </a:prstGeom>
          <a:noFill/>
          <a:ln w="9525">
            <a:noFill/>
          </a:ln>
        </p:spPr>
        <p:txBody>
          <a:bodyPr/>
          <a:lst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5pPr>
          </a:lstStyle>
          <a:p>
            <a:pPr marL="0" lvl="0" indent="0" algn="ctr">
              <a:buNone/>
            </a:pPr>
            <a:r>
              <a:rPr sz="2400" b="1" dirty="0">
                <a:solidFill>
                  <a:srgbClr val="FF0000"/>
                </a:solidFill>
              </a:rPr>
              <a:t>INFRASTRUCTURE PROJECTS – PERFOMANCE PER FINANCIAL YEAR</a:t>
            </a:r>
            <a:endParaRPr lang="en-ZA" altLang="x-none" sz="2400" b="1" dirty="0">
              <a:solidFill>
                <a:srgbClr val="FF0000"/>
              </a:solidFill>
              <a:latin typeface="Calibri" panose="020F0502020204030204" pitchFamily="34" charset="0"/>
              <a:ea typeface="Aptos" pitchFamily="34" charset="0"/>
            </a:endParaRPr>
          </a:p>
        </p:txBody>
      </p:sp>
      <p:cxnSp>
        <p:nvCxnSpPr>
          <p:cNvPr id="3" name="Straight Connector 2"/>
          <p:cNvCxnSpPr/>
          <p:nvPr/>
        </p:nvCxnSpPr>
        <p:spPr>
          <a:xfrm>
            <a:off x="1660525" y="836613"/>
            <a:ext cx="8870950" cy="0"/>
          </a:xfrm>
          <a:prstGeom prst="line">
            <a:avLst/>
          </a:prstGeom>
          <a:ln>
            <a:solidFill>
              <a:srgbClr val="FF9900"/>
            </a:solidFill>
          </a:ln>
        </p:spPr>
        <p:style>
          <a:lnRef idx="2">
            <a:schemeClr val="accent2"/>
          </a:lnRef>
          <a:fillRef idx="0">
            <a:schemeClr val="accent2"/>
          </a:fillRef>
          <a:effectRef idx="1">
            <a:schemeClr val="accent2"/>
          </a:effectRef>
          <a:fontRef idx="minor">
            <a:schemeClr val="tx1"/>
          </a:fontRef>
        </p:style>
      </p:cxnSp>
      <p:graphicFrame>
        <p:nvGraphicFramePr>
          <p:cNvPr id="4" name="Table 3"/>
          <p:cNvGraphicFramePr>
            <a:graphicFrameLocks noGrp="1"/>
          </p:cNvGraphicFramePr>
          <p:nvPr/>
        </p:nvGraphicFramePr>
        <p:xfrm>
          <a:off x="1774825" y="1196975"/>
          <a:ext cx="8755950" cy="4967132"/>
        </p:xfrm>
        <a:graphic>
          <a:graphicData uri="http://schemas.openxmlformats.org/drawingml/2006/table">
            <a:tbl>
              <a:tblPr/>
              <a:tblGrid>
                <a:gridCol w="46975"/>
                <a:gridCol w="2316131"/>
                <a:gridCol w="1065134"/>
                <a:gridCol w="1065134"/>
                <a:gridCol w="1065133"/>
                <a:gridCol w="1065133"/>
                <a:gridCol w="1066155"/>
                <a:gridCol w="1066155"/>
              </a:tblGrid>
              <a:tr h="222751">
                <a:tc rowSpan="3" gridSpan="2">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ctr"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tx1"/>
                          </a:solidFill>
                          <a:effectLst/>
                          <a:latin typeface="Times" pitchFamily="18" charset="0"/>
                        </a:rPr>
                        <a:t>MSCOA FINANCING - MANGAUNG AND CENTLEC</a:t>
                      </a:r>
                      <a:endParaRPr kumimoji="0" lang="en-ZA" altLang="en-US" sz="1200" b="1" i="0" u="none" strike="noStrike" cap="none" normalizeH="0" baseline="0" dirty="0">
                        <a:ln>
                          <a:noFill/>
                        </a:ln>
                        <a:solidFill>
                          <a:schemeClr val="tx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99"/>
                    </a:solidFill>
                  </a:tcPr>
                </a:tc>
                <a:tc rowSpan="3" hMerge="1">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a:ln>
                            <a:noFill/>
                          </a:ln>
                          <a:solidFill>
                            <a:schemeClr val="tx1"/>
                          </a:solidFill>
                          <a:effectLst/>
                          <a:latin typeface="Times" pitchFamily="18" charset="0"/>
                        </a:rPr>
                        <a:t> Budget </a:t>
                      </a:r>
                      <a:endParaRPr kumimoji="0" lang="en-ZA" altLang="en-US" sz="1200" b="1" i="0" u="none" strike="noStrike" cap="none" normalizeH="0" baseline="0">
                        <a:ln>
                          <a:noFill/>
                        </a:ln>
                        <a:solidFill>
                          <a:schemeClr val="tx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99"/>
                    </a:solidFill>
                  </a:tcPr>
                </a:tc>
                <a:tc rowSpan="3">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tx1"/>
                          </a:solidFill>
                          <a:effectLst/>
                          <a:latin typeface="Calibri" panose="020F0502020204030204" pitchFamily="34" charset="0"/>
                        </a:rPr>
                        <a:t>Final Expenditure</a:t>
                      </a:r>
                      <a:endParaRPr kumimoji="0" lang="en-ZA" altLang="en-US" sz="1200" b="1" i="0" u="none" strike="noStrike" cap="none" normalizeH="0" baseline="0" dirty="0">
                        <a:ln>
                          <a:noFill/>
                        </a:ln>
                        <a:solidFill>
                          <a:schemeClr val="tx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99"/>
                    </a:solidFill>
                  </a:tcPr>
                </a:tc>
                <a:tc rowSpan="2">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tx1"/>
                          </a:solidFill>
                          <a:effectLst/>
                          <a:latin typeface="Times" pitchFamily="18" charset="0"/>
                        </a:rPr>
                        <a:t> Budget </a:t>
                      </a:r>
                      <a:endParaRPr kumimoji="0" lang="en-ZA" altLang="en-US" sz="1200" b="1" i="0" u="none" strike="noStrike" cap="none" normalizeH="0" baseline="0" dirty="0">
                        <a:ln>
                          <a:noFill/>
                        </a:ln>
                        <a:solidFill>
                          <a:schemeClr val="tx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99"/>
                    </a:solidFill>
                  </a:tcPr>
                </a:tc>
                <a:tc rowSpan="3">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tx1"/>
                          </a:solidFill>
                          <a:effectLst/>
                          <a:latin typeface="Calibri" panose="020F0502020204030204" pitchFamily="34" charset="0"/>
                        </a:rPr>
                        <a:t>Final Expenditure</a:t>
                      </a:r>
                      <a:endParaRPr kumimoji="0" lang="en-ZA" altLang="en-US" sz="1200" b="1" i="0" u="none" strike="noStrike" cap="none" normalizeH="0" baseline="0" dirty="0">
                        <a:ln>
                          <a:noFill/>
                        </a:ln>
                        <a:solidFill>
                          <a:schemeClr val="tx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99"/>
                    </a:solidFill>
                  </a:tcPr>
                </a:tc>
                <a:tc rowSpan="2">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a:ln>
                            <a:noFill/>
                          </a:ln>
                          <a:solidFill>
                            <a:schemeClr val="tx1"/>
                          </a:solidFill>
                          <a:effectLst/>
                          <a:latin typeface="Times" pitchFamily="18" charset="0"/>
                        </a:rPr>
                        <a:t> Budget </a:t>
                      </a:r>
                      <a:endParaRPr kumimoji="0" lang="en-ZA" altLang="en-US" sz="1200" b="1" i="0" u="none" strike="noStrike" cap="none" normalizeH="0" baseline="0">
                        <a:ln>
                          <a:noFill/>
                        </a:ln>
                        <a:solidFill>
                          <a:schemeClr val="tx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99"/>
                    </a:solidFill>
                  </a:tcPr>
                </a:tc>
                <a:tc rowSpan="3">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tx1"/>
                          </a:solidFill>
                          <a:effectLst/>
                          <a:latin typeface="Calibri" panose="020F0502020204030204" pitchFamily="34" charset="0"/>
                        </a:rPr>
                        <a:t>Expenditure as at 31 March 26</a:t>
                      </a:r>
                      <a:endParaRPr kumimoji="0" lang="en-ZA" altLang="en-US" sz="1200" b="1" i="0" u="none" strike="noStrike" cap="none" normalizeH="0" baseline="0" dirty="0">
                        <a:ln>
                          <a:noFill/>
                        </a:ln>
                        <a:solidFill>
                          <a:schemeClr val="tx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99"/>
                    </a:solidFill>
                  </a:tcPr>
                </a:tc>
              </a:tr>
              <a:tr h="0">
                <a:tc vMerge="1" gridSpan="2">
                  <a:tcPr/>
                </a:tc>
                <a:tc vMerge="1" hMerge="1">
                  <a:tcPr/>
                </a:tc>
                <a:tc rowSpan="2">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bg1"/>
                          </a:solidFill>
                          <a:effectLst/>
                          <a:latin typeface="Times" pitchFamily="18" charset="0"/>
                        </a:rPr>
                        <a:t> 2023/2024</a:t>
                      </a:r>
                      <a:endParaRPr kumimoji="0" lang="en-ZA" altLang="en-US" sz="1200" b="1"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295294">
                <a:tc vMerge="1" gridSpan="2">
                  <a:tcPr marL="7620" marR="7620" marT="7619" marB="0" anchor="ctr" horzOverflow="overflow">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99"/>
                    </a:solidFill>
                  </a:tcPr>
                </a:tc>
                <a:tc vMerge="1" hMerge="1">
                  <a:tcPr/>
                </a:tc>
                <a:tc vMerge="1">
                  <a:tcPr marL="7620" marR="7620" marT="7619" marB="0" anchor="b" horzOverflow="overflow">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99"/>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tx1"/>
                          </a:solidFill>
                          <a:effectLst/>
                          <a:latin typeface="Times" pitchFamily="18" charset="0"/>
                        </a:rPr>
                        <a:t> </a:t>
                      </a:r>
                      <a:r>
                        <a:rPr kumimoji="0" lang="en-ZA" altLang="en-US" sz="1200" b="1" i="0" u="none" strike="noStrike" cap="none" normalizeH="0" baseline="0" dirty="0">
                          <a:ln>
                            <a:noFill/>
                          </a:ln>
                          <a:solidFill>
                            <a:schemeClr val="bg1"/>
                          </a:solidFill>
                          <a:effectLst/>
                          <a:latin typeface="Times" pitchFamily="18" charset="0"/>
                        </a:rPr>
                        <a:t>2024/2025 </a:t>
                      </a:r>
                      <a:endParaRPr kumimoji="0" lang="en-ZA" altLang="en-US" sz="1200" b="1"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tx1"/>
                          </a:solidFill>
                          <a:effectLst/>
                          <a:latin typeface="Times" pitchFamily="18" charset="0"/>
                        </a:rPr>
                        <a:t> </a:t>
                      </a:r>
                      <a:r>
                        <a:rPr kumimoji="0" lang="en-ZA" altLang="en-US" sz="1200" b="1" i="0" u="none" strike="noStrike" cap="none" normalizeH="0" baseline="0" dirty="0">
                          <a:ln>
                            <a:noFill/>
                          </a:ln>
                          <a:solidFill>
                            <a:schemeClr val="bg1"/>
                          </a:solidFill>
                          <a:effectLst/>
                          <a:latin typeface="Times" pitchFamily="18" charset="0"/>
                        </a:rPr>
                        <a:t>2025/2026 </a:t>
                      </a:r>
                      <a:endParaRPr kumimoji="0" lang="en-ZA" altLang="en-US" sz="1200" b="1"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vMerge="1">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External Loans</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Calibri" panose="020F0502020204030204" pitchFamily="34" charset="0"/>
                        </a:rPr>
                        <a:t>-</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Calibri" panose="020F0502020204030204" pitchFamily="34" charset="0"/>
                        </a:rPr>
                        <a:t>-</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Own Funds (CRR)</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203 121 934</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91 979 723</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355 018 944</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200 607 295</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257 768 471</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148 558 597</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a:ln>
                            <a:noFill/>
                          </a:ln>
                          <a:solidFill>
                            <a:schemeClr val="bg1"/>
                          </a:solidFill>
                          <a:effectLst/>
                          <a:latin typeface="Times" pitchFamily="18" charset="0"/>
                        </a:rPr>
                        <a:t>Public Contributions/Donations</a:t>
                      </a: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14 300 000</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11 685 159</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14 000 000</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8 641 735</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15 302 980</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Times" pitchFamily="18" charset="0"/>
                        </a:rPr>
                        <a:t>7 587 923</a:t>
                      </a:r>
                      <a:endParaRPr kumimoji="0" lang="en-ZA" altLang="en-US" sz="1200" b="0"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r>
              <a:tr h="65043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914400" rtl="0" eaLnBrk="1" latinLnBrk="0" hangingPunct="1">
                        <a:spcBef>
                          <a:spcPct val="20000"/>
                        </a:spcBef>
                        <a:defRPr sz="2000" kern="1200">
                          <a:solidFill>
                            <a:schemeClr val="tx1"/>
                          </a:solidFill>
                          <a:latin typeface="Times" pitchFamily="18" charset="0"/>
                        </a:defRPr>
                      </a:lvl1pPr>
                      <a:lvl2pPr marL="742950" indent="-285750" algn="l" defTabSz="914400" rtl="0" eaLnBrk="1" latinLnBrk="0" hangingPunct="1">
                        <a:spcBef>
                          <a:spcPct val="20000"/>
                        </a:spcBef>
                        <a:defRPr sz="1900" kern="1200">
                          <a:solidFill>
                            <a:schemeClr val="tx1"/>
                          </a:solidFill>
                          <a:latin typeface="Times" pitchFamily="18" charset="0"/>
                        </a:defRPr>
                      </a:lvl2pPr>
                      <a:lvl3pPr marL="1143000" indent="-228600" algn="l" defTabSz="914400" rtl="0" eaLnBrk="1" latinLnBrk="0" hangingPunct="1">
                        <a:spcBef>
                          <a:spcPct val="20000"/>
                        </a:spcBef>
                        <a:defRPr sz="1600" kern="1200">
                          <a:solidFill>
                            <a:schemeClr val="tx1"/>
                          </a:solidFill>
                          <a:latin typeface="Times" pitchFamily="18" charset="0"/>
                        </a:defRPr>
                      </a:lvl3pPr>
                      <a:lvl4pPr marL="1600200" indent="-228600" algn="l" defTabSz="914400" rtl="0" eaLnBrk="1" latinLnBrk="0" hangingPunct="1">
                        <a:spcBef>
                          <a:spcPct val="20000"/>
                        </a:spcBef>
                        <a:defRPr sz="1300" kern="1200">
                          <a:solidFill>
                            <a:schemeClr val="tx1"/>
                          </a:solidFill>
                          <a:latin typeface="Times" pitchFamily="18" charset="0"/>
                        </a:defRPr>
                      </a:lvl4pPr>
                      <a:lvl5pPr marL="2057400" indent="-228600" algn="l" defTabSz="914400" rtl="0" eaLnBrk="1" latinLnBrk="0" hangingPunct="1">
                        <a:spcBef>
                          <a:spcPct val="20000"/>
                        </a:spcBef>
                        <a:defRPr sz="1300" kern="1200">
                          <a:solidFill>
                            <a:schemeClr val="tx1"/>
                          </a:solidFill>
                          <a:latin typeface="Times" pitchFamily="18" charset="0"/>
                        </a:defRPr>
                      </a:lvl5pPr>
                      <a:lvl6pPr marL="2514600" indent="-228600" algn="l" defTabSz="9144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9144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9144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9144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9144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a:t>
                      </a:r>
                      <a:endParaRPr kumimoji="0" lang="en-ZA" altLang="en-US" sz="1200" b="0" i="0" u="none" strike="noStrike" cap="none" normalizeH="0" baseline="0" dirty="0">
                        <a:ln>
                          <a:noFill/>
                        </a:ln>
                        <a:solidFill>
                          <a:schemeClr val="bg1"/>
                        </a:solidFill>
                        <a:effectLst/>
                        <a:latin typeface="Times" pitchFamily="18" charset="0"/>
                      </a:endParaRPr>
                    </a:p>
                    <a:p>
                      <a:pPr marL="0" marR="0" lvl="0" indent="0" algn="l" defTabSz="9144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dirty="0">
                          <a:ln>
                            <a:noFill/>
                          </a:ln>
                          <a:solidFill>
                            <a:schemeClr val="bg1"/>
                          </a:solidFill>
                          <a:effectLst/>
                          <a:latin typeface="Times" pitchFamily="18" charset="0"/>
                        </a:rPr>
                        <a:t>Grants and Subsidies</a:t>
                      </a:r>
                      <a:endParaRPr kumimoji="0" lang="en-ZA" altLang="en-US" sz="1200" b="1" i="0" u="none" strike="noStrike" cap="none" normalizeH="0" baseline="0" dirty="0">
                        <a:ln>
                          <a:noFill/>
                        </a:ln>
                        <a:solidFill>
                          <a:schemeClr val="bg1"/>
                        </a:solidFill>
                        <a:effectLst/>
                        <a:latin typeface="Calibri" panose="020F0502020204030204" pitchFamily="34" charset="0"/>
                      </a:endParaRPr>
                    </a:p>
                    <a:p>
                      <a:pPr marL="0" marR="0" lvl="0" indent="0" algn="l" defTabSz="9144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fr-FR" altLang="en-US" sz="1200" b="0" i="0" u="none" strike="noStrike" cap="none" normalizeH="0" baseline="0">
                          <a:ln>
                            <a:noFill/>
                          </a:ln>
                          <a:solidFill>
                            <a:schemeClr val="bg1"/>
                          </a:solidFill>
                          <a:effectLst/>
                          <a:latin typeface="Times" pitchFamily="18" charset="0"/>
                        </a:rPr>
                        <a:t>Public Transport Infrastructure &amp; Systems Grant</a:t>
                      </a:r>
                      <a:endParaRPr kumimoji="0" lang="fr-FR"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158 200 000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202 159 742</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9 058 367</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98 781 818 </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4 729 127</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a:ln>
                            <a:noFill/>
                          </a:ln>
                          <a:solidFill>
                            <a:schemeClr val="bg1"/>
                          </a:solidFill>
                          <a:effectLst/>
                          <a:latin typeface="Times" pitchFamily="18" charset="0"/>
                        </a:rPr>
                        <a:t>USDG Grant</a:t>
                      </a: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477 782 000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472 231 100</a:t>
                      </a:r>
                      <a:endParaRPr kumimoji="0" lang="en-US"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465 611 000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465 611 000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651 766 000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329 211 450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a:ln>
                            <a:noFill/>
                          </a:ln>
                          <a:solidFill>
                            <a:schemeClr val="bg1"/>
                          </a:solidFill>
                          <a:effectLst/>
                          <a:latin typeface="Times" pitchFamily="18" charset="0"/>
                        </a:rPr>
                        <a:t>Informal Settlement Upgrading Partnership</a:t>
                      </a:r>
                      <a:endParaRPr kumimoji="0" lang="en-ZA" altLang="en-US" sz="1200" b="0" i="0" u="none" strike="noStrike" cap="none" normalizeH="0" baseline="0">
                        <a:ln>
                          <a:noFill/>
                        </a:ln>
                        <a:solidFill>
                          <a:schemeClr val="bg1"/>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175 532 000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134 231 982</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232 944 000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193 587 909</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319 186 000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176 757 258</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r>
              <a:tr h="632864">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a:ln>
                            <a:noFill/>
                          </a:ln>
                          <a:solidFill>
                            <a:schemeClr val="bg1"/>
                          </a:solidFill>
                          <a:effectLst/>
                          <a:latin typeface="Times" pitchFamily="18" charset="0"/>
                        </a:rPr>
                        <a:t>Neighbourhood Development Partnership Grant</a:t>
                      </a:r>
                      <a:endParaRPr kumimoji="0" lang="en-ZA" altLang="en-US" sz="1200" b="0" i="0" u="none" strike="noStrike" cap="none" normalizeH="0" baseline="0">
                        <a:ln>
                          <a:noFill/>
                        </a:ln>
                        <a:solidFill>
                          <a:schemeClr val="bg1"/>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16 908 000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2 042 000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     2 226 580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0" i="0" u="none" strike="noStrike" cap="none" normalizeH="0" baseline="0" dirty="0">
                          <a:ln>
                            <a:noFill/>
                          </a:ln>
                          <a:solidFill>
                            <a:schemeClr val="bg1"/>
                          </a:solidFill>
                          <a:effectLst/>
                          <a:latin typeface="Times" pitchFamily="18" charset="0"/>
                        </a:rPr>
                        <a:t>                        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0" i="0" u="none" strike="noStrike" cap="none" normalizeH="0" baseline="0" dirty="0">
                          <a:ln>
                            <a:noFill/>
                          </a:ln>
                          <a:solidFill>
                            <a:schemeClr val="bg1"/>
                          </a:solidFill>
                          <a:effectLst/>
                          <a:latin typeface="Calibri" panose="020F0502020204030204" pitchFamily="34" charset="0"/>
                        </a:rPr>
                        <a:t>0</a:t>
                      </a: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685800" rtl="0" eaLnBrk="1" fontAlgn="b" latinLnBrk="0" hangingPunct="1">
                        <a:lnSpc>
                          <a:spcPct val="100000"/>
                        </a:lnSpc>
                        <a:spcBef>
                          <a:spcPct val="0"/>
                        </a:spcBef>
                        <a:spcAft>
                          <a:spcPct val="0"/>
                        </a:spcAft>
                        <a:buClrTx/>
                        <a:buSzTx/>
                        <a:buFontTx/>
                        <a:buNone/>
                      </a:pPr>
                      <a:endParaRPr kumimoji="0" lang="en-ZA" altLang="en-US" sz="1200" b="0" i="0" u="none" strike="noStrike" cap="none" normalizeH="0" baseline="0" dirty="0">
                        <a:ln>
                          <a:noFill/>
                        </a:ln>
                        <a:solidFill>
                          <a:schemeClr val="bg1"/>
                        </a:solidFill>
                        <a:effectLst/>
                        <a:latin typeface="Calibri" panose="020F0502020204030204" pitchFamily="34" charset="0"/>
                      </a:endParaRPr>
                    </a:p>
                  </a:txBody>
                  <a:tcPr marL="7620" marR="7620" marT="7619"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r>
              <a:tr h="391596">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ase" latinLnBrk="0" hangingPunct="1">
                        <a:lnSpc>
                          <a:spcPct val="100000"/>
                        </a:lnSpc>
                        <a:spcBef>
                          <a:spcPct val="0"/>
                        </a:spcBef>
                        <a:spcAft>
                          <a:spcPct val="0"/>
                        </a:spcAft>
                        <a:buClrTx/>
                        <a:buSzTx/>
                        <a:buFontTx/>
                        <a:buNone/>
                      </a:pPr>
                      <a:endParaRPr kumimoji="0" lang="en-ZA" altLang="en-US" sz="1300" b="0" i="0" u="none" strike="noStrike" cap="none" normalizeH="0" baseline="0">
                        <a:ln>
                          <a:noFill/>
                        </a:ln>
                        <a:solidFill>
                          <a:srgbClr val="000000"/>
                        </a:solidFill>
                        <a:effectLst/>
                        <a:latin typeface="Times" pitchFamily="18"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l" defTabSz="685800" rtl="0" eaLnBrk="1" fontAlgn="b" latinLnBrk="0" hangingPunct="1">
                        <a:lnSpc>
                          <a:spcPct val="100000"/>
                        </a:lnSpc>
                        <a:spcBef>
                          <a:spcPct val="0"/>
                        </a:spcBef>
                        <a:spcAft>
                          <a:spcPct val="0"/>
                        </a:spcAft>
                        <a:buClrTx/>
                        <a:buSzTx/>
                        <a:buFontTx/>
                        <a:buNone/>
                      </a:pPr>
                      <a:r>
                        <a:rPr kumimoji="0" lang="en-ZA" altLang="en-US" sz="1200" b="1" i="0" u="none" strike="noStrike" cap="none" normalizeH="0" baseline="0">
                          <a:ln>
                            <a:noFill/>
                          </a:ln>
                          <a:solidFill>
                            <a:srgbClr val="000000"/>
                          </a:solidFill>
                          <a:effectLst/>
                          <a:latin typeface="Times" pitchFamily="18" charset="0"/>
                        </a:rPr>
                        <a:t>TOTAL FINANCING</a:t>
                      </a:r>
                      <a:endParaRPr kumimoji="0" lang="en-ZA" altLang="en-US" sz="1200" b="1" i="0" u="none" strike="noStrike" cap="none" normalizeH="0" baseline="0">
                        <a:ln>
                          <a:noFill/>
                        </a:ln>
                        <a:solidFill>
                          <a:srgbClr val="000000"/>
                        </a:solidFill>
                        <a:effectLst/>
                        <a:latin typeface="Calibri" panose="020F0502020204030204" pitchFamily="34" charset="0"/>
                      </a:endParaRPr>
                    </a:p>
                  </a:txBody>
                  <a:tcPr marL="7620" marR="7620" marT="7619" marB="0" anchor="b"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1 296 783 905</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710 127 965</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1 310 482 449</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879 732 886</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685800" rtl="0" eaLnBrk="1" latinLnBrk="0" hangingPunct="1">
                        <a:spcBef>
                          <a:spcPct val="20000"/>
                        </a:spcBef>
                        <a:defRPr sz="2000" kern="1200">
                          <a:solidFill>
                            <a:schemeClr val="tx1"/>
                          </a:solidFill>
                          <a:latin typeface="Times" pitchFamily="18" charset="0"/>
                        </a:defRPr>
                      </a:lvl1pPr>
                      <a:lvl2pPr marL="742950" indent="-285750" algn="l" defTabSz="685800" rtl="0" eaLnBrk="1" latinLnBrk="0" hangingPunct="1">
                        <a:spcBef>
                          <a:spcPct val="20000"/>
                        </a:spcBef>
                        <a:defRPr sz="1900" kern="1200">
                          <a:solidFill>
                            <a:schemeClr val="tx1"/>
                          </a:solidFill>
                          <a:latin typeface="Times" pitchFamily="18" charset="0"/>
                        </a:defRPr>
                      </a:lvl2pPr>
                      <a:lvl3pPr marL="1143000" indent="-228600" algn="l" defTabSz="685800" rtl="0" eaLnBrk="1" latinLnBrk="0" hangingPunct="1">
                        <a:spcBef>
                          <a:spcPct val="20000"/>
                        </a:spcBef>
                        <a:defRPr sz="1600" kern="1200">
                          <a:solidFill>
                            <a:schemeClr val="tx1"/>
                          </a:solidFill>
                          <a:latin typeface="Times" pitchFamily="18" charset="0"/>
                        </a:defRPr>
                      </a:lvl3pPr>
                      <a:lvl4pPr marL="1600200" indent="-228600" algn="l" defTabSz="685800" rtl="0" eaLnBrk="1" latinLnBrk="0" hangingPunct="1">
                        <a:spcBef>
                          <a:spcPct val="20000"/>
                        </a:spcBef>
                        <a:defRPr sz="1300" kern="1200">
                          <a:solidFill>
                            <a:schemeClr val="tx1"/>
                          </a:solidFill>
                          <a:latin typeface="Times" pitchFamily="18" charset="0"/>
                        </a:defRPr>
                      </a:lvl4pPr>
                      <a:lvl5pPr marL="2057400" indent="-228600" algn="l" defTabSz="685800" rtl="0" eaLnBrk="1" latinLnBrk="0" hangingPunct="1">
                        <a:spcBef>
                          <a:spcPct val="20000"/>
                        </a:spcBef>
                        <a:defRPr sz="1300" kern="1200">
                          <a:solidFill>
                            <a:schemeClr val="tx1"/>
                          </a:solidFill>
                          <a:latin typeface="Times" pitchFamily="18" charset="0"/>
                        </a:defRPr>
                      </a:lvl5pPr>
                      <a:lvl6pPr marL="2514600" indent="-228600" algn="l" defTabSz="685800" rtl="0" eaLnBrk="0" fontAlgn="base" latinLnBrk="0" hangingPunct="0">
                        <a:spcBef>
                          <a:spcPct val="20000"/>
                        </a:spcBef>
                        <a:spcAft>
                          <a:spcPct val="0"/>
                        </a:spcAft>
                        <a:defRPr sz="1300" kern="1200">
                          <a:solidFill>
                            <a:schemeClr val="tx1"/>
                          </a:solidFill>
                          <a:latin typeface="Times" pitchFamily="18" charset="0"/>
                        </a:defRPr>
                      </a:lvl6pPr>
                      <a:lvl7pPr marL="2971800" indent="-228600" algn="l" defTabSz="685800" rtl="0" eaLnBrk="0" fontAlgn="base" latinLnBrk="0" hangingPunct="0">
                        <a:spcBef>
                          <a:spcPct val="20000"/>
                        </a:spcBef>
                        <a:spcAft>
                          <a:spcPct val="0"/>
                        </a:spcAft>
                        <a:defRPr sz="1300" kern="1200">
                          <a:solidFill>
                            <a:schemeClr val="tx1"/>
                          </a:solidFill>
                          <a:latin typeface="Times" pitchFamily="18" charset="0"/>
                        </a:defRPr>
                      </a:lvl7pPr>
                      <a:lvl8pPr marL="3429000" indent="-228600" algn="l" defTabSz="685800" rtl="0" eaLnBrk="0" fontAlgn="base" latinLnBrk="0" hangingPunct="0">
                        <a:spcBef>
                          <a:spcPct val="20000"/>
                        </a:spcBef>
                        <a:spcAft>
                          <a:spcPct val="0"/>
                        </a:spcAft>
                        <a:defRPr sz="1300" kern="1200">
                          <a:solidFill>
                            <a:schemeClr val="tx1"/>
                          </a:solidFill>
                          <a:latin typeface="Times" pitchFamily="18" charset="0"/>
                        </a:defRPr>
                      </a:lvl8pPr>
                      <a:lvl9pPr marL="3886200" indent="-228600" algn="l" defTabSz="685800" rtl="0" eaLnBrk="0" fontAlgn="base" latinLnBrk="0" hangingPunct="0">
                        <a:spcBef>
                          <a:spcPct val="20000"/>
                        </a:spcBef>
                        <a:spcAft>
                          <a:spcPct val="0"/>
                        </a:spcAft>
                        <a:defRPr sz="1300" kern="1200">
                          <a:solidFill>
                            <a:schemeClr val="tx1"/>
                          </a:solidFill>
                          <a:latin typeface="Times" pitchFamily="18" charset="0"/>
                        </a:defRPr>
                      </a:lvl9p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1 342 805 270</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685800" rtl="0" eaLnBrk="1" fontAlgn="b" latinLnBrk="0" hangingPunct="1">
                        <a:lnSpc>
                          <a:spcPct val="100000"/>
                        </a:lnSpc>
                        <a:spcBef>
                          <a:spcPct val="0"/>
                        </a:spcBef>
                        <a:spcAft>
                          <a:spcPct val="0"/>
                        </a:spcAft>
                        <a:buClrTx/>
                        <a:buSzTx/>
                        <a:buFontTx/>
                        <a:buNone/>
                      </a:pPr>
                      <a:r>
                        <a:rPr kumimoji="0" lang="en-US" altLang="en-US" sz="1200" b="1" i="0" u="none" strike="noStrike" cap="none" normalizeH="0" baseline="0" dirty="0">
                          <a:ln>
                            <a:noFill/>
                          </a:ln>
                          <a:solidFill>
                            <a:schemeClr val="bg1"/>
                          </a:solidFill>
                          <a:effectLst/>
                          <a:latin typeface="Times" pitchFamily="18" charset="0"/>
                        </a:rPr>
                        <a:t>666 844 355</a:t>
                      </a:r>
                      <a:endParaRPr kumimoji="0" lang="en-ZA" altLang="en-US" sz="1200" b="1" i="0" u="none" strike="noStrike" cap="none" normalizeH="0" baseline="0" dirty="0">
                        <a:ln>
                          <a:noFill/>
                        </a:ln>
                        <a:solidFill>
                          <a:schemeClr val="bg1"/>
                        </a:solidFill>
                        <a:effectLst/>
                        <a:latin typeface="Times" pitchFamily="18"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3"/>
          <p:cNvSpPr>
            <a:spLocks noGrp="1"/>
          </p:cNvSpPr>
          <p:nvPr>
            <p:ph type="title"/>
          </p:nvPr>
        </p:nvSpPr>
        <p:spPr/>
        <p:txBody>
          <a:bodyPr vert="horz" wrap="square" lIns="91440" tIns="45720" rIns="91440" bIns="45720" anchor="b" anchorCtr="0"/>
          <a:lstStyle/>
          <a:p>
            <a:r>
              <a:rPr lang="en-ZA" altLang="en-US" dirty="0">
                <a:solidFill>
                  <a:srgbClr val="FF0000"/>
                </a:solidFill>
              </a:rPr>
              <a:t>Liquidity position </a:t>
            </a:r>
            <a:endParaRPr lang="en-ZA" altLang="en-US" dirty="0">
              <a:solidFill>
                <a:srgbClr val="FF0000"/>
              </a:solidFill>
            </a:endParaRPr>
          </a:p>
        </p:txBody>
      </p:sp>
      <p:graphicFrame>
        <p:nvGraphicFramePr>
          <p:cNvPr id="7" name="Table 7"/>
          <p:cNvGraphicFramePr>
            <a:graphicFrameLocks noGrp="1"/>
          </p:cNvGraphicFramePr>
          <p:nvPr>
            <p:ph idx="1"/>
          </p:nvPr>
        </p:nvGraphicFramePr>
        <p:xfrm>
          <a:off x="405063" y="1616075"/>
          <a:ext cx="11253537" cy="4560434"/>
        </p:xfrm>
        <a:graphic>
          <a:graphicData uri="http://schemas.openxmlformats.org/drawingml/2006/table">
            <a:tbl>
              <a:tblPr firstRow="1" bandRow="1">
                <a:tableStyleId>{5C22544A-7EE6-4342-B048-85BDC9FD1C3A}</a:tableStyleId>
              </a:tblPr>
              <a:tblGrid>
                <a:gridCol w="2465137"/>
                <a:gridCol w="1536700"/>
                <a:gridCol w="1384300"/>
                <a:gridCol w="1574800"/>
                <a:gridCol w="1295400"/>
                <a:gridCol w="1422400"/>
                <a:gridCol w="1574800"/>
              </a:tblGrid>
              <a:tr h="1029960">
                <a:tc>
                  <a:txBody>
                    <a:bodyPr/>
                    <a:lstStyle/>
                    <a:p>
                      <a:r>
                        <a:rPr lang="en-ZA" dirty="0"/>
                        <a:t>Year </a:t>
                      </a:r>
                      <a:endParaRPr lang="en-ZA" dirty="0"/>
                    </a:p>
                  </a:txBody>
                  <a:tcPr/>
                </a:tc>
                <a:tc>
                  <a:txBody>
                    <a:bodyPr/>
                    <a:lstStyle/>
                    <a:p>
                      <a:r>
                        <a:rPr lang="en-ZA" dirty="0"/>
                        <a:t>AFS 2025 MMM</a:t>
                      </a:r>
                      <a:endParaRPr lang="en-ZA" dirty="0"/>
                    </a:p>
                  </a:txBody>
                  <a:tcPr/>
                </a:tc>
                <a:tc>
                  <a:txBody>
                    <a:bodyPr/>
                    <a:lstStyle/>
                    <a:p>
                      <a:r>
                        <a:rPr lang="en-ZA" dirty="0"/>
                        <a:t>AFS 2025 CENTLEC </a:t>
                      </a:r>
                      <a:endParaRPr lang="en-ZA" dirty="0"/>
                    </a:p>
                  </a:txBody>
                  <a:tcPr/>
                </a:tc>
                <a:tc>
                  <a:txBody>
                    <a:bodyPr/>
                    <a:lstStyle/>
                    <a:p>
                      <a:r>
                        <a:rPr lang="en-ZA" dirty="0"/>
                        <a:t>CONSOLS 2025</a:t>
                      </a:r>
                      <a:endParaRPr lang="en-ZA" dirty="0"/>
                    </a:p>
                  </a:txBody>
                  <a:tcPr/>
                </a:tc>
                <a:tc>
                  <a:txBody>
                    <a:bodyPr/>
                    <a:lstStyle/>
                    <a:p>
                      <a:r>
                        <a:rPr lang="en-ZA" dirty="0"/>
                        <a:t>AFS MMM 2024</a:t>
                      </a:r>
                      <a:endParaRPr lang="en-ZA" dirty="0"/>
                    </a:p>
                  </a:txBody>
                  <a:tcPr/>
                </a:tc>
                <a:tc>
                  <a:txBody>
                    <a:bodyPr/>
                    <a:lstStyle/>
                    <a:p>
                      <a:r>
                        <a:rPr lang="en-ZA" dirty="0"/>
                        <a:t>AFS CENTLEC 2024</a:t>
                      </a:r>
                      <a:endParaRPr lang="en-ZA" dirty="0"/>
                    </a:p>
                  </a:txBody>
                  <a:tcPr/>
                </a:tc>
                <a:tc>
                  <a:txBody>
                    <a:bodyPr/>
                    <a:lstStyle/>
                    <a:p>
                      <a:r>
                        <a:rPr lang="en-ZA" dirty="0"/>
                        <a:t>CONSOLS 2024</a:t>
                      </a:r>
                      <a:endParaRPr lang="en-ZA" dirty="0"/>
                    </a:p>
                  </a:txBody>
                  <a:tcPr/>
                </a:tc>
              </a:tr>
              <a:tr h="417706">
                <a:tc>
                  <a:txBody>
                    <a:bodyPr/>
                    <a:lstStyle/>
                    <a:p>
                      <a:r>
                        <a:rPr lang="en-ZA" dirty="0"/>
                        <a:t>Cash balances </a:t>
                      </a:r>
                      <a:endParaRPr lang="en-ZA" dirty="0"/>
                    </a:p>
                  </a:txBody>
                  <a:tcPr/>
                </a:tc>
                <a:tc>
                  <a:txBody>
                    <a:bodyPr/>
                    <a:lstStyle/>
                    <a:p>
                      <a:pPr algn="r" fontAlgn="b">
                        <a:buNone/>
                      </a:pPr>
                      <a:r>
                        <a:rPr lang="en-ZA" sz="1100" b="0" i="0" u="none" strike="noStrike" dirty="0">
                          <a:solidFill>
                            <a:srgbClr val="000000"/>
                          </a:solidFill>
                          <a:effectLst/>
                          <a:latin typeface="Aptos Narrow"/>
                        </a:rPr>
                        <a:t>     1 064 527 330.00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38 997 608.00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1 103 524 938.00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483 750 375.00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11 110 549.00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494 860 924.00 </a:t>
                      </a:r>
                      <a:endParaRPr lang="en-ZA" sz="1100" b="0" i="0" u="none" strike="noStrike" dirty="0">
                        <a:solidFill>
                          <a:srgbClr val="000000"/>
                        </a:solidFill>
                        <a:effectLst/>
                        <a:latin typeface="Aptos Narrow"/>
                      </a:endParaRPr>
                    </a:p>
                  </a:txBody>
                  <a:tcPr marL="7620" marR="7620" marT="7620" marB="0" anchor="b"/>
                </a:tc>
              </a:tr>
              <a:tr h="417706">
                <a:tc>
                  <a:txBody>
                    <a:bodyPr/>
                    <a:lstStyle/>
                    <a:p>
                      <a:r>
                        <a:rPr lang="en-ZA" dirty="0"/>
                        <a:t>Trade payables </a:t>
                      </a:r>
                      <a:endParaRPr lang="en-ZA" dirty="0"/>
                    </a:p>
                  </a:txBody>
                  <a:tcPr/>
                </a:tc>
                <a:tc>
                  <a:txBody>
                    <a:bodyPr/>
                    <a:lstStyle/>
                    <a:p>
                      <a:pPr algn="r" fontAlgn="b">
                        <a:buNone/>
                      </a:pPr>
                      <a:r>
                        <a:rPr lang="en-ZA" sz="1100" b="0" i="0" u="none" strike="noStrike" dirty="0">
                          <a:solidFill>
                            <a:srgbClr val="000000"/>
                          </a:solidFill>
                          <a:effectLst/>
                          <a:latin typeface="Aptos Narrow"/>
                        </a:rPr>
                        <a:t>         492 031 279.00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1 676 577 852.00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2 168 511 001.00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403 214 583.00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979 152 663.00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1 382 367 245.00 </a:t>
                      </a:r>
                      <a:endParaRPr lang="en-ZA" sz="1100" b="0" i="0" u="none" strike="noStrike" dirty="0">
                        <a:solidFill>
                          <a:srgbClr val="000000"/>
                        </a:solidFill>
                        <a:effectLst/>
                        <a:latin typeface="Aptos Narrow"/>
                      </a:endParaRPr>
                    </a:p>
                  </a:txBody>
                  <a:tcPr marL="7620" marR="7620" marT="7620" marB="0" anchor="b"/>
                </a:tc>
              </a:tr>
              <a:tr h="720972">
                <a:tc>
                  <a:txBody>
                    <a:bodyPr/>
                    <a:lstStyle/>
                    <a:p>
                      <a:r>
                        <a:rPr lang="en-ZA" dirty="0"/>
                        <a:t>Percentage of cash to creditors </a:t>
                      </a:r>
                      <a:endParaRPr lang="en-ZA" dirty="0"/>
                    </a:p>
                  </a:txBody>
                  <a:tcPr/>
                </a:tc>
                <a:tc>
                  <a:txBody>
                    <a:bodyPr/>
                    <a:lstStyle/>
                    <a:p>
                      <a:pPr algn="r" fontAlgn="b">
                        <a:buNone/>
                      </a:pPr>
                      <a:r>
                        <a:rPr lang="en-ZA" sz="1100" b="0" i="0" u="none" strike="noStrike" dirty="0">
                          <a:solidFill>
                            <a:srgbClr val="000000"/>
                          </a:solidFill>
                          <a:effectLst/>
                          <a:latin typeface="Aptos Narrow"/>
                        </a:rPr>
                        <a:t>                                      0.43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0.02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0.23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0.18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0.01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0.11 </a:t>
                      </a:r>
                      <a:endParaRPr lang="en-ZA" sz="1100" b="0" i="0" u="none" strike="noStrike" dirty="0">
                        <a:solidFill>
                          <a:srgbClr val="000000"/>
                        </a:solidFill>
                        <a:effectLst/>
                        <a:latin typeface="Aptos Narrow"/>
                      </a:endParaRPr>
                    </a:p>
                  </a:txBody>
                  <a:tcPr marL="7620" marR="7620" marT="7620" marB="0" anchor="b"/>
                </a:tc>
              </a:tr>
              <a:tr h="720972">
                <a:tc>
                  <a:txBody>
                    <a:bodyPr/>
                    <a:lstStyle/>
                    <a:p>
                      <a:r>
                        <a:rPr lang="en-ZA" dirty="0"/>
                        <a:t>Cash coverage ratio (May of each year)</a:t>
                      </a:r>
                      <a:endParaRPr lang="en-ZA" dirty="0"/>
                    </a:p>
                  </a:txBody>
                  <a:tcPr/>
                </a:tc>
                <a:tc>
                  <a:txBody>
                    <a:bodyPr/>
                    <a:lstStyle/>
                    <a:p>
                      <a:pPr algn="r" fontAlgn="b">
                        <a:buNone/>
                      </a:pPr>
                      <a:r>
                        <a:rPr lang="en-ZA" sz="1100" b="0" i="0" u="none" strike="noStrike" dirty="0">
                          <a:solidFill>
                            <a:srgbClr val="000000"/>
                          </a:solidFill>
                          <a:effectLst/>
                          <a:latin typeface="Aptos Narrow"/>
                        </a:rPr>
                        <a:t>                                      0.19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0.01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0.11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0.08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0.00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0.04 </a:t>
                      </a:r>
                      <a:endParaRPr lang="en-ZA" sz="1100" b="0" i="0" u="none" strike="noStrike" dirty="0">
                        <a:solidFill>
                          <a:srgbClr val="000000"/>
                        </a:solidFill>
                        <a:effectLst/>
                        <a:latin typeface="Aptos Narrow"/>
                      </a:endParaRPr>
                    </a:p>
                  </a:txBody>
                  <a:tcPr marL="7620" marR="7620" marT="7620" marB="0" anchor="b"/>
                </a:tc>
              </a:tr>
              <a:tr h="417706">
                <a:tc>
                  <a:txBody>
                    <a:bodyPr/>
                    <a:lstStyle/>
                    <a:p>
                      <a:r>
                        <a:rPr lang="en-ZA" dirty="0"/>
                        <a:t>Current ratio</a:t>
                      </a:r>
                      <a:endParaRPr lang="en-ZA" dirty="0"/>
                    </a:p>
                  </a:txBody>
                  <a:tcPr/>
                </a:tc>
                <a:tc>
                  <a:txBody>
                    <a:bodyPr/>
                    <a:lstStyle/>
                    <a:p>
                      <a:pPr algn="r" fontAlgn="b">
                        <a:buNone/>
                      </a:pPr>
                      <a:r>
                        <a:rPr lang="en-ZA" sz="1100" b="0" i="0" u="none" strike="noStrike" dirty="0">
                          <a:solidFill>
                            <a:srgbClr val="000000"/>
                          </a:solidFill>
                          <a:effectLst/>
                          <a:latin typeface="Aptos Narrow"/>
                        </a:rPr>
                        <a:t>                                   1.81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0.43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0.91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1.33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0.57 </a:t>
                      </a:r>
                      <a:endParaRPr lang="en-ZA" sz="1100" b="0" i="0" u="none" strike="noStrike" dirty="0">
                        <a:solidFill>
                          <a:srgbClr val="000000"/>
                        </a:solidFill>
                        <a:effectLst/>
                        <a:latin typeface="Aptos Narrow"/>
                      </a:endParaRPr>
                    </a:p>
                  </a:txBody>
                  <a:tcPr marL="7620" marR="7620" marT="7620" marB="0" anchor="b"/>
                </a:tc>
                <a:tc>
                  <a:txBody>
                    <a:bodyPr/>
                    <a:lstStyle/>
                    <a:p>
                      <a:pPr algn="r" fontAlgn="b">
                        <a:buNone/>
                      </a:pPr>
                      <a:r>
                        <a:rPr lang="en-ZA" sz="1100" b="0" i="0" u="none" strike="noStrike" dirty="0">
                          <a:solidFill>
                            <a:srgbClr val="000000"/>
                          </a:solidFill>
                          <a:effectLst/>
                          <a:latin typeface="Aptos Narrow"/>
                        </a:rPr>
                        <a:t>                                          0.86 </a:t>
                      </a:r>
                      <a:endParaRPr lang="en-ZA" sz="1100" b="0" i="0" u="none" strike="noStrike" dirty="0">
                        <a:solidFill>
                          <a:srgbClr val="000000"/>
                        </a:solidFill>
                        <a:effectLst/>
                        <a:latin typeface="Aptos Narrow"/>
                      </a:endParaRPr>
                    </a:p>
                  </a:txBody>
                  <a:tcPr marL="7620" marR="7620" marT="7620" marB="0" anchor="b"/>
                </a:tc>
              </a:tr>
              <a:tr h="417706">
                <a:tc>
                  <a:txBody>
                    <a:bodyPr/>
                    <a:lstStyle/>
                    <a:p>
                      <a:r>
                        <a:rPr lang="en-ZA" dirty="0">
                          <a:solidFill>
                            <a:srgbClr val="FF0000"/>
                          </a:solidFill>
                        </a:rPr>
                        <a:t>CAPEX Funding ratio</a:t>
                      </a:r>
                      <a:endParaRPr lang="en-ZA" dirty="0">
                        <a:solidFill>
                          <a:srgbClr val="FF0000"/>
                        </a:solidFill>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r>
              <a:tr h="417706">
                <a:tc>
                  <a:txBody>
                    <a:bodyPr/>
                    <a:lstStyle/>
                    <a:p>
                      <a:r>
                        <a:rPr lang="en-ZA" dirty="0">
                          <a:solidFill>
                            <a:srgbClr val="FF0000"/>
                          </a:solidFill>
                        </a:rPr>
                        <a:t>CAPEX expenditure </a:t>
                      </a:r>
                      <a:endParaRPr lang="en-ZA" dirty="0">
                        <a:solidFill>
                          <a:srgbClr val="FF0000"/>
                        </a:solidFill>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c>
                  <a:txBody>
                    <a:bodyPr/>
                    <a:lstStyle/>
                    <a:p>
                      <a:endParaRPr lang="en-ZA" dirty="0">
                        <a:highlight>
                          <a:srgbClr val="FF0000"/>
                        </a:highlight>
                      </a:endParaRP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vert="horz" wrap="square" lIns="91440" tIns="45720" rIns="91440" bIns="45720" anchor="b" anchorCtr="0"/>
          <a:lstStyle/>
          <a:p>
            <a:r>
              <a:rPr lang="en-US" altLang="en-US" dirty="0">
                <a:solidFill>
                  <a:schemeClr val="bg1"/>
                </a:solidFill>
              </a:rPr>
              <a:t>Presentation Layout </a:t>
            </a:r>
            <a:endParaRPr lang="en-ZA" altLang="en-US" dirty="0">
              <a:solidFill>
                <a:schemeClr val="bg1"/>
              </a:solidFill>
            </a:endParaRPr>
          </a:p>
        </p:txBody>
      </p:sp>
      <p:sp>
        <p:nvSpPr>
          <p:cNvPr id="18435" name="Content Placeholder 2"/>
          <p:cNvSpPr>
            <a:spLocks noGrp="1"/>
          </p:cNvSpPr>
          <p:nvPr>
            <p:ph idx="1"/>
          </p:nvPr>
        </p:nvSpPr>
        <p:spPr/>
        <p:txBody>
          <a:bodyPr vert="horz" wrap="square" lIns="91440" tIns="45720" rIns="91440" bIns="45720" anchor="t" anchorCtr="0"/>
          <a:lstStyle/>
          <a:p>
            <a:r>
              <a:rPr lang="en-US" altLang="en-US" dirty="0">
                <a:solidFill>
                  <a:schemeClr val="bg1"/>
                </a:solidFill>
              </a:rPr>
              <a:t>Follows the sequence of items listed in the invitation letter</a:t>
            </a:r>
            <a:endParaRPr lang="en-US" altLang="en-US" dirty="0">
              <a:solidFill>
                <a:schemeClr val="bg1"/>
              </a:solidFill>
            </a:endParaRPr>
          </a:p>
          <a:p>
            <a:r>
              <a:rPr lang="en-US" altLang="en-US" dirty="0">
                <a:solidFill>
                  <a:schemeClr val="bg1"/>
                </a:solidFill>
              </a:rPr>
              <a:t>HoDs will speak on matters that fall under their purview</a:t>
            </a:r>
            <a:endParaRPr lang="en-US" altLang="en-US" dirty="0">
              <a:solidFill>
                <a:schemeClr val="bg1"/>
              </a:solidFill>
            </a:endParaRPr>
          </a:p>
          <a:p>
            <a:r>
              <a:rPr lang="en-US" altLang="en-US" dirty="0">
                <a:solidFill>
                  <a:schemeClr val="bg1"/>
                </a:solidFill>
              </a:rPr>
              <a:t>CM will cover</a:t>
            </a:r>
            <a:endParaRPr lang="en-US" altLang="en-US" dirty="0">
              <a:solidFill>
                <a:schemeClr val="bg1"/>
              </a:solidFill>
            </a:endParaRPr>
          </a:p>
          <a:p>
            <a:pPr lvl="1"/>
            <a:r>
              <a:rPr lang="en-US" altLang="en-US" dirty="0">
                <a:solidFill>
                  <a:schemeClr val="bg1"/>
                </a:solidFill>
              </a:rPr>
              <a:t>Status of Sec 139 Intervention</a:t>
            </a:r>
            <a:endParaRPr lang="en-US" altLang="en-US" dirty="0">
              <a:solidFill>
                <a:schemeClr val="bg1"/>
              </a:solidFill>
            </a:endParaRPr>
          </a:p>
          <a:p>
            <a:pPr lvl="1"/>
            <a:r>
              <a:rPr lang="en-US" altLang="en-US" dirty="0">
                <a:solidFill>
                  <a:schemeClr val="bg1"/>
                </a:solidFill>
              </a:rPr>
              <a:t>Section 129 Oversight Report on Annual Report  </a:t>
            </a:r>
            <a:endParaRPr lang="en-US" altLang="en-US" dirty="0">
              <a:solidFill>
                <a:schemeClr val="bg1"/>
              </a:solidFill>
            </a:endParaRPr>
          </a:p>
          <a:p>
            <a:pPr lvl="1"/>
            <a:r>
              <a:rPr lang="en-US" altLang="en-US" dirty="0">
                <a:solidFill>
                  <a:schemeClr val="bg1"/>
                </a:solidFill>
              </a:rPr>
              <a:t>Consequence Management </a:t>
            </a:r>
            <a:endParaRPr lang="en-ZA" alt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3"/>
          <p:cNvSpPr>
            <a:spLocks noGrp="1"/>
          </p:cNvSpPr>
          <p:nvPr>
            <p:ph type="title"/>
          </p:nvPr>
        </p:nvSpPr>
        <p:spPr/>
        <p:txBody>
          <a:bodyPr vert="horz" wrap="square" lIns="91440" tIns="45720" rIns="91440" bIns="45720" anchor="b" anchorCtr="0"/>
          <a:lstStyle/>
          <a:p>
            <a:r>
              <a:rPr lang="en-US" altLang="en-US" dirty="0">
                <a:solidFill>
                  <a:srgbClr val="FF0000"/>
                </a:solidFill>
              </a:rPr>
              <a:t>Ratio Analysis 2025</a:t>
            </a:r>
            <a:endParaRPr lang="en-ZA" altLang="en-US" dirty="0">
              <a:solidFill>
                <a:srgbClr val="FF0000"/>
              </a:solidFill>
            </a:endParaRPr>
          </a:p>
        </p:txBody>
      </p:sp>
      <p:graphicFrame>
        <p:nvGraphicFramePr>
          <p:cNvPr id="7" name="Table 7"/>
          <p:cNvGraphicFramePr>
            <a:graphicFrameLocks noGrp="1"/>
          </p:cNvGraphicFramePr>
          <p:nvPr>
            <p:ph idx="1"/>
          </p:nvPr>
        </p:nvGraphicFramePr>
        <p:xfrm>
          <a:off x="414338" y="1795463"/>
          <a:ext cx="10850561" cy="3267074"/>
        </p:xfrm>
        <a:graphic>
          <a:graphicData uri="http://schemas.openxmlformats.org/drawingml/2006/table">
            <a:tbl>
              <a:tblPr firstRow="1" bandRow="1">
                <a:tableStyleId>{5C22544A-7EE6-4342-B048-85BDC9FD1C3A}</a:tableStyleId>
              </a:tblPr>
              <a:tblGrid>
                <a:gridCol w="2629006"/>
                <a:gridCol w="1403965"/>
                <a:gridCol w="1320232"/>
                <a:gridCol w="1474419"/>
                <a:gridCol w="1291321"/>
                <a:gridCol w="1358778"/>
                <a:gridCol w="1372840"/>
              </a:tblGrid>
              <a:tr h="365831">
                <a:tc>
                  <a:txBody>
                    <a:bodyPr/>
                    <a:lstStyle/>
                    <a:p>
                      <a:r>
                        <a:rPr lang="en-ZA" sz="1800" dirty="0"/>
                        <a:t>Metro</a:t>
                      </a:r>
                      <a:endParaRPr lang="en-ZA" sz="1800" dirty="0"/>
                    </a:p>
                  </a:txBody>
                  <a:tcPr marL="91446" marR="91446" marT="45729" marB="45729">
                    <a:solidFill>
                      <a:schemeClr val="accent5">
                        <a:lumMod val="75000"/>
                      </a:schemeClr>
                    </a:solidFill>
                  </a:tcPr>
                </a:tc>
                <a:tc gridSpan="2">
                  <a:txBody>
                    <a:bodyPr/>
                    <a:lstStyle/>
                    <a:p>
                      <a:r>
                        <a:rPr lang="en-ZA" sz="1800" dirty="0"/>
                        <a:t>Mangaung Metro</a:t>
                      </a:r>
                      <a:endParaRPr lang="en-ZA" sz="1800" dirty="0"/>
                    </a:p>
                  </a:txBody>
                  <a:tcPr marL="91446" marR="91446" marT="45729" marB="45729">
                    <a:solidFill>
                      <a:schemeClr val="accent5">
                        <a:lumMod val="75000"/>
                      </a:schemeClr>
                    </a:solidFill>
                  </a:tcPr>
                </a:tc>
                <a:tc hMerge="1">
                  <a:tcPr/>
                </a:tc>
                <a:tc gridSpan="2">
                  <a:txBody>
                    <a:bodyPr/>
                    <a:lstStyle/>
                    <a:p>
                      <a:r>
                        <a:rPr lang="en-ZA" sz="1800" dirty="0"/>
                        <a:t>Buffalo City</a:t>
                      </a:r>
                      <a:endParaRPr lang="en-ZA" sz="1800" dirty="0"/>
                    </a:p>
                  </a:txBody>
                  <a:tcPr marL="91446" marR="91446" marT="45729" marB="45729">
                    <a:solidFill>
                      <a:schemeClr val="accent5">
                        <a:lumMod val="75000"/>
                      </a:schemeClr>
                    </a:solidFill>
                  </a:tcPr>
                </a:tc>
                <a:tc hMerge="1">
                  <a:tcPr/>
                </a:tc>
                <a:tc gridSpan="2">
                  <a:txBody>
                    <a:bodyPr/>
                    <a:lstStyle/>
                    <a:p>
                      <a:r>
                        <a:rPr lang="en-ZA" sz="1800" dirty="0"/>
                        <a:t>Nelson Mandela Bay</a:t>
                      </a:r>
                      <a:endParaRPr lang="en-ZA" sz="1800" dirty="0"/>
                    </a:p>
                  </a:txBody>
                  <a:tcPr marL="91446" marR="91446" marT="45729" marB="45729">
                    <a:solidFill>
                      <a:schemeClr val="accent5">
                        <a:lumMod val="75000"/>
                      </a:schemeClr>
                    </a:solidFill>
                  </a:tcPr>
                </a:tc>
                <a:tc hMerge="1">
                  <a:tcPr/>
                </a:tc>
              </a:tr>
              <a:tr h="370912">
                <a:tc>
                  <a:txBody>
                    <a:bodyPr/>
                    <a:lstStyle/>
                    <a:p>
                      <a:pPr marL="0" algn="l" defTabSz="914400" rtl="0" eaLnBrk="1" latinLnBrk="0" hangingPunct="1"/>
                      <a:endParaRPr lang="en-ZA" sz="1800" b="1" kern="1200" dirty="0">
                        <a:solidFill>
                          <a:schemeClr val="lt1"/>
                        </a:solidFill>
                        <a:latin typeface="+mn-lt"/>
                        <a:ea typeface="+mn-ea"/>
                        <a:cs typeface="+mn-cs"/>
                      </a:endParaRPr>
                    </a:p>
                  </a:txBody>
                  <a:tcPr marL="91446" marR="91446" marT="45729" marB="45729">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MMM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CONS MMM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BC 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CONS BC 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NMB 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c>
                  <a:txBody>
                    <a:bodyPr/>
                    <a:lstStyle/>
                    <a:p>
                      <a:pPr algn="l" fontAlgn="b">
                        <a:buNone/>
                      </a:pPr>
                      <a:r>
                        <a:rPr lang="en-ZA" sz="1600" b="1" i="0" u="none" strike="noStrike" dirty="0">
                          <a:solidFill>
                            <a:schemeClr val="bg1"/>
                          </a:solidFill>
                          <a:effectLst/>
                          <a:latin typeface="Aptos Narrow"/>
                        </a:rPr>
                        <a:t>CONS NMB MM</a:t>
                      </a:r>
                      <a:endParaRPr lang="en-ZA" sz="1600" b="1" i="0" u="none" strike="noStrike" dirty="0">
                        <a:solidFill>
                          <a:schemeClr val="bg1"/>
                        </a:solidFill>
                        <a:effectLst/>
                        <a:latin typeface="Aptos Narrow"/>
                      </a:endParaRPr>
                    </a:p>
                  </a:txBody>
                  <a:tcPr marL="7621" marR="7621" marT="7621" marB="0" anchor="b">
                    <a:solidFill>
                      <a:schemeClr val="accent5">
                        <a:lumMod val="75000"/>
                      </a:schemeClr>
                    </a:solidFill>
                  </a:tcPr>
                </a:tc>
              </a:tr>
              <a:tr h="370912">
                <a:tc>
                  <a:txBody>
                    <a:bodyPr/>
                    <a:lstStyle/>
                    <a:p>
                      <a:r>
                        <a:rPr lang="en-ZA" sz="1400" b="1" dirty="0"/>
                        <a:t>Cash to salaries</a:t>
                      </a:r>
                      <a:endParaRPr lang="en-ZA" sz="1400" b="1" dirty="0"/>
                    </a:p>
                  </a:txBody>
                  <a:tcPr marL="91446" marR="91446" marT="45729" marB="45729"/>
                </a:tc>
                <a:tc>
                  <a:txBody>
                    <a:bodyPr/>
                    <a:lstStyle/>
                    <a:p>
                      <a:pPr algn="ctr" fontAlgn="b">
                        <a:buNone/>
                      </a:pPr>
                      <a:r>
                        <a:rPr lang="en-ZA" sz="1100" b="1" i="0" u="none" strike="noStrike" dirty="0">
                          <a:solidFill>
                            <a:srgbClr val="000000"/>
                          </a:solidFill>
                          <a:effectLst/>
                          <a:latin typeface="Aptos Narrow"/>
                        </a:rPr>
                        <a:t>50%</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41%</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25%</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a:solidFill>
                            <a:srgbClr val="000000"/>
                          </a:solidFill>
                          <a:effectLst/>
                          <a:latin typeface="Aptos Narrow"/>
                        </a:rPr>
                        <a:t>26%</a:t>
                      </a:r>
                      <a:endParaRPr lang="en-ZA" sz="1100" b="1" i="0" u="none" strike="noStrike">
                        <a:solidFill>
                          <a:srgbClr val="000000"/>
                        </a:solidFill>
                        <a:effectLst/>
                        <a:latin typeface="Aptos Narrow"/>
                      </a:endParaRPr>
                    </a:p>
                  </a:txBody>
                  <a:tcPr marL="7621" marR="7621" marT="7621" marB="0" anchor="b"/>
                </a:tc>
                <a:tc>
                  <a:txBody>
                    <a:bodyPr/>
                    <a:lstStyle/>
                    <a:p>
                      <a:pPr algn="ctr" fontAlgn="b">
                        <a:buNone/>
                      </a:pPr>
                      <a:r>
                        <a:rPr lang="en-ZA" sz="1100" b="1" i="0" u="none" strike="noStrike">
                          <a:solidFill>
                            <a:srgbClr val="000000"/>
                          </a:solidFill>
                          <a:effectLst/>
                          <a:latin typeface="Aptos Narrow"/>
                        </a:rPr>
                        <a:t>17%</a:t>
                      </a:r>
                      <a:endParaRPr lang="en-ZA" sz="1100" b="1" i="0" u="none" strike="noStrike">
                        <a:solidFill>
                          <a:srgbClr val="000000"/>
                        </a:solidFill>
                        <a:effectLst/>
                        <a:latin typeface="Aptos Narrow"/>
                      </a:endParaRPr>
                    </a:p>
                  </a:txBody>
                  <a:tcPr marL="7621" marR="7621" marT="7621" marB="0" anchor="b"/>
                </a:tc>
                <a:tc>
                  <a:txBody>
                    <a:bodyPr/>
                    <a:lstStyle/>
                    <a:p>
                      <a:pPr algn="ctr" fontAlgn="b">
                        <a:buNone/>
                      </a:pPr>
                      <a:r>
                        <a:rPr lang="en-ZA" sz="1100" b="1" i="0" u="none" strike="noStrike">
                          <a:solidFill>
                            <a:srgbClr val="000000"/>
                          </a:solidFill>
                          <a:effectLst/>
                          <a:latin typeface="Aptos Narrow"/>
                        </a:rPr>
                        <a:t>17%</a:t>
                      </a:r>
                      <a:endParaRPr lang="en-ZA" sz="1100" b="1" i="0" u="none" strike="noStrike">
                        <a:solidFill>
                          <a:srgbClr val="000000"/>
                        </a:solidFill>
                        <a:effectLst/>
                        <a:latin typeface="Aptos Narrow"/>
                      </a:endParaRPr>
                    </a:p>
                  </a:txBody>
                  <a:tcPr marL="7621" marR="7621" marT="7621" marB="0" anchor="b"/>
                </a:tc>
              </a:tr>
              <a:tr h="370912">
                <a:tc>
                  <a:txBody>
                    <a:bodyPr/>
                    <a:lstStyle/>
                    <a:p>
                      <a:pPr algn="l" fontAlgn="b">
                        <a:buNone/>
                      </a:pPr>
                      <a:r>
                        <a:rPr lang="en-ZA" sz="1400" b="1" i="0" u="none" strike="noStrike" dirty="0">
                          <a:solidFill>
                            <a:srgbClr val="000000"/>
                          </a:solidFill>
                          <a:effectLst/>
                          <a:latin typeface="Aptos Narrow"/>
                        </a:rPr>
                        <a:t>  Cash balances</a:t>
                      </a:r>
                      <a:endParaRPr lang="en-ZA" sz="14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1 064 527 330 </a:t>
                      </a:r>
                      <a:endParaRPr lang="en-ZA" sz="1100" b="0"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1 103 524 938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697 781 225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731 028 583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703 907 784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744 211 670 </a:t>
                      </a:r>
                      <a:endParaRPr lang="en-ZA" sz="1100" b="0" i="0" u="none" strike="noStrike" dirty="0">
                        <a:solidFill>
                          <a:srgbClr val="000000"/>
                        </a:solidFill>
                        <a:effectLst/>
                        <a:latin typeface="Aptos Narrow"/>
                      </a:endParaRPr>
                    </a:p>
                  </a:txBody>
                  <a:tcPr marL="7621" marR="7621" marT="7621" marB="0" anchor="b"/>
                </a:tc>
              </a:tr>
              <a:tr h="370912">
                <a:tc>
                  <a:txBody>
                    <a:bodyPr/>
                    <a:lstStyle/>
                    <a:p>
                      <a:pPr algn="l" fontAlgn="b">
                        <a:buNone/>
                      </a:pPr>
                      <a:r>
                        <a:rPr lang="en-ZA" sz="1400" b="1" i="0" u="none" strike="noStrike" dirty="0">
                          <a:solidFill>
                            <a:srgbClr val="000000"/>
                          </a:solidFill>
                          <a:effectLst/>
                          <a:latin typeface="Aptos Narrow"/>
                        </a:rPr>
                        <a:t>  Salaries</a:t>
                      </a:r>
                      <a:endParaRPr lang="en-ZA" sz="14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2 137 960 537 </a:t>
                      </a:r>
                      <a:endParaRPr lang="en-ZA" sz="1100" b="0"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2 699 368 527 </a:t>
                      </a:r>
                      <a:endParaRPr lang="en-ZA" sz="1100" b="0"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2 838 963 593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2 866 107 908 </a:t>
                      </a:r>
                      <a:endParaRPr lang="en-ZA" sz="1100" b="0"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0" i="0" u="none" strike="noStrike">
                          <a:solidFill>
                            <a:srgbClr val="000000"/>
                          </a:solidFill>
                          <a:effectLst/>
                          <a:latin typeface="Aptos Narrow"/>
                        </a:rPr>
                        <a:t>            4 202 004 896 </a:t>
                      </a:r>
                      <a:endParaRPr lang="en-ZA" sz="1100" b="0" i="0" u="none" strike="noStrike">
                        <a:solidFill>
                          <a:srgbClr val="000000"/>
                        </a:solidFill>
                        <a:effectLst/>
                        <a:latin typeface="Aptos Narrow"/>
                      </a:endParaRPr>
                    </a:p>
                  </a:txBody>
                  <a:tcPr marL="7621" marR="7621" marT="7621" marB="0" anchor="b"/>
                </a:tc>
                <a:tc>
                  <a:txBody>
                    <a:bodyPr/>
                    <a:lstStyle/>
                    <a:p>
                      <a:pPr algn="ctr" fontAlgn="b">
                        <a:buNone/>
                      </a:pPr>
                      <a:r>
                        <a:rPr lang="en-ZA" sz="1100" b="0" i="0" u="none" strike="noStrike" dirty="0">
                          <a:solidFill>
                            <a:srgbClr val="000000"/>
                          </a:solidFill>
                          <a:effectLst/>
                          <a:latin typeface="Aptos Narrow"/>
                        </a:rPr>
                        <a:t>            4 255 828 412 </a:t>
                      </a:r>
                      <a:endParaRPr lang="en-ZA" sz="1100" b="0" i="0" u="none" strike="noStrike" dirty="0">
                        <a:solidFill>
                          <a:srgbClr val="000000"/>
                        </a:solidFill>
                        <a:effectLst/>
                        <a:latin typeface="Aptos Narrow"/>
                      </a:endParaRPr>
                    </a:p>
                  </a:txBody>
                  <a:tcPr marL="7621" marR="7621" marT="7621" marB="0" anchor="b"/>
                </a:tc>
              </a:tr>
              <a:tr h="304859">
                <a:tc>
                  <a:txBody>
                    <a:bodyPr/>
                    <a:lstStyle/>
                    <a:p>
                      <a:endParaRPr lang="en-ZA" sz="1400" b="1" dirty="0"/>
                    </a:p>
                  </a:txBody>
                  <a:tcPr marL="91446" marR="91446" marT="45729" marB="45729"/>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c>
                  <a:txBody>
                    <a:bodyPr/>
                    <a:lstStyle/>
                    <a:p>
                      <a:pPr algn="r" fontAlgn="b">
                        <a:buNone/>
                      </a:pPr>
                      <a:endParaRPr lang="en-ZA" sz="1100" b="0" i="0" u="none" strike="noStrike" dirty="0">
                        <a:solidFill>
                          <a:srgbClr val="000000"/>
                        </a:solidFill>
                        <a:effectLst/>
                        <a:latin typeface="Aptos Narrow"/>
                      </a:endParaRPr>
                    </a:p>
                  </a:txBody>
                  <a:tcPr marL="7621" marR="7621" marT="7621" marB="0" anchor="b"/>
                </a:tc>
              </a:tr>
              <a:tr h="370912">
                <a:tc>
                  <a:txBody>
                    <a:bodyPr/>
                    <a:lstStyle/>
                    <a:p>
                      <a:pPr marL="0" algn="l" defTabSz="914400" rtl="0" eaLnBrk="1" fontAlgn="b" latinLnBrk="0" hangingPunct="1">
                        <a:buNone/>
                      </a:pPr>
                      <a:r>
                        <a:rPr lang="en-ZA" sz="1400" b="1" i="0" u="none" strike="noStrike" kern="1200" dirty="0">
                          <a:solidFill>
                            <a:srgbClr val="000000"/>
                          </a:solidFill>
                          <a:effectLst/>
                          <a:latin typeface="Aptos Narrow"/>
                          <a:ea typeface="+mn-ea"/>
                          <a:cs typeface="+mn-cs"/>
                        </a:rPr>
                        <a:t>  Cash to suppliers</a:t>
                      </a:r>
                      <a:endParaRPr lang="en-ZA" sz="1400" b="1" i="0" u="none" strike="noStrike" kern="1200" dirty="0">
                        <a:solidFill>
                          <a:srgbClr val="000000"/>
                        </a:solidFill>
                        <a:effectLst/>
                        <a:latin typeface="Aptos Narrow"/>
                        <a:ea typeface="+mn-ea"/>
                        <a:cs typeface="+mn-cs"/>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43%</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20%</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15%</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16%</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8%</a:t>
                      </a:r>
                      <a:endParaRPr lang="en-ZA" sz="1100" b="1" i="0" u="none" strike="noStrike" dirty="0">
                        <a:solidFill>
                          <a:srgbClr val="000000"/>
                        </a:solidFill>
                        <a:effectLst/>
                        <a:latin typeface="Aptos Narrow"/>
                      </a:endParaRPr>
                    </a:p>
                  </a:txBody>
                  <a:tcPr marL="7621" marR="7621" marT="7621" marB="0" anchor="b"/>
                </a:tc>
                <a:tc>
                  <a:txBody>
                    <a:bodyPr/>
                    <a:lstStyle/>
                    <a:p>
                      <a:pPr algn="ctr" fontAlgn="b">
                        <a:buNone/>
                      </a:pPr>
                      <a:r>
                        <a:rPr lang="en-ZA" sz="1100" b="1" i="0" u="none" strike="noStrike" dirty="0">
                          <a:solidFill>
                            <a:srgbClr val="000000"/>
                          </a:solidFill>
                          <a:effectLst/>
                          <a:latin typeface="Aptos Narrow"/>
                        </a:rPr>
                        <a:t>8%</a:t>
                      </a:r>
                      <a:endParaRPr lang="en-ZA" sz="1100" b="1" i="0" u="none" strike="noStrike" dirty="0">
                        <a:solidFill>
                          <a:srgbClr val="000000"/>
                        </a:solidFill>
                        <a:effectLst/>
                        <a:latin typeface="Aptos Narrow"/>
                      </a:endParaRPr>
                    </a:p>
                  </a:txBody>
                  <a:tcPr marL="7621" marR="7621" marT="7621" marB="0" anchor="b"/>
                </a:tc>
              </a:tr>
              <a:tr h="370912">
                <a:tc>
                  <a:txBody>
                    <a:bodyPr/>
                    <a:lstStyle/>
                    <a:p>
                      <a:pPr marL="0" algn="l" defTabSz="914400" rtl="0" eaLnBrk="1" fontAlgn="b" latinLnBrk="0" hangingPunct="1">
                        <a:buNone/>
                      </a:pPr>
                      <a:r>
                        <a:rPr lang="en-ZA" sz="1400" b="1" i="0" u="none" strike="noStrike" kern="1200" dirty="0">
                          <a:solidFill>
                            <a:srgbClr val="000000"/>
                          </a:solidFill>
                          <a:effectLst/>
                          <a:latin typeface="Aptos Narrow"/>
                          <a:ea typeface="+mn-ea"/>
                          <a:cs typeface="+mn-cs"/>
                        </a:rPr>
                        <a:t>  Cash balances</a:t>
                      </a:r>
                      <a:endParaRPr lang="en-ZA" sz="1400" b="1" i="0" u="none" strike="noStrike" kern="1200" dirty="0">
                        <a:solidFill>
                          <a:srgbClr val="000000"/>
                        </a:solidFill>
                        <a:effectLst/>
                        <a:latin typeface="Aptos Narrow"/>
                        <a:ea typeface="+mn-ea"/>
                        <a:cs typeface="+mn-cs"/>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1 064 527 330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1 103 524 938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697 781 225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731 028 583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703 907 784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744 211 670 </a:t>
                      </a:r>
                      <a:endParaRPr lang="en-ZA" sz="1100" b="0" i="0" u="none" strike="noStrike">
                        <a:solidFill>
                          <a:srgbClr val="000000"/>
                        </a:solidFill>
                        <a:effectLst/>
                        <a:latin typeface="Aptos Narrow"/>
                      </a:endParaRPr>
                    </a:p>
                  </a:txBody>
                  <a:tcPr marL="7621" marR="7621" marT="7621" marB="0" anchor="b"/>
                </a:tc>
              </a:tr>
              <a:tr h="370912">
                <a:tc>
                  <a:txBody>
                    <a:bodyPr/>
                    <a:lstStyle/>
                    <a:p>
                      <a:pPr marL="0" algn="l" defTabSz="914400" rtl="0" eaLnBrk="1" fontAlgn="b" latinLnBrk="0" hangingPunct="1">
                        <a:buNone/>
                      </a:pPr>
                      <a:r>
                        <a:rPr lang="en-ZA" sz="1400" b="1" i="0" u="none" strike="noStrike" kern="1200" dirty="0">
                          <a:solidFill>
                            <a:srgbClr val="000000"/>
                          </a:solidFill>
                          <a:effectLst/>
                          <a:latin typeface="Aptos Narrow"/>
                          <a:ea typeface="+mn-ea"/>
                          <a:cs typeface="+mn-cs"/>
                        </a:rPr>
                        <a:t>  Cash to suppliers</a:t>
                      </a:r>
                      <a:endParaRPr lang="en-ZA" sz="1400" b="1" i="0" u="none" strike="noStrike" kern="1200" dirty="0">
                        <a:solidFill>
                          <a:srgbClr val="000000"/>
                        </a:solidFill>
                        <a:effectLst/>
                        <a:latin typeface="Aptos Narrow"/>
                        <a:ea typeface="+mn-ea"/>
                        <a:cs typeface="+mn-cs"/>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2 504 091 861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dirty="0">
                          <a:solidFill>
                            <a:srgbClr val="000000"/>
                          </a:solidFill>
                          <a:effectLst/>
                          <a:latin typeface="Aptos Narrow"/>
                        </a:rPr>
                        <a:t>            5 448 665 788 </a:t>
                      </a:r>
                      <a:endParaRPr lang="en-ZA" sz="1100" b="0" i="0" u="none" strike="noStrike" dirty="0">
                        <a:solidFill>
                          <a:srgbClr val="000000"/>
                        </a:solidFill>
                        <a:effectLst/>
                        <a:latin typeface="Aptos Narrow"/>
                      </a:endParaRPr>
                    </a:p>
                  </a:txBody>
                  <a:tcPr marL="7621" marR="7621" marT="7621" marB="0" anchor="b"/>
                </a:tc>
                <a:tc>
                  <a:txBody>
                    <a:bodyPr/>
                    <a:lstStyle/>
                    <a:p>
                      <a:pPr algn="l" fontAlgn="b">
                        <a:buNone/>
                      </a:pPr>
                      <a:r>
                        <a:rPr lang="en-ZA" sz="1100" b="0" i="0" u="none" strike="noStrike" dirty="0">
                          <a:solidFill>
                            <a:srgbClr val="000000"/>
                          </a:solidFill>
                          <a:effectLst/>
                          <a:latin typeface="Aptos Narrow"/>
                        </a:rPr>
                        <a:t>            4 641 952 531 </a:t>
                      </a:r>
                      <a:endParaRPr lang="en-ZA" sz="1100" b="0" i="0" u="none" strike="noStrike" dirty="0">
                        <a:solidFill>
                          <a:srgbClr val="000000"/>
                        </a:solidFill>
                        <a:effectLst/>
                        <a:latin typeface="Aptos Narrow"/>
                      </a:endParaRPr>
                    </a:p>
                  </a:txBody>
                  <a:tcPr marL="7621" marR="7621" marT="7621" marB="0" anchor="b"/>
                </a:tc>
                <a:tc>
                  <a:txBody>
                    <a:bodyPr/>
                    <a:lstStyle/>
                    <a:p>
                      <a:pPr algn="l" fontAlgn="b">
                        <a:buNone/>
                      </a:pPr>
                      <a:r>
                        <a:rPr lang="en-ZA" sz="1100" b="0" i="0" u="none" strike="noStrike" dirty="0">
                          <a:solidFill>
                            <a:srgbClr val="000000"/>
                          </a:solidFill>
                          <a:effectLst/>
                          <a:latin typeface="Aptos Narrow"/>
                        </a:rPr>
                        <a:t>            4 616 551 064 </a:t>
                      </a:r>
                      <a:endParaRPr lang="en-ZA" sz="1100" b="0" i="0" u="none" strike="noStrike" dirty="0">
                        <a:solidFill>
                          <a:srgbClr val="000000"/>
                        </a:solidFill>
                        <a:effectLst/>
                        <a:latin typeface="Aptos Narrow"/>
                      </a:endParaRPr>
                    </a:p>
                  </a:txBody>
                  <a:tcPr marL="7621" marR="7621" marT="7621" marB="0" anchor="b"/>
                </a:tc>
                <a:tc>
                  <a:txBody>
                    <a:bodyPr/>
                    <a:lstStyle/>
                    <a:p>
                      <a:pPr algn="l" fontAlgn="b">
                        <a:buNone/>
                      </a:pPr>
                      <a:r>
                        <a:rPr lang="en-ZA" sz="1100" b="0" i="0" u="none" strike="noStrike">
                          <a:solidFill>
                            <a:srgbClr val="000000"/>
                          </a:solidFill>
                          <a:effectLst/>
                          <a:latin typeface="Aptos Narrow"/>
                        </a:rPr>
                        <a:t>            9 051 780 439 </a:t>
                      </a:r>
                      <a:endParaRPr lang="en-ZA" sz="1100" b="0" i="0" u="none" strike="noStrike">
                        <a:solidFill>
                          <a:srgbClr val="000000"/>
                        </a:solidFill>
                        <a:effectLst/>
                        <a:latin typeface="Aptos Narrow"/>
                      </a:endParaRPr>
                    </a:p>
                  </a:txBody>
                  <a:tcPr marL="7621" marR="7621" marT="7621" marB="0" anchor="b"/>
                </a:tc>
                <a:tc>
                  <a:txBody>
                    <a:bodyPr/>
                    <a:lstStyle/>
                    <a:p>
                      <a:pPr algn="l" fontAlgn="b">
                        <a:buNone/>
                      </a:pPr>
                      <a:r>
                        <a:rPr lang="en-ZA" sz="1100" b="0" i="0" u="none" strike="noStrike" dirty="0">
                          <a:solidFill>
                            <a:srgbClr val="000000"/>
                          </a:solidFill>
                          <a:effectLst/>
                          <a:latin typeface="Aptos Narrow"/>
                        </a:rPr>
                        <a:t>            8 987 913 429 </a:t>
                      </a:r>
                      <a:endParaRPr lang="en-ZA" sz="1100" b="0" i="0" u="none" strike="noStrike" dirty="0">
                        <a:solidFill>
                          <a:srgbClr val="000000"/>
                        </a:solidFill>
                        <a:effectLst/>
                        <a:latin typeface="Aptos Narrow"/>
                      </a:endParaRPr>
                    </a:p>
                  </a:txBody>
                  <a:tcPr marL="7621" marR="7621" marT="7621" marB="0" anchor="b"/>
                </a:tc>
              </a:tr>
            </a:tbl>
          </a:graphicData>
        </a:graphic>
      </p:graphicFrame>
      <p:sp>
        <p:nvSpPr>
          <p:cNvPr id="42066" name="Title 3"/>
          <p:cNvSpPr txBox="1"/>
          <p:nvPr/>
        </p:nvSpPr>
        <p:spPr>
          <a:xfrm>
            <a:off x="414338" y="5167313"/>
            <a:ext cx="10850562" cy="1325562"/>
          </a:xfrm>
          <a:prstGeom prst="rect">
            <a:avLst/>
          </a:prstGeom>
          <a:noFill/>
          <a:ln w="9525">
            <a:noFill/>
          </a:ln>
        </p:spPr>
        <p:txBody>
          <a:bodyPr anchor="ctr" anchorCtr="0"/>
          <a:lst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5pPr>
          </a:lstStyle>
          <a:p>
            <a:pPr marL="0" lvl="0" indent="0" eaLnBrk="1" hangingPunct="1">
              <a:lnSpc>
                <a:spcPct val="90000"/>
              </a:lnSpc>
              <a:spcBef>
                <a:spcPct val="0"/>
              </a:spcBef>
              <a:buClrTx/>
              <a:buSzTx/>
              <a:buFontTx/>
              <a:buNone/>
            </a:pPr>
            <a:r>
              <a:rPr lang="en-US" altLang="en-US" sz="1400" b="1" dirty="0">
                <a:latin typeface="Times New Roman" panose="02020603050405020304" pitchFamily="18" charset="0"/>
              </a:rPr>
              <a:t>The AFS for the Buffalo city and the Nelson Mandela bay were obtained from </a:t>
            </a:r>
            <a:r>
              <a:rPr lang="en-US" altLang="en-US" sz="1400" u="sng" dirty="0">
                <a:latin typeface="Times New Roman" panose="02020603050405020304" pitchFamily="18" charset="0"/>
                <a:hlinkClick r:id="rId1"/>
              </a:rPr>
              <a:t>https://lg.treasury.gov.za/ibi_apps/portal/Municipal_Documentation</a:t>
            </a:r>
            <a:endParaRPr lang="en-ZA" altLang="en-US" sz="1400" dirty="0">
              <a:latin typeface="Times New Roman" panose="02020603050405020304" pitchFamily="18" charset="0"/>
            </a:endParaRPr>
          </a:p>
          <a:p>
            <a:pPr marL="0" lvl="0" indent="0" eaLnBrk="1" hangingPunct="1">
              <a:lnSpc>
                <a:spcPct val="90000"/>
              </a:lnSpc>
              <a:spcBef>
                <a:spcPct val="0"/>
              </a:spcBef>
              <a:buClrTx/>
              <a:buSzTx/>
              <a:buFontTx/>
              <a:buNone/>
            </a:pPr>
            <a:endParaRPr lang="en-ZA" altLang="en-US" sz="1200" dirty="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vert="horz" wrap="square" lIns="91440" tIns="45720" rIns="91440" bIns="45720" anchor="b" anchorCtr="0"/>
          <a:lstStyle/>
          <a:p>
            <a:r>
              <a:rPr lang="en-ZA" altLang="en-US" dirty="0">
                <a:solidFill>
                  <a:schemeClr val="bg1"/>
                </a:solidFill>
              </a:rPr>
              <a:t>Collection Rate – annual </a:t>
            </a:r>
            <a:endParaRPr lang="en-ZA" altLang="en-US" dirty="0">
              <a:solidFill>
                <a:schemeClr val="bg1"/>
              </a:solidFill>
            </a:endParaRPr>
          </a:p>
        </p:txBody>
      </p:sp>
      <p:sp>
        <p:nvSpPr>
          <p:cNvPr id="43011" name="Content Placeholder 2"/>
          <p:cNvSpPr>
            <a:spLocks noGrp="1"/>
          </p:cNvSpPr>
          <p:nvPr>
            <p:ph idx="1"/>
          </p:nvPr>
        </p:nvSpPr>
        <p:spPr/>
        <p:txBody>
          <a:bodyPr vert="horz" wrap="square" lIns="91440" tIns="45720" rIns="91440" bIns="45720" anchor="t" anchorCtr="0"/>
          <a:lstStyle/>
          <a:p>
            <a:r>
              <a:rPr lang="en-ZA" altLang="en-US" dirty="0">
                <a:solidFill>
                  <a:schemeClr val="bg1"/>
                </a:solidFill>
              </a:rPr>
              <a:t>Calculate based on year on year growth in debtors (Gross)</a:t>
            </a:r>
            <a:endParaRPr lang="en-ZA" altLang="en-US" dirty="0">
              <a:solidFill>
                <a:schemeClr val="bg1"/>
              </a:solidFill>
            </a:endParaRPr>
          </a:p>
          <a:p>
            <a:r>
              <a:rPr lang="en-ZA" altLang="en-US" dirty="0">
                <a:solidFill>
                  <a:schemeClr val="bg1"/>
                </a:solidFill>
              </a:rPr>
              <a:t>June 2020 – 77%</a:t>
            </a:r>
            <a:endParaRPr lang="en-ZA" altLang="en-US" dirty="0">
              <a:solidFill>
                <a:schemeClr val="bg1"/>
              </a:solidFill>
            </a:endParaRPr>
          </a:p>
          <a:p>
            <a:r>
              <a:rPr lang="en-ZA" altLang="en-US" dirty="0">
                <a:solidFill>
                  <a:schemeClr val="bg1"/>
                </a:solidFill>
              </a:rPr>
              <a:t>June 2021 – 80%</a:t>
            </a:r>
            <a:endParaRPr lang="en-ZA" altLang="en-US" dirty="0">
              <a:solidFill>
                <a:schemeClr val="bg1"/>
              </a:solidFill>
            </a:endParaRPr>
          </a:p>
          <a:p>
            <a:r>
              <a:rPr lang="en-ZA" altLang="en-US" dirty="0">
                <a:solidFill>
                  <a:schemeClr val="bg1"/>
                </a:solidFill>
              </a:rPr>
              <a:t>June 2022 – 78%</a:t>
            </a:r>
            <a:endParaRPr lang="en-ZA" altLang="en-US" dirty="0">
              <a:solidFill>
                <a:schemeClr val="bg1"/>
              </a:solidFill>
            </a:endParaRPr>
          </a:p>
          <a:p>
            <a:r>
              <a:rPr lang="en-ZA" altLang="en-US" dirty="0">
                <a:solidFill>
                  <a:schemeClr val="bg1"/>
                </a:solidFill>
              </a:rPr>
              <a:t>June 2023 – 72%</a:t>
            </a:r>
            <a:endParaRPr lang="en-ZA" altLang="en-US" dirty="0">
              <a:solidFill>
                <a:schemeClr val="bg1"/>
              </a:solidFill>
            </a:endParaRPr>
          </a:p>
          <a:p>
            <a:r>
              <a:rPr lang="en-ZA" altLang="en-US" dirty="0">
                <a:solidFill>
                  <a:schemeClr val="bg1"/>
                </a:solidFill>
              </a:rPr>
              <a:t>June 2024 – 71%</a:t>
            </a:r>
            <a:endParaRPr lang="en-ZA" altLang="en-US" dirty="0">
              <a:solidFill>
                <a:schemeClr val="bg1"/>
              </a:solidFill>
            </a:endParaRPr>
          </a:p>
          <a:p>
            <a:r>
              <a:rPr lang="en-ZA" altLang="en-US" dirty="0">
                <a:solidFill>
                  <a:schemeClr val="bg1"/>
                </a:solidFill>
              </a:rPr>
              <a:t>June 2025 – 70%</a:t>
            </a:r>
            <a:endParaRPr lang="en-ZA" altLang="en-US"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vert="horz" wrap="square" lIns="91440" tIns="45720" rIns="91440" bIns="45720" anchor="b" anchorCtr="0"/>
          <a:lstStyle/>
          <a:p>
            <a:r>
              <a:rPr lang="en-ZA" altLang="en-US" dirty="0">
                <a:solidFill>
                  <a:srgbClr val="FF0000"/>
                </a:solidFill>
              </a:rPr>
              <a:t>Indigents</a:t>
            </a:r>
            <a:r>
              <a:rPr lang="en-ZA" altLang="en-US" dirty="0"/>
              <a:t> </a:t>
            </a:r>
            <a:endParaRPr lang="en-ZA" altLang="en-US" dirty="0"/>
          </a:p>
        </p:txBody>
      </p:sp>
      <p:graphicFrame>
        <p:nvGraphicFramePr>
          <p:cNvPr id="4" name="Table 4"/>
          <p:cNvGraphicFramePr>
            <a:graphicFrameLocks noGrp="1"/>
          </p:cNvGraphicFramePr>
          <p:nvPr>
            <p:ph idx="1"/>
          </p:nvPr>
        </p:nvGraphicFramePr>
        <p:xfrm>
          <a:off x="838200" y="1825625"/>
          <a:ext cx="10515603" cy="2840038"/>
        </p:xfrm>
        <a:graphic>
          <a:graphicData uri="http://schemas.openxmlformats.org/drawingml/2006/table">
            <a:tbl>
              <a:tblPr firstRow="1" bandRow="1">
                <a:tableStyleId>{5C22544A-7EE6-4342-B048-85BDC9FD1C3A}</a:tableStyleId>
              </a:tblPr>
              <a:tblGrid>
                <a:gridCol w="1502229"/>
                <a:gridCol w="1502229"/>
                <a:gridCol w="1502229"/>
                <a:gridCol w="1502229"/>
                <a:gridCol w="1502229"/>
                <a:gridCol w="1502229"/>
                <a:gridCol w="1502229"/>
              </a:tblGrid>
              <a:tr h="370882">
                <a:tc>
                  <a:txBody>
                    <a:bodyPr/>
                    <a:lstStyle/>
                    <a:p>
                      <a:endParaRPr lang="en-ZA" sz="1800" dirty="0"/>
                    </a:p>
                  </a:txBody>
                  <a:tcPr marT="45725" marB="45725"/>
                </a:tc>
                <a:tc>
                  <a:txBody>
                    <a:bodyPr/>
                    <a:lstStyle/>
                    <a:p>
                      <a:r>
                        <a:rPr lang="en-ZA" sz="1800" dirty="0"/>
                        <a:t>2020</a:t>
                      </a:r>
                      <a:endParaRPr lang="en-ZA" sz="1800" dirty="0"/>
                    </a:p>
                  </a:txBody>
                  <a:tcPr marT="45725" marB="45725"/>
                </a:tc>
                <a:tc>
                  <a:txBody>
                    <a:bodyPr/>
                    <a:lstStyle/>
                    <a:p>
                      <a:r>
                        <a:rPr lang="en-ZA" sz="1800" dirty="0"/>
                        <a:t>2021</a:t>
                      </a:r>
                      <a:endParaRPr lang="en-ZA" sz="1800" dirty="0"/>
                    </a:p>
                  </a:txBody>
                  <a:tcPr marT="45725" marB="45725"/>
                </a:tc>
                <a:tc>
                  <a:txBody>
                    <a:bodyPr/>
                    <a:lstStyle/>
                    <a:p>
                      <a:r>
                        <a:rPr lang="en-ZA" sz="1800" dirty="0"/>
                        <a:t>2022</a:t>
                      </a:r>
                      <a:endParaRPr lang="en-ZA" sz="1800" dirty="0"/>
                    </a:p>
                  </a:txBody>
                  <a:tcPr marT="45725" marB="45725"/>
                </a:tc>
                <a:tc>
                  <a:txBody>
                    <a:bodyPr/>
                    <a:lstStyle/>
                    <a:p>
                      <a:r>
                        <a:rPr lang="en-ZA" sz="1800" dirty="0"/>
                        <a:t>2023</a:t>
                      </a:r>
                      <a:endParaRPr lang="en-ZA" sz="1800" dirty="0"/>
                    </a:p>
                  </a:txBody>
                  <a:tcPr marT="45725" marB="45725"/>
                </a:tc>
                <a:tc>
                  <a:txBody>
                    <a:bodyPr/>
                    <a:lstStyle/>
                    <a:p>
                      <a:r>
                        <a:rPr lang="en-ZA" sz="1800" dirty="0"/>
                        <a:t>2024</a:t>
                      </a:r>
                      <a:endParaRPr lang="en-ZA" sz="1800" dirty="0"/>
                    </a:p>
                  </a:txBody>
                  <a:tcPr marT="45725" marB="45725"/>
                </a:tc>
                <a:tc>
                  <a:txBody>
                    <a:bodyPr/>
                    <a:lstStyle/>
                    <a:p>
                      <a:r>
                        <a:rPr lang="en-ZA" sz="1800" dirty="0"/>
                        <a:t>2025</a:t>
                      </a:r>
                      <a:endParaRPr lang="en-ZA" sz="1800" dirty="0"/>
                    </a:p>
                  </a:txBody>
                  <a:tcPr marT="45725" marB="45725"/>
                </a:tc>
              </a:tr>
              <a:tr h="640152">
                <a:tc>
                  <a:txBody>
                    <a:bodyPr/>
                    <a:lstStyle/>
                    <a:p>
                      <a:r>
                        <a:rPr lang="en-ZA" sz="1800" dirty="0"/>
                        <a:t>Number of Indigents </a:t>
                      </a:r>
                      <a:endParaRPr lang="en-ZA" sz="1800" dirty="0"/>
                    </a:p>
                  </a:txBody>
                  <a:tcPr marT="45725" marB="45725"/>
                </a:tc>
                <a:tc>
                  <a:txBody>
                    <a:bodyPr/>
                    <a:lstStyle/>
                    <a:p>
                      <a:pPr algn="ctr" fontAlgn="b">
                        <a:buNone/>
                      </a:pPr>
                      <a:r>
                        <a:rPr lang="en-ZA" sz="1400" b="1" i="0" u="none" strike="noStrike" dirty="0">
                          <a:solidFill>
                            <a:srgbClr val="000000"/>
                          </a:solidFill>
                          <a:effectLst/>
                          <a:latin typeface="Aptos Narrow"/>
                        </a:rPr>
                        <a:t>32007</a:t>
                      </a:r>
                      <a:endParaRPr lang="en-ZA" sz="1400" b="1" i="0" u="none" strike="noStrike" dirty="0">
                        <a:solidFill>
                          <a:srgbClr val="000000"/>
                        </a:solidFill>
                        <a:effectLst/>
                        <a:latin typeface="Aptos Narrow"/>
                      </a:endParaRPr>
                    </a:p>
                  </a:txBody>
                  <a:tcPr marL="7620" marR="7620" marT="7621" marB="0" anchor="b"/>
                </a:tc>
                <a:tc>
                  <a:txBody>
                    <a:bodyPr/>
                    <a:lstStyle/>
                    <a:p>
                      <a:pPr algn="ctr" fontAlgn="b">
                        <a:buNone/>
                      </a:pPr>
                      <a:r>
                        <a:rPr lang="en-ZA" sz="1400" b="1" i="0" u="none" strike="noStrike" dirty="0">
                          <a:solidFill>
                            <a:srgbClr val="000000"/>
                          </a:solidFill>
                          <a:effectLst/>
                          <a:latin typeface="Aptos Narrow"/>
                        </a:rPr>
                        <a:t>51700</a:t>
                      </a:r>
                      <a:endParaRPr lang="en-ZA" sz="1400" b="1" i="0" u="none" strike="noStrike" dirty="0">
                        <a:solidFill>
                          <a:srgbClr val="000000"/>
                        </a:solidFill>
                        <a:effectLst/>
                        <a:latin typeface="Aptos Narrow"/>
                      </a:endParaRPr>
                    </a:p>
                  </a:txBody>
                  <a:tcPr marL="7620" marR="7620" marT="7621" marB="0" anchor="b"/>
                </a:tc>
                <a:tc>
                  <a:txBody>
                    <a:bodyPr/>
                    <a:lstStyle/>
                    <a:p>
                      <a:pPr algn="ctr" fontAlgn="b">
                        <a:buNone/>
                      </a:pPr>
                      <a:r>
                        <a:rPr lang="en-ZA" sz="1400" b="1" i="0" u="none" strike="noStrike" dirty="0">
                          <a:solidFill>
                            <a:srgbClr val="000000"/>
                          </a:solidFill>
                          <a:effectLst/>
                          <a:latin typeface="Aptos Narrow"/>
                        </a:rPr>
                        <a:t>51464</a:t>
                      </a:r>
                      <a:endParaRPr lang="en-ZA" sz="1400" b="1" i="0" u="none" strike="noStrike" dirty="0">
                        <a:solidFill>
                          <a:srgbClr val="000000"/>
                        </a:solidFill>
                        <a:effectLst/>
                        <a:latin typeface="Aptos Narrow"/>
                      </a:endParaRPr>
                    </a:p>
                  </a:txBody>
                  <a:tcPr marL="7620" marR="7620" marT="7621" marB="0" anchor="b"/>
                </a:tc>
                <a:tc>
                  <a:txBody>
                    <a:bodyPr/>
                    <a:lstStyle/>
                    <a:p>
                      <a:pPr algn="ctr" fontAlgn="b">
                        <a:buNone/>
                      </a:pPr>
                      <a:r>
                        <a:rPr lang="en-ZA" sz="1400" b="1" i="0" u="none" strike="noStrike" dirty="0">
                          <a:solidFill>
                            <a:srgbClr val="000000"/>
                          </a:solidFill>
                          <a:effectLst/>
                          <a:latin typeface="Aptos Narrow"/>
                        </a:rPr>
                        <a:t>60680</a:t>
                      </a:r>
                      <a:endParaRPr lang="en-ZA" sz="1400" b="1" i="0" u="none" strike="noStrike" dirty="0">
                        <a:solidFill>
                          <a:srgbClr val="000000"/>
                        </a:solidFill>
                        <a:effectLst/>
                        <a:latin typeface="Aptos Narrow"/>
                      </a:endParaRPr>
                    </a:p>
                  </a:txBody>
                  <a:tcPr marL="7620" marR="7620" marT="7621" marB="0" anchor="b"/>
                </a:tc>
                <a:tc>
                  <a:txBody>
                    <a:bodyPr/>
                    <a:lstStyle/>
                    <a:p>
                      <a:pPr algn="ctr" fontAlgn="b">
                        <a:buNone/>
                      </a:pPr>
                      <a:r>
                        <a:rPr lang="en-ZA" sz="1400" b="1" i="0" u="none" strike="noStrike" dirty="0">
                          <a:solidFill>
                            <a:srgbClr val="000000"/>
                          </a:solidFill>
                          <a:effectLst/>
                          <a:latin typeface="Aptos Narrow"/>
                        </a:rPr>
                        <a:t>65391</a:t>
                      </a:r>
                      <a:endParaRPr lang="en-ZA" sz="1400" b="1" i="0" u="none" strike="noStrike" dirty="0">
                        <a:solidFill>
                          <a:srgbClr val="000000"/>
                        </a:solidFill>
                        <a:effectLst/>
                        <a:latin typeface="Aptos Narrow"/>
                      </a:endParaRPr>
                    </a:p>
                  </a:txBody>
                  <a:tcPr marL="7620" marR="7620" marT="7621" marB="0" anchor="b"/>
                </a:tc>
                <a:tc>
                  <a:txBody>
                    <a:bodyPr/>
                    <a:lstStyle/>
                    <a:p>
                      <a:pPr algn="ctr" fontAlgn="b">
                        <a:buNone/>
                      </a:pPr>
                      <a:r>
                        <a:rPr lang="en-ZA" sz="1400" b="1" i="0" u="none" strike="noStrike" dirty="0">
                          <a:solidFill>
                            <a:srgbClr val="000000"/>
                          </a:solidFill>
                          <a:effectLst/>
                          <a:latin typeface="Aptos Narrow"/>
                        </a:rPr>
                        <a:t>66948</a:t>
                      </a:r>
                      <a:endParaRPr lang="en-ZA" sz="1400" b="1" i="0" u="none" strike="noStrike" dirty="0">
                        <a:solidFill>
                          <a:srgbClr val="000000"/>
                        </a:solidFill>
                        <a:effectLst/>
                        <a:latin typeface="Aptos Narrow"/>
                      </a:endParaRPr>
                    </a:p>
                  </a:txBody>
                  <a:tcPr marL="7620" marR="7620" marT="7621" marB="0" anchor="b"/>
                </a:tc>
              </a:tr>
              <a:tr h="914502">
                <a:tc>
                  <a:txBody>
                    <a:bodyPr/>
                    <a:lstStyle/>
                    <a:p>
                      <a:r>
                        <a:rPr lang="en-ZA" sz="1800" dirty="0"/>
                        <a:t>Indigent debt written off </a:t>
                      </a:r>
                      <a:endParaRPr lang="en-ZA" sz="1800" dirty="0"/>
                    </a:p>
                  </a:txBody>
                  <a:tcPr marT="45725" marB="45725"/>
                </a:tc>
                <a:tc>
                  <a:txBody>
                    <a:bodyPr/>
                    <a:lstStyle/>
                    <a:p>
                      <a:pPr algn="l" fontAlgn="b">
                        <a:buNone/>
                      </a:pPr>
                      <a:r>
                        <a:rPr lang="en-ZA" sz="1400" b="1" i="0" u="none" strike="noStrike" dirty="0">
                          <a:solidFill>
                            <a:srgbClr val="000000"/>
                          </a:solidFill>
                          <a:effectLst/>
                          <a:latin typeface="Aptos Narrow"/>
                        </a:rPr>
                        <a:t>            206 380 916 </a:t>
                      </a:r>
                      <a:endParaRPr lang="en-ZA" sz="1400" b="1" i="0" u="none" strike="noStrike" dirty="0">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6 855 912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122 452 573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286 549 814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692 488 067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382 350 976 </a:t>
                      </a:r>
                      <a:endParaRPr lang="en-ZA" sz="1400" b="1" i="0" u="none" strike="noStrike">
                        <a:solidFill>
                          <a:srgbClr val="000000"/>
                        </a:solidFill>
                        <a:effectLst/>
                        <a:latin typeface="Aptos Narrow"/>
                      </a:endParaRPr>
                    </a:p>
                  </a:txBody>
                  <a:tcPr marL="7620" marR="7620" marT="7621" marB="0" anchor="b"/>
                </a:tc>
              </a:tr>
              <a:tr h="914502">
                <a:tc>
                  <a:txBody>
                    <a:bodyPr/>
                    <a:lstStyle/>
                    <a:p>
                      <a:r>
                        <a:rPr lang="en-ZA" sz="1800" dirty="0"/>
                        <a:t>Cost of free basic services </a:t>
                      </a:r>
                      <a:endParaRPr lang="en-ZA" sz="1800" dirty="0"/>
                    </a:p>
                  </a:txBody>
                  <a:tcPr marT="45725" marB="45725"/>
                </a:tc>
                <a:tc>
                  <a:txBody>
                    <a:bodyPr/>
                    <a:lstStyle/>
                    <a:p>
                      <a:pPr algn="l" fontAlgn="b">
                        <a:buNone/>
                      </a:pPr>
                      <a:r>
                        <a:rPr lang="en-ZA" sz="1400" b="1" i="0" u="none" strike="noStrike" dirty="0">
                          <a:solidFill>
                            <a:srgbClr val="000000"/>
                          </a:solidFill>
                          <a:effectLst/>
                          <a:latin typeface="Aptos Narrow"/>
                        </a:rPr>
                        <a:t>            423 502 352 </a:t>
                      </a:r>
                      <a:endParaRPr lang="en-ZA" sz="1400" b="1" i="0" u="none" strike="noStrike" dirty="0">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496 149 041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516 062 689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dirty="0">
                          <a:solidFill>
                            <a:srgbClr val="000000"/>
                          </a:solidFill>
                          <a:effectLst/>
                          <a:latin typeface="Aptos Narrow"/>
                        </a:rPr>
                        <a:t>            589 614 211 </a:t>
                      </a:r>
                      <a:endParaRPr lang="en-ZA" sz="1400" b="1" i="0" u="none" strike="noStrike" dirty="0">
                        <a:solidFill>
                          <a:srgbClr val="000000"/>
                        </a:solidFill>
                        <a:effectLst/>
                        <a:latin typeface="Aptos Narrow"/>
                      </a:endParaRPr>
                    </a:p>
                  </a:txBody>
                  <a:tcPr marL="7620" marR="7620" marT="7621" marB="0" anchor="b"/>
                </a:tc>
                <a:tc>
                  <a:txBody>
                    <a:bodyPr/>
                    <a:lstStyle/>
                    <a:p>
                      <a:pPr algn="l" fontAlgn="b">
                        <a:buNone/>
                      </a:pPr>
                      <a:r>
                        <a:rPr lang="en-ZA" sz="1400" b="1" i="0" u="none" strike="noStrike">
                          <a:solidFill>
                            <a:srgbClr val="000000"/>
                          </a:solidFill>
                          <a:effectLst/>
                          <a:latin typeface="Aptos Narrow"/>
                        </a:rPr>
                        <a:t>            649 508 784 </a:t>
                      </a:r>
                      <a:endParaRPr lang="en-ZA" sz="1400" b="1" i="0" u="none" strike="noStrike">
                        <a:solidFill>
                          <a:srgbClr val="000000"/>
                        </a:solidFill>
                        <a:effectLst/>
                        <a:latin typeface="Aptos Narrow"/>
                      </a:endParaRPr>
                    </a:p>
                  </a:txBody>
                  <a:tcPr marL="7620" marR="7620" marT="7621" marB="0" anchor="b"/>
                </a:tc>
                <a:tc>
                  <a:txBody>
                    <a:bodyPr/>
                    <a:lstStyle/>
                    <a:p>
                      <a:pPr algn="l" fontAlgn="b">
                        <a:buNone/>
                      </a:pPr>
                      <a:r>
                        <a:rPr lang="en-ZA" sz="1400" b="1" i="0" u="none" strike="noStrike" dirty="0">
                          <a:solidFill>
                            <a:srgbClr val="000000"/>
                          </a:solidFill>
                          <a:effectLst/>
                          <a:latin typeface="Aptos Narrow"/>
                        </a:rPr>
                        <a:t>            697 034 808 </a:t>
                      </a:r>
                      <a:endParaRPr lang="en-ZA" sz="1400" b="1" i="0" u="none" strike="noStrike" dirty="0">
                        <a:solidFill>
                          <a:srgbClr val="000000"/>
                        </a:solidFill>
                        <a:effectLst/>
                        <a:latin typeface="Aptos Narrow"/>
                      </a:endParaRPr>
                    </a:p>
                  </a:txBody>
                  <a:tcPr marL="7620" marR="7620" marT="7621" marB="0" anchor="b"/>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515938" y="404813"/>
            <a:ext cx="10871200" cy="1143000"/>
          </a:xfrm>
        </p:spPr>
        <p:txBody>
          <a:bodyPr vert="horz" wrap="square" lIns="91440" tIns="45720" rIns="91440" bIns="45720" anchor="b" anchorCtr="0"/>
          <a:lstStyle/>
          <a:p>
            <a:r>
              <a:rPr lang="en-ZA" altLang="en-US" dirty="0">
                <a:solidFill>
                  <a:srgbClr val="FF0000"/>
                </a:solidFill>
              </a:rPr>
              <a:t>Receivables</a:t>
            </a:r>
            <a:r>
              <a:rPr lang="en-ZA" altLang="en-US" dirty="0">
                <a:solidFill>
                  <a:schemeClr val="bg1"/>
                </a:solidFill>
              </a:rPr>
              <a:t> </a:t>
            </a:r>
            <a:endParaRPr lang="en-ZA" altLang="en-US" dirty="0">
              <a:solidFill>
                <a:schemeClr val="bg1"/>
              </a:solidFill>
            </a:endParaRPr>
          </a:p>
        </p:txBody>
      </p:sp>
      <p:graphicFrame>
        <p:nvGraphicFramePr>
          <p:cNvPr id="4" name="Table 4"/>
          <p:cNvGraphicFramePr>
            <a:graphicFrameLocks noGrp="1"/>
          </p:cNvGraphicFramePr>
          <p:nvPr>
            <p:ph idx="1"/>
          </p:nvPr>
        </p:nvGraphicFramePr>
        <p:xfrm>
          <a:off x="427038" y="1690688"/>
          <a:ext cx="11049002" cy="3275013"/>
        </p:xfrm>
        <a:graphic>
          <a:graphicData uri="http://schemas.openxmlformats.org/drawingml/2006/table">
            <a:tbl>
              <a:tblPr firstRow="1" bandRow="1">
                <a:tableStyleId>{5C22544A-7EE6-4342-B048-85BDC9FD1C3A}</a:tableStyleId>
              </a:tblPr>
              <a:tblGrid>
                <a:gridCol w="2504432"/>
                <a:gridCol w="1441818"/>
                <a:gridCol w="1377867"/>
                <a:gridCol w="1464100"/>
                <a:gridCol w="1483490"/>
                <a:gridCol w="1368373"/>
                <a:gridCol w="1408922"/>
              </a:tblGrid>
              <a:tr h="470853">
                <a:tc>
                  <a:txBody>
                    <a:bodyPr/>
                    <a:lstStyle/>
                    <a:p>
                      <a:endParaRPr lang="en-ZA" sz="1800"/>
                    </a:p>
                  </a:txBody>
                  <a:tcPr/>
                </a:tc>
                <a:tc>
                  <a:txBody>
                    <a:bodyPr/>
                    <a:lstStyle/>
                    <a:p>
                      <a:r>
                        <a:rPr lang="en-ZA" sz="1800" dirty="0"/>
                        <a:t>2020</a:t>
                      </a:r>
                      <a:endParaRPr lang="en-ZA" sz="1800" dirty="0"/>
                    </a:p>
                  </a:txBody>
                  <a:tcPr/>
                </a:tc>
                <a:tc>
                  <a:txBody>
                    <a:bodyPr/>
                    <a:lstStyle/>
                    <a:p>
                      <a:r>
                        <a:rPr lang="en-ZA" sz="1800" dirty="0"/>
                        <a:t>2021</a:t>
                      </a:r>
                      <a:endParaRPr lang="en-ZA" sz="1800" dirty="0"/>
                    </a:p>
                  </a:txBody>
                  <a:tcPr/>
                </a:tc>
                <a:tc>
                  <a:txBody>
                    <a:bodyPr/>
                    <a:lstStyle/>
                    <a:p>
                      <a:r>
                        <a:rPr lang="en-ZA" sz="1800" dirty="0"/>
                        <a:t>2022</a:t>
                      </a:r>
                      <a:endParaRPr lang="en-ZA" sz="1800" dirty="0"/>
                    </a:p>
                  </a:txBody>
                  <a:tcPr/>
                </a:tc>
                <a:tc>
                  <a:txBody>
                    <a:bodyPr/>
                    <a:lstStyle/>
                    <a:p>
                      <a:r>
                        <a:rPr lang="en-ZA" sz="1800" dirty="0"/>
                        <a:t>2023</a:t>
                      </a:r>
                      <a:endParaRPr lang="en-ZA" sz="1800" dirty="0"/>
                    </a:p>
                  </a:txBody>
                  <a:tcPr/>
                </a:tc>
                <a:tc>
                  <a:txBody>
                    <a:bodyPr/>
                    <a:lstStyle/>
                    <a:p>
                      <a:r>
                        <a:rPr lang="en-ZA" sz="1800" dirty="0"/>
                        <a:t>2024</a:t>
                      </a:r>
                      <a:endParaRPr lang="en-ZA" sz="1800" dirty="0"/>
                    </a:p>
                  </a:txBody>
                  <a:tcPr/>
                </a:tc>
                <a:tc>
                  <a:txBody>
                    <a:bodyPr/>
                    <a:lstStyle/>
                    <a:p>
                      <a:r>
                        <a:rPr lang="en-ZA" sz="1800" dirty="0"/>
                        <a:t>2025</a:t>
                      </a:r>
                      <a:endParaRPr lang="en-ZA" sz="1800" dirty="0"/>
                    </a:p>
                  </a:txBody>
                  <a:tcPr/>
                </a:tc>
              </a:tr>
              <a:tr h="731520">
                <a:tc>
                  <a:txBody>
                    <a:bodyPr/>
                    <a:lstStyle/>
                    <a:p>
                      <a:r>
                        <a:rPr lang="en-ZA" sz="1800" dirty="0">
                          <a:solidFill>
                            <a:schemeClr val="bg1"/>
                          </a:solidFill>
                        </a:rPr>
                        <a:t>Gross debtors 30 June </a:t>
                      </a:r>
                      <a:endParaRPr lang="en-ZA" sz="1800" dirty="0">
                        <a:solidFill>
                          <a:schemeClr val="bg1"/>
                        </a:solidFill>
                      </a:endParaRPr>
                    </a:p>
                  </a:txBody>
                  <a:tcPr/>
                </a:tc>
                <a:tc>
                  <a:txBody>
                    <a:bodyPr/>
                    <a:lstStyle/>
                    <a:p>
                      <a:pPr algn="r"/>
                      <a:r>
                        <a:rPr lang="en-ZA" sz="1400" b="1" dirty="0">
                          <a:solidFill>
                            <a:schemeClr val="bg1"/>
                          </a:solidFill>
                        </a:rPr>
                        <a:t> 6 683 005 657 </a:t>
                      </a:r>
                      <a:endParaRPr lang="en-ZA" sz="1400" b="1" dirty="0">
                        <a:solidFill>
                          <a:schemeClr val="bg1"/>
                        </a:solidFill>
                      </a:endParaRPr>
                    </a:p>
                  </a:txBody>
                  <a:tcPr/>
                </a:tc>
                <a:tc>
                  <a:txBody>
                    <a:bodyPr/>
                    <a:lstStyle/>
                    <a:p>
                      <a:pPr algn="r"/>
                      <a:r>
                        <a:rPr lang="en-ZA" sz="1400" b="1" dirty="0">
                          <a:solidFill>
                            <a:schemeClr val="bg1"/>
                          </a:solidFill>
                        </a:rPr>
                        <a:t> 7 731 546 206 </a:t>
                      </a:r>
                      <a:endParaRPr lang="en-ZA" sz="1400" b="1" dirty="0">
                        <a:solidFill>
                          <a:schemeClr val="bg1"/>
                        </a:solidFill>
                      </a:endParaRPr>
                    </a:p>
                    <a:p>
                      <a:pPr algn="r"/>
                      <a:endParaRPr lang="en-ZA" sz="1400" b="1" dirty="0">
                        <a:solidFill>
                          <a:schemeClr val="bg1"/>
                        </a:solidFill>
                      </a:endParaRPr>
                    </a:p>
                  </a:txBody>
                  <a:tcPr/>
                </a:tc>
                <a:tc>
                  <a:txBody>
                    <a:bodyPr/>
                    <a:lstStyle/>
                    <a:p>
                      <a:pPr algn="r"/>
                      <a:r>
                        <a:rPr lang="en-ZA" sz="1400" b="1" dirty="0">
                          <a:solidFill>
                            <a:schemeClr val="bg1"/>
                          </a:solidFill>
                        </a:rPr>
                        <a:t> 8 885 369 662 </a:t>
                      </a:r>
                      <a:endParaRPr lang="en-ZA" sz="1400" b="1" dirty="0">
                        <a:solidFill>
                          <a:schemeClr val="bg1"/>
                        </a:solidFill>
                      </a:endParaRPr>
                    </a:p>
                    <a:p>
                      <a:pPr algn="r"/>
                      <a:endParaRPr lang="en-ZA" sz="1400" b="1" dirty="0">
                        <a:solidFill>
                          <a:schemeClr val="bg1"/>
                        </a:solidFill>
                      </a:endParaRPr>
                    </a:p>
                  </a:txBody>
                  <a:tcPr/>
                </a:tc>
                <a:tc>
                  <a:txBody>
                    <a:bodyPr/>
                    <a:lstStyle/>
                    <a:p>
                      <a:pPr algn="r"/>
                      <a:r>
                        <a:rPr lang="en-ZA" sz="1400" b="1" dirty="0">
                          <a:solidFill>
                            <a:schemeClr val="bg1"/>
                          </a:solidFill>
                        </a:rPr>
                        <a:t> 10 005 105 611 </a:t>
                      </a:r>
                      <a:endParaRPr lang="en-ZA" sz="1400" b="1" dirty="0">
                        <a:solidFill>
                          <a:schemeClr val="bg1"/>
                        </a:solidFill>
                      </a:endParaRPr>
                    </a:p>
                    <a:p>
                      <a:pPr algn="r"/>
                      <a:endParaRPr lang="en-ZA" sz="1400" b="1" dirty="0">
                        <a:solidFill>
                          <a:schemeClr val="bg1"/>
                        </a:solidFill>
                      </a:endParaRPr>
                    </a:p>
                  </a:txBody>
                  <a:tcPr/>
                </a:tc>
                <a:tc>
                  <a:txBody>
                    <a:bodyPr/>
                    <a:lstStyle/>
                    <a:p>
                      <a:pPr marL="0" algn="r" defTabSz="914400" rtl="0" eaLnBrk="1" latinLnBrk="0" hangingPunct="1"/>
                      <a:r>
                        <a:rPr lang="en-ZA" sz="1400" b="1" kern="1200" dirty="0">
                          <a:solidFill>
                            <a:schemeClr val="bg1"/>
                          </a:solidFill>
                          <a:latin typeface="+mn-lt"/>
                          <a:ea typeface="+mn-ea"/>
                          <a:cs typeface="+mn-cs"/>
                        </a:rPr>
                        <a:t>11 160 860 322 </a:t>
                      </a:r>
                      <a:endParaRPr lang="en-ZA" sz="1400" b="1" kern="1200" dirty="0">
                        <a:solidFill>
                          <a:schemeClr val="bg1"/>
                        </a:solidFill>
                        <a:latin typeface="+mn-lt"/>
                        <a:ea typeface="+mn-ea"/>
                        <a:cs typeface="+mn-cs"/>
                      </a:endParaRPr>
                    </a:p>
                    <a:p>
                      <a:pPr algn="r"/>
                      <a:endParaRPr lang="en-ZA" sz="1400" b="1" dirty="0">
                        <a:solidFill>
                          <a:schemeClr val="bg1"/>
                        </a:solidFill>
                      </a:endParaRPr>
                    </a:p>
                  </a:txBody>
                  <a:tcPr/>
                </a:tc>
                <a:tc>
                  <a:txBody>
                    <a:bodyPr/>
                    <a:lstStyle/>
                    <a:p>
                      <a:pPr algn="r"/>
                      <a:r>
                        <a:rPr lang="en-ZA" sz="1400" b="1" dirty="0">
                          <a:solidFill>
                            <a:schemeClr val="bg1"/>
                          </a:solidFill>
                        </a:rPr>
                        <a:t>12 990 353 </a:t>
                      </a:r>
                      <a:r>
                        <a:rPr lang="en-ZA" sz="1400" b="1" kern="1200" dirty="0">
                          <a:solidFill>
                            <a:schemeClr val="bg1"/>
                          </a:solidFill>
                          <a:latin typeface="+mn-lt"/>
                          <a:ea typeface="+mn-ea"/>
                          <a:cs typeface="+mn-cs"/>
                        </a:rPr>
                        <a:t>187</a:t>
                      </a:r>
                      <a:r>
                        <a:rPr lang="en-ZA" sz="1400" b="1" dirty="0">
                          <a:solidFill>
                            <a:schemeClr val="bg1"/>
                          </a:solidFill>
                        </a:rPr>
                        <a:t> </a:t>
                      </a:r>
                      <a:endParaRPr lang="en-ZA" sz="1400" b="1" dirty="0">
                        <a:solidFill>
                          <a:schemeClr val="bg1"/>
                        </a:solidFill>
                      </a:endParaRPr>
                    </a:p>
                    <a:p>
                      <a:pPr algn="r"/>
                      <a:endParaRPr lang="en-ZA" sz="1400" b="1" dirty="0">
                        <a:solidFill>
                          <a:schemeClr val="bg1"/>
                        </a:solidFill>
                      </a:endParaRPr>
                    </a:p>
                  </a:txBody>
                  <a:tcPr/>
                </a:tc>
              </a:tr>
              <a:tr h="518160">
                <a:tc>
                  <a:txBody>
                    <a:bodyPr/>
                    <a:lstStyle/>
                    <a:p>
                      <a:r>
                        <a:rPr lang="en-ZA" sz="1800" dirty="0">
                          <a:solidFill>
                            <a:schemeClr val="bg1"/>
                          </a:solidFill>
                        </a:rPr>
                        <a:t>Residential</a:t>
                      </a:r>
                      <a:endParaRPr lang="en-ZA" sz="1800" dirty="0">
                        <a:solidFill>
                          <a:schemeClr val="bg1"/>
                        </a:solidFill>
                      </a:endParaRPr>
                    </a:p>
                  </a:txBody>
                  <a:tcPr/>
                </a:tc>
                <a:tc>
                  <a:txBody>
                    <a:bodyPr/>
                    <a:lstStyle/>
                    <a:p>
                      <a:pPr algn="r"/>
                      <a:r>
                        <a:rPr lang="en-ZA" sz="1400" dirty="0">
                          <a:solidFill>
                            <a:schemeClr val="bg1"/>
                          </a:solidFill>
                        </a:rPr>
                        <a:t> 3 603 765 149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4 434 224 355 </a:t>
                      </a:r>
                      <a:endParaRPr lang="en-ZA" sz="1400" dirty="0">
                        <a:solidFill>
                          <a:schemeClr val="bg1"/>
                        </a:solidFill>
                      </a:endParaRPr>
                    </a:p>
                    <a:p>
                      <a:pPr algn="r"/>
                      <a:r>
                        <a:rPr lang="en-ZA" sz="1400" dirty="0">
                          <a:solidFill>
                            <a:schemeClr val="bg1"/>
                          </a:solidFill>
                        </a:rPr>
                        <a:t> </a:t>
                      </a:r>
                      <a:endParaRPr lang="en-ZA" sz="1400" dirty="0">
                        <a:solidFill>
                          <a:schemeClr val="bg1"/>
                        </a:solidFill>
                      </a:endParaRPr>
                    </a:p>
                  </a:txBody>
                  <a:tcPr/>
                </a:tc>
                <a:tc>
                  <a:txBody>
                    <a:bodyPr/>
                    <a:lstStyle/>
                    <a:p>
                      <a:pPr algn="r"/>
                      <a:r>
                        <a:rPr lang="en-ZA" sz="1400" dirty="0">
                          <a:solidFill>
                            <a:schemeClr val="bg1"/>
                          </a:solidFill>
                        </a:rPr>
                        <a:t> 5 270 928 329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6 291 819 061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7 065 625 237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8 262 375 134 </a:t>
                      </a:r>
                      <a:endParaRPr lang="en-ZA" sz="1400" dirty="0">
                        <a:solidFill>
                          <a:schemeClr val="bg1"/>
                        </a:solidFill>
                      </a:endParaRPr>
                    </a:p>
                    <a:p>
                      <a:pPr algn="r"/>
                      <a:endParaRPr lang="en-ZA" sz="1400" dirty="0">
                        <a:solidFill>
                          <a:schemeClr val="bg1"/>
                        </a:solidFill>
                      </a:endParaRPr>
                    </a:p>
                  </a:txBody>
                  <a:tcPr/>
                </a:tc>
              </a:tr>
              <a:tr h="518160">
                <a:tc>
                  <a:txBody>
                    <a:bodyPr/>
                    <a:lstStyle/>
                    <a:p>
                      <a:r>
                        <a:rPr lang="en-ZA" sz="1800" dirty="0">
                          <a:solidFill>
                            <a:schemeClr val="bg1"/>
                          </a:solidFill>
                        </a:rPr>
                        <a:t>Business </a:t>
                      </a:r>
                      <a:endParaRPr lang="en-ZA" sz="1800" dirty="0">
                        <a:solidFill>
                          <a:schemeClr val="bg1"/>
                        </a:solidFill>
                      </a:endParaRPr>
                    </a:p>
                  </a:txBody>
                  <a:tcPr/>
                </a:tc>
                <a:tc>
                  <a:txBody>
                    <a:bodyPr/>
                    <a:lstStyle/>
                    <a:p>
                      <a:pPr algn="r"/>
                      <a:r>
                        <a:rPr lang="en-ZA" sz="1400" dirty="0">
                          <a:solidFill>
                            <a:schemeClr val="bg1"/>
                          </a:solidFill>
                        </a:rPr>
                        <a:t> 931 450 499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1 170 733 041 </a:t>
                      </a:r>
                      <a:endParaRPr lang="en-ZA" sz="1400" dirty="0">
                        <a:solidFill>
                          <a:schemeClr val="bg1"/>
                        </a:solidFill>
                      </a:endParaRPr>
                    </a:p>
                    <a:p>
                      <a:pPr algn="r"/>
                      <a:r>
                        <a:rPr lang="en-ZA" sz="1400" dirty="0">
                          <a:solidFill>
                            <a:schemeClr val="bg1"/>
                          </a:solidFill>
                        </a:rPr>
                        <a:t> </a:t>
                      </a:r>
                      <a:endParaRPr lang="en-ZA" sz="1400" dirty="0">
                        <a:solidFill>
                          <a:schemeClr val="bg1"/>
                        </a:solidFill>
                      </a:endParaRPr>
                    </a:p>
                  </a:txBody>
                  <a:tcPr/>
                </a:tc>
                <a:tc>
                  <a:txBody>
                    <a:bodyPr/>
                    <a:lstStyle/>
                    <a:p>
                      <a:pPr algn="r"/>
                      <a:r>
                        <a:rPr lang="en-ZA" sz="1400" dirty="0">
                          <a:solidFill>
                            <a:schemeClr val="bg1"/>
                          </a:solidFill>
                        </a:rPr>
                        <a:t> 1 328 770 860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1 608 492 933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1 913 985 559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2 266 023 721 </a:t>
                      </a:r>
                      <a:endParaRPr lang="en-ZA" sz="1400" dirty="0">
                        <a:solidFill>
                          <a:schemeClr val="bg1"/>
                        </a:solidFill>
                      </a:endParaRPr>
                    </a:p>
                    <a:p>
                      <a:pPr algn="r"/>
                      <a:endParaRPr lang="en-ZA" sz="1400" dirty="0">
                        <a:solidFill>
                          <a:schemeClr val="bg1"/>
                        </a:solidFill>
                      </a:endParaRPr>
                    </a:p>
                  </a:txBody>
                  <a:tcPr/>
                </a:tc>
              </a:tr>
              <a:tr h="518160">
                <a:tc>
                  <a:txBody>
                    <a:bodyPr/>
                    <a:lstStyle/>
                    <a:p>
                      <a:r>
                        <a:rPr lang="en-ZA" sz="1800" dirty="0">
                          <a:solidFill>
                            <a:schemeClr val="bg1"/>
                          </a:solidFill>
                        </a:rPr>
                        <a:t>Government</a:t>
                      </a:r>
                      <a:endParaRPr lang="en-ZA" sz="1800" dirty="0">
                        <a:solidFill>
                          <a:schemeClr val="bg1"/>
                        </a:solidFill>
                      </a:endParaRPr>
                    </a:p>
                  </a:txBody>
                  <a:tcPr/>
                </a:tc>
                <a:tc>
                  <a:txBody>
                    <a:bodyPr/>
                    <a:lstStyle/>
                    <a:p>
                      <a:pPr algn="r"/>
                      <a:r>
                        <a:rPr lang="en-ZA" sz="1400" dirty="0">
                          <a:solidFill>
                            <a:schemeClr val="bg1"/>
                          </a:solidFill>
                        </a:rPr>
                        <a:t> 1 761 502 168 </a:t>
                      </a:r>
                      <a:endParaRPr lang="en-ZA" sz="1400" dirty="0">
                        <a:solidFill>
                          <a:schemeClr val="bg1"/>
                        </a:solidFill>
                      </a:endParaRPr>
                    </a:p>
                  </a:txBody>
                  <a:tcPr/>
                </a:tc>
                <a:tc>
                  <a:txBody>
                    <a:bodyPr/>
                    <a:lstStyle/>
                    <a:p>
                      <a:pPr algn="r"/>
                      <a:r>
                        <a:rPr lang="en-ZA" sz="1400" dirty="0">
                          <a:solidFill>
                            <a:schemeClr val="bg1"/>
                          </a:solidFill>
                        </a:rPr>
                        <a:t>1 720 917 747 </a:t>
                      </a:r>
                      <a:endParaRPr lang="en-ZA" sz="1400" dirty="0">
                        <a:solidFill>
                          <a:schemeClr val="bg1"/>
                        </a:solidFill>
                      </a:endParaRPr>
                    </a:p>
                  </a:txBody>
                  <a:tcPr/>
                </a:tc>
                <a:tc>
                  <a:txBody>
                    <a:bodyPr/>
                    <a:lstStyle/>
                    <a:p>
                      <a:pPr algn="r"/>
                      <a:r>
                        <a:rPr lang="en-ZA" sz="1400" dirty="0">
                          <a:solidFill>
                            <a:schemeClr val="bg1"/>
                          </a:solidFill>
                        </a:rPr>
                        <a:t> 1 861 342 679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1 937 383 600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1 938 580 798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2 233 971 029 </a:t>
                      </a:r>
                      <a:endParaRPr lang="en-ZA" sz="1400" dirty="0">
                        <a:solidFill>
                          <a:schemeClr val="bg1"/>
                        </a:solidFill>
                      </a:endParaRPr>
                    </a:p>
                    <a:p>
                      <a:pPr algn="r"/>
                      <a:endParaRPr lang="en-ZA" sz="1400" dirty="0">
                        <a:solidFill>
                          <a:schemeClr val="bg1"/>
                        </a:solidFill>
                      </a:endParaRPr>
                    </a:p>
                  </a:txBody>
                  <a:tcPr/>
                </a:tc>
              </a:tr>
              <a:tr h="518160">
                <a:tc>
                  <a:txBody>
                    <a:bodyPr/>
                    <a:lstStyle/>
                    <a:p>
                      <a:r>
                        <a:rPr lang="en-ZA" sz="1800" dirty="0">
                          <a:solidFill>
                            <a:schemeClr val="bg1"/>
                          </a:solidFill>
                        </a:rPr>
                        <a:t>Other </a:t>
                      </a:r>
                      <a:endParaRPr lang="en-ZA" sz="1800" dirty="0">
                        <a:solidFill>
                          <a:schemeClr val="bg1"/>
                        </a:solidFill>
                      </a:endParaRPr>
                    </a:p>
                  </a:txBody>
                  <a:tcPr/>
                </a:tc>
                <a:tc>
                  <a:txBody>
                    <a:bodyPr/>
                    <a:lstStyle/>
                    <a:p>
                      <a:pPr algn="r"/>
                      <a:r>
                        <a:rPr lang="en-ZA" sz="1400" dirty="0">
                          <a:solidFill>
                            <a:schemeClr val="bg1"/>
                          </a:solidFill>
                        </a:rPr>
                        <a:t> 386 287 841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405 671 063 </a:t>
                      </a:r>
                      <a:endParaRPr lang="en-ZA" sz="1400" dirty="0">
                        <a:solidFill>
                          <a:schemeClr val="bg1"/>
                        </a:solidFill>
                      </a:endParaRPr>
                    </a:p>
                  </a:txBody>
                  <a:tcPr/>
                </a:tc>
                <a:tc>
                  <a:txBody>
                    <a:bodyPr/>
                    <a:lstStyle/>
                    <a:p>
                      <a:pPr algn="r"/>
                      <a:r>
                        <a:rPr lang="en-ZA" sz="1400" dirty="0">
                          <a:solidFill>
                            <a:schemeClr val="bg1"/>
                          </a:solidFill>
                        </a:rPr>
                        <a:t> 424 327 794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167 410 017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242 668 728 </a:t>
                      </a:r>
                      <a:endParaRPr lang="en-ZA" sz="1400" dirty="0">
                        <a:solidFill>
                          <a:schemeClr val="bg1"/>
                        </a:solidFill>
                      </a:endParaRPr>
                    </a:p>
                    <a:p>
                      <a:pPr algn="r"/>
                      <a:endParaRPr lang="en-ZA" sz="1400" dirty="0">
                        <a:solidFill>
                          <a:schemeClr val="bg1"/>
                        </a:solidFill>
                      </a:endParaRPr>
                    </a:p>
                  </a:txBody>
                  <a:tcPr/>
                </a:tc>
                <a:tc>
                  <a:txBody>
                    <a:bodyPr/>
                    <a:lstStyle/>
                    <a:p>
                      <a:pPr algn="r"/>
                      <a:r>
                        <a:rPr lang="en-ZA" sz="1400" dirty="0">
                          <a:solidFill>
                            <a:schemeClr val="bg1"/>
                          </a:solidFill>
                        </a:rPr>
                        <a:t> 227 983 303 </a:t>
                      </a:r>
                      <a:endParaRPr lang="en-ZA" sz="1400" dirty="0">
                        <a:solidFill>
                          <a:schemeClr val="bg1"/>
                        </a:solidFill>
                      </a:endParaRPr>
                    </a:p>
                    <a:p>
                      <a:pPr algn="r"/>
                      <a:endParaRPr lang="en-ZA" sz="1400" dirty="0">
                        <a:solidFill>
                          <a:schemeClr val="bg1"/>
                        </a:solidFill>
                      </a:endParaRPr>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FRP PROGRESS</a:t>
            </a:r>
            <a:endParaRPr lang="en-ZA" altLang="en-US" dirty="0">
              <a:solidFill>
                <a:schemeClr val="bg2"/>
              </a:solidFill>
              <a:latin typeface="+mj-lt"/>
              <a:ea typeface="+mj-ea"/>
              <a:cs typeface="+mj-cs"/>
            </a:endParaRPr>
          </a:p>
        </p:txBody>
      </p:sp>
      <p:sp>
        <p:nvSpPr>
          <p:cNvPr id="46083" name="Subtitle 4"/>
          <p:cNvSpPr>
            <a:spLocks noGrp="1"/>
          </p:cNvSpPr>
          <p:nvPr>
            <p:ph type="subTitle" idx="1"/>
          </p:nvPr>
        </p:nvSpPr>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 ZL Thekisho </a:t>
            </a:r>
            <a:endParaRPr lang="en-ZA" altLang="en-US" dirty="0">
              <a:solidFill>
                <a:schemeClr val="bg2"/>
              </a:solidFill>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11200" y="473075"/>
            <a:ext cx="10871200" cy="723900"/>
          </a:xfrm>
        </p:spPr>
        <p:txBody>
          <a:bodyPr vert="horz" wrap="square" lIns="91440" tIns="45720" rIns="91440" bIns="45720" anchor="b" anchorCtr="0"/>
          <a:lstStyle/>
          <a:p>
            <a:r>
              <a:rPr lang="en-US" altLang="en-US" sz="3600" dirty="0">
                <a:solidFill>
                  <a:schemeClr val="bg1"/>
                </a:solidFill>
              </a:rPr>
              <a:t>Progress in implementing FRP </a:t>
            </a:r>
            <a:endParaRPr lang="en-ZA" altLang="en-US" sz="3600" dirty="0">
              <a:solidFill>
                <a:schemeClr val="bg1"/>
              </a:solidFill>
            </a:endParaRPr>
          </a:p>
        </p:txBody>
      </p:sp>
      <p:sp>
        <p:nvSpPr>
          <p:cNvPr id="3" name="Content Placeholder 2"/>
          <p:cNvSpPr>
            <a:spLocks noGrp="1"/>
          </p:cNvSpPr>
          <p:nvPr>
            <p:ph sz="half" idx="1"/>
          </p:nvPr>
        </p:nvSpPr>
        <p:spPr>
          <a:xfrm>
            <a:off x="711200" y="1196975"/>
            <a:ext cx="5334000" cy="518795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600" b="0" i="0" u="none" strike="noStrike" kern="0" cap="none" spc="0" normalizeH="0" baseline="0" noProof="0" dirty="0">
                <a:ln>
                  <a:noFill/>
                </a:ln>
                <a:solidFill>
                  <a:schemeClr val="bg1"/>
                </a:solidFill>
                <a:effectLst/>
                <a:uLnTx/>
                <a:uFillTx/>
                <a:latin typeface="+mn-lt"/>
                <a:ea typeface="+mn-ea"/>
                <a:cs typeface="+mn-cs"/>
              </a:rPr>
              <a:t>FRP was adopted by Council in August of 2023 </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600" b="0" i="0" u="none" strike="noStrike" kern="0" cap="none" spc="0" normalizeH="0" baseline="0" noProof="0" dirty="0">
                <a:ln>
                  <a:noFill/>
                </a:ln>
                <a:solidFill>
                  <a:schemeClr val="bg1"/>
                </a:solidFill>
                <a:effectLst/>
                <a:uLnTx/>
                <a:uFillTx/>
                <a:latin typeface="+mn-lt"/>
                <a:ea typeface="+mn-ea"/>
                <a:cs typeface="+mn-cs"/>
              </a:rPr>
              <a:t>The first quarterly war room started in March 2024</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600" b="0" i="0" u="none" strike="noStrike" kern="0" cap="none" spc="0" normalizeH="0" baseline="0" noProof="0" dirty="0">
                <a:ln>
                  <a:noFill/>
                </a:ln>
                <a:solidFill>
                  <a:schemeClr val="bg1"/>
                </a:solidFill>
                <a:effectLst/>
                <a:uLnTx/>
                <a:uFillTx/>
                <a:latin typeface="+mn-lt"/>
                <a:ea typeface="+mn-ea"/>
                <a:cs typeface="+mn-cs"/>
              </a:rPr>
              <a:t>Currently implementing the rescue and stabilization phases</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600" b="0" i="0" u="none" strike="noStrike" kern="0" cap="none" spc="0" normalizeH="0" baseline="0" noProof="0" dirty="0">
                <a:ln>
                  <a:noFill/>
                </a:ln>
                <a:solidFill>
                  <a:schemeClr val="bg1"/>
                </a:solidFill>
                <a:effectLst/>
                <a:uLnTx/>
                <a:uFillTx/>
                <a:latin typeface="+mn-lt"/>
                <a:ea typeface="+mn-ea"/>
                <a:cs typeface="+mn-cs"/>
              </a:rPr>
              <a:t>Main outcomes under rescue phase </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400" b="0" i="0" u="none" strike="noStrike" kern="0" cap="none" spc="0" normalizeH="0" baseline="0" noProof="0" dirty="0">
                <a:ln>
                  <a:noFill/>
                </a:ln>
                <a:solidFill>
                  <a:schemeClr val="bg1"/>
                </a:solidFill>
                <a:effectLst/>
                <a:uLnTx/>
                <a:uFillTx/>
                <a:latin typeface="+mn-lt"/>
                <a:cs typeface="+mn-cs"/>
              </a:rPr>
              <a:t>Governance and institutional – functional committees, political stabilization, and council functionality, Section 56 and 57 employees   </a:t>
            </a:r>
            <a:endParaRPr kumimoji="0" lang="en-US" sz="14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400" b="0" i="0" u="none" strike="noStrike" kern="0" cap="none" spc="0" normalizeH="0" baseline="0" noProof="0" dirty="0">
                <a:ln>
                  <a:noFill/>
                </a:ln>
                <a:solidFill>
                  <a:schemeClr val="bg1"/>
                </a:solidFill>
                <a:effectLst/>
                <a:uLnTx/>
                <a:uFillTx/>
                <a:latin typeface="+mn-lt"/>
                <a:cs typeface="+mn-cs"/>
              </a:rPr>
              <a:t>Service delivery – masterplans, loss reductions, water conservation, blue drop, metering, refuse collection, IWMP, landfill licensing </a:t>
            </a:r>
            <a:endParaRPr kumimoji="0" lang="en-US" sz="1400" b="0" i="0" u="none" strike="noStrike" kern="0" cap="none" spc="0" normalizeH="0" baseline="0" noProof="0" dirty="0">
              <a:ln>
                <a:noFill/>
              </a:ln>
              <a:solidFill>
                <a:schemeClr val="bg1"/>
              </a:solidFill>
              <a:effectLst/>
              <a:uLnTx/>
              <a:uFillTx/>
              <a:latin typeface="+mn-lt"/>
              <a:cs typeface="+mn-cs"/>
            </a:endParaRPr>
          </a:p>
          <a:p>
            <a:pPr marL="742950" marR="0" lvl="1" indent="-28575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Char char="n"/>
              <a:defRPr/>
            </a:pPr>
            <a:r>
              <a:rPr kumimoji="0" lang="en-US" sz="1400" b="0" i="0" u="none" strike="noStrike" kern="0" cap="none" spc="0" normalizeH="0" baseline="0" noProof="0" dirty="0">
                <a:ln>
                  <a:noFill/>
                </a:ln>
                <a:solidFill>
                  <a:schemeClr val="bg1"/>
                </a:solidFill>
                <a:effectLst/>
                <a:uLnTx/>
                <a:uFillTx/>
                <a:latin typeface="+mn-lt"/>
                <a:cs typeface="+mn-cs"/>
              </a:rPr>
              <a:t>Financial management – funded budget, revenue management, cost containment, indigent households' management, SCM compliance CAPEX grant compliant spending</a:t>
            </a:r>
            <a:endParaRPr kumimoji="0" lang="en-US" sz="1400" b="0" i="0" u="none" strike="noStrike" kern="0" cap="none" spc="0" normalizeH="0" baseline="0" noProof="0" dirty="0">
              <a:ln>
                <a:noFill/>
              </a:ln>
              <a:solidFill>
                <a:schemeClr val="bg1"/>
              </a:solidFill>
              <a:effectLst/>
              <a:uLnTx/>
              <a:uFillTx/>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Approaching end of third year – still in rescue phase</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plan is currently being reviewed as we are moving to stabilization and sustainability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5715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US" sz="2800" b="0" i="0" u="none" strike="noStrike" kern="0" cap="none" spc="0" normalizeH="0" baseline="0" noProof="0" dirty="0">
              <a:ln>
                <a:noFill/>
              </a:ln>
              <a:solidFill>
                <a:schemeClr val="bg1"/>
              </a:solidFill>
              <a:effectLst/>
              <a:uLnTx/>
              <a:uFillTx/>
              <a:latin typeface="+mn-lt"/>
              <a:ea typeface="+mn-ea"/>
              <a:cs typeface="+mn-cs"/>
            </a:endParaRPr>
          </a:p>
          <a:p>
            <a:pPr marL="457200" marR="0" lvl="1" indent="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None/>
              <a:defRPr/>
            </a:pPr>
            <a:endParaRPr kumimoji="0" lang="en-ZA" sz="2400" b="0" i="0" u="none" strike="noStrike" kern="0" cap="none" spc="0" normalizeH="0" baseline="0" noProof="0" dirty="0">
              <a:ln>
                <a:noFill/>
              </a:ln>
              <a:solidFill>
                <a:schemeClr val="bg1"/>
              </a:solidFill>
              <a:effectLst/>
              <a:uLnTx/>
              <a:uFillTx/>
              <a:latin typeface="+mn-lt"/>
              <a:cs typeface="+mn-cs"/>
            </a:endParaRPr>
          </a:p>
        </p:txBody>
      </p:sp>
      <p:sp>
        <p:nvSpPr>
          <p:cNvPr id="47108" name="Content Placeholder 3"/>
          <p:cNvSpPr>
            <a:spLocks noGrp="1"/>
          </p:cNvSpPr>
          <p:nvPr>
            <p:ph sz="half" idx="2"/>
          </p:nvPr>
        </p:nvSpPr>
        <p:spPr>
          <a:xfrm>
            <a:off x="6248400" y="1196975"/>
            <a:ext cx="5334000" cy="4670425"/>
          </a:xfrm>
        </p:spPr>
        <p:txBody>
          <a:bodyPr vert="horz" wrap="square" lIns="91440" tIns="45720" rIns="91440" bIns="45720" anchor="t" anchorCtr="0"/>
          <a:lstStyle/>
          <a:p>
            <a:pPr>
              <a:buSzPct val="75000"/>
            </a:pPr>
            <a:r>
              <a:rPr lang="en-US" altLang="en-US" sz="1800" dirty="0">
                <a:solidFill>
                  <a:schemeClr val="bg1"/>
                </a:solidFill>
                <a:latin typeface="+mn-lt"/>
                <a:ea typeface="+mn-ea"/>
                <a:cs typeface="+mn-cs"/>
              </a:rPr>
              <a:t>Achievements</a:t>
            </a:r>
            <a:r>
              <a:rPr lang="en-US" altLang="en-US" sz="1800" dirty="0">
                <a:latin typeface="+mn-lt"/>
                <a:ea typeface="+mn-ea"/>
                <a:cs typeface="+mn-cs"/>
              </a:rPr>
              <a:t> </a:t>
            </a:r>
            <a:endParaRPr lang="en-US" altLang="en-US" sz="1800" dirty="0">
              <a:latin typeface="+mn-lt"/>
              <a:ea typeface="+mn-ea"/>
              <a:cs typeface="+mn-cs"/>
            </a:endParaRPr>
          </a:p>
          <a:p>
            <a:pPr lvl="1">
              <a:buSzPct val="65000"/>
            </a:pPr>
            <a:r>
              <a:rPr lang="en-ZA" altLang="en-US" sz="1600" dirty="0">
                <a:solidFill>
                  <a:schemeClr val="bg1"/>
                </a:solidFill>
                <a:latin typeface="+mn-lt"/>
                <a:cs typeface="+mn-cs"/>
              </a:rPr>
              <a:t>Liquidity stabilisation – 3months cost coverage</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Funded budget</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Reducing UIFW, from an average of R1,3bn to R1,bn, 3</a:t>
            </a:r>
            <a:r>
              <a:rPr lang="en-ZA" altLang="en-US" sz="1600" baseline="30000" dirty="0">
                <a:solidFill>
                  <a:schemeClr val="bg1"/>
                </a:solidFill>
                <a:latin typeface="+mn-lt"/>
                <a:cs typeface="+mn-cs"/>
              </a:rPr>
              <a:t>rd</a:t>
            </a:r>
            <a:r>
              <a:rPr lang="en-ZA" altLang="en-US" sz="1600" dirty="0">
                <a:solidFill>
                  <a:schemeClr val="bg1"/>
                </a:solidFill>
                <a:latin typeface="+mn-lt"/>
                <a:cs typeface="+mn-cs"/>
              </a:rPr>
              <a:t> quarter 2025/26 YTA below YTB by R230m </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Challenge is revenue not meeting targets – CENTLEC and Water and Sanitation </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Development of all Masterplans – all in progress, not yet approved by Council </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Restoration of service delivery – refuse removal, certainty of water, limited water outages and rationing </a:t>
            </a:r>
            <a:endParaRPr lang="en-ZA" altLang="en-US" sz="1600" dirty="0">
              <a:solidFill>
                <a:schemeClr val="bg1"/>
              </a:solidFill>
              <a:latin typeface="+mn-lt"/>
              <a:cs typeface="+mn-cs"/>
            </a:endParaRPr>
          </a:p>
          <a:p>
            <a:pPr lvl="1">
              <a:buSzPct val="65000"/>
            </a:pPr>
            <a:r>
              <a:rPr lang="en-ZA" altLang="en-US" sz="1600" dirty="0">
                <a:solidFill>
                  <a:schemeClr val="bg1"/>
                </a:solidFill>
                <a:latin typeface="+mn-lt"/>
                <a:cs typeface="+mn-cs"/>
              </a:rPr>
              <a:t>Functional committees (Section 79, 80, MAYCO, Budget Steering Committee and Council) </a:t>
            </a:r>
            <a:endParaRPr lang="en-ZA" altLang="en-US" sz="1600" dirty="0">
              <a:solidFill>
                <a:schemeClr val="bg1"/>
              </a:solidFill>
              <a:latin typeface="+mn-lt"/>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vert="horz" wrap="square" lIns="91440" tIns="45720" rIns="91440" bIns="45720" anchor="b" anchorCtr="0"/>
          <a:lstStyle/>
          <a:p>
            <a:r>
              <a:rPr lang="en-US" altLang="en-US" sz="4000" dirty="0">
                <a:solidFill>
                  <a:schemeClr val="bg1"/>
                </a:solidFill>
              </a:rPr>
              <a:t>FRP Implementation – NT CoGTA Assessment</a:t>
            </a:r>
            <a:endParaRPr lang="en-ZA" altLang="en-US" sz="4000" dirty="0">
              <a:solidFill>
                <a:schemeClr val="bg1"/>
              </a:solidFill>
            </a:endParaRPr>
          </a:p>
        </p:txBody>
      </p:sp>
      <p:pic>
        <p:nvPicPr>
          <p:cNvPr id="48131" name="table"/>
          <p:cNvPicPr>
            <a:picLocks noGrp="1" noChangeAspect="1"/>
          </p:cNvPicPr>
          <p:nvPr>
            <p:ph sz="half" idx="1"/>
          </p:nvPr>
        </p:nvPicPr>
        <p:blipFill>
          <a:blip r:embed="rId1"/>
          <a:srcRect/>
          <a:stretch>
            <a:fillRect/>
          </a:stretch>
        </p:blipFill>
        <p:spPr>
          <a:xfrm>
            <a:off x="742950" y="1700213"/>
            <a:ext cx="5334000" cy="4537075"/>
          </a:xfrm>
        </p:spPr>
      </p:pic>
      <p:pic>
        <p:nvPicPr>
          <p:cNvPr id="48132" name="Content Placeholder 7"/>
          <p:cNvPicPr>
            <a:picLocks noGrp="1" noChangeAspect="1"/>
          </p:cNvPicPr>
          <p:nvPr>
            <p:ph sz="half" idx="2"/>
          </p:nvPr>
        </p:nvPicPr>
        <p:blipFill>
          <a:blip r:embed="rId2"/>
          <a:srcRect/>
          <a:stretch>
            <a:fillRect/>
          </a:stretch>
        </p:blipFill>
        <p:spPr>
          <a:xfrm>
            <a:off x="6248400" y="1700213"/>
            <a:ext cx="5334000" cy="4537075"/>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vert="horz" wrap="square" lIns="91440" tIns="45720" rIns="91440" bIns="45720" anchor="b" anchorCtr="0"/>
          <a:lstStyle/>
          <a:p>
            <a:r>
              <a:rPr lang="en-US" altLang="en-US" dirty="0">
                <a:solidFill>
                  <a:schemeClr val="bg1"/>
                </a:solidFill>
              </a:rPr>
              <a:t>NT Highlights on FRP </a:t>
            </a:r>
            <a:endParaRPr lang="en-ZA" altLang="en-US" dirty="0">
              <a:solidFill>
                <a:schemeClr val="bg1"/>
              </a:solidFill>
            </a:endParaRPr>
          </a:p>
        </p:txBody>
      </p:sp>
      <p:sp>
        <p:nvSpPr>
          <p:cNvPr id="49155" name="Content Placeholder 9"/>
          <p:cNvSpPr>
            <a:spLocks noGrp="1"/>
          </p:cNvSpPr>
          <p:nvPr>
            <p:ph idx="1"/>
          </p:nvPr>
        </p:nvSpPr>
        <p:spPr/>
        <p:txBody>
          <a:bodyPr vert="horz" wrap="square" lIns="91440" tIns="45720" rIns="91440" bIns="45720" anchor="t" anchorCtr="0"/>
          <a:lstStyle/>
          <a:p>
            <a:pPr marL="0" indent="0">
              <a:buNone/>
            </a:pPr>
            <a:r>
              <a:rPr lang="en-US" altLang="en-US" dirty="0">
                <a:solidFill>
                  <a:schemeClr val="bg1"/>
                </a:solidFill>
              </a:rPr>
              <a:t>These were made by NT in their presentation</a:t>
            </a:r>
            <a:endParaRPr lang="en-ZA" altLang="en-US" dirty="0">
              <a:solidFill>
                <a:schemeClr val="bg1"/>
              </a:solidFill>
            </a:endParaRPr>
          </a:p>
        </p:txBody>
      </p:sp>
      <p:pic>
        <p:nvPicPr>
          <p:cNvPr id="49156" name="Picture 10"/>
          <p:cNvPicPr>
            <a:picLocks noChangeAspect="1"/>
          </p:cNvPicPr>
          <p:nvPr/>
        </p:nvPicPr>
        <p:blipFill>
          <a:blip r:embed="rId1"/>
          <a:stretch>
            <a:fillRect/>
          </a:stretch>
        </p:blipFill>
        <p:spPr>
          <a:xfrm>
            <a:off x="869950" y="2420938"/>
            <a:ext cx="10871200" cy="3446462"/>
          </a:xfrm>
          <a:prstGeom prst="rect">
            <a:avLst/>
          </a:prstGeom>
          <a:noFill/>
          <a:ln w="9525">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711200" y="473075"/>
            <a:ext cx="10871200" cy="723900"/>
          </a:xfrm>
        </p:spPr>
        <p:txBody>
          <a:bodyPr vert="horz" wrap="square" lIns="91440" tIns="45720" rIns="91440" bIns="45720" anchor="b" anchorCtr="0"/>
          <a:lstStyle/>
          <a:p>
            <a:r>
              <a:rPr lang="en-GB" altLang="en-US" sz="4000" dirty="0">
                <a:solidFill>
                  <a:schemeClr val="bg1"/>
                </a:solidFill>
              </a:rPr>
              <a:t>Progress: Quarters 3 of the 2025/26 Financial Year</a:t>
            </a:r>
            <a:endParaRPr lang="en-ZA" altLang="en-US" sz="4000" dirty="0">
              <a:solidFill>
                <a:schemeClr val="bg1"/>
              </a:solidFill>
            </a:endParaRPr>
          </a:p>
        </p:txBody>
      </p:sp>
      <p:graphicFrame>
        <p:nvGraphicFramePr>
          <p:cNvPr id="4" name="Content Placeholder 3"/>
          <p:cNvGraphicFramePr>
            <a:graphicFrameLocks noGrp="1"/>
          </p:cNvGraphicFramePr>
          <p:nvPr>
            <p:ph idx="1"/>
          </p:nvPr>
        </p:nvGraphicFramePr>
        <p:xfrm>
          <a:off x="711200" y="1268413"/>
          <a:ext cx="10871199" cy="4968875"/>
        </p:xfrm>
        <a:graphic>
          <a:graphicData uri="http://schemas.openxmlformats.org/drawingml/2006/table">
            <a:tbl>
              <a:tblPr firstRow="1" bandRow="1">
                <a:tableStyleId>{5C22544A-7EE6-4342-B048-85BDC9FD1C3A}</a:tableStyleId>
              </a:tblPr>
              <a:tblGrid>
                <a:gridCol w="3623733"/>
                <a:gridCol w="3623733"/>
                <a:gridCol w="3623733"/>
              </a:tblGrid>
              <a:tr h="368064">
                <a:tc>
                  <a:txBody>
                    <a:bodyPr/>
                    <a:lstStyle/>
                    <a:p>
                      <a:r>
                        <a:rPr lang="en-US" sz="1800" dirty="0"/>
                        <a:t>Pillar </a:t>
                      </a:r>
                      <a:endParaRPr lang="en-ZA" sz="1800" dirty="0"/>
                    </a:p>
                  </a:txBody>
                  <a:tcPr marT="45723" marB="45723"/>
                </a:tc>
                <a:tc>
                  <a:txBody>
                    <a:bodyPr/>
                    <a:lstStyle/>
                    <a:p>
                      <a:r>
                        <a:rPr lang="en-US" sz="1800" dirty="0"/>
                        <a:t>Qtr 3 Progress </a:t>
                      </a:r>
                      <a:endParaRPr lang="en-ZA" sz="1800" dirty="0"/>
                    </a:p>
                  </a:txBody>
                  <a:tcPr marT="45723" marB="45723"/>
                </a:tc>
                <a:tc>
                  <a:txBody>
                    <a:bodyPr/>
                    <a:lstStyle/>
                    <a:p>
                      <a:r>
                        <a:rPr lang="en-US" sz="1800" dirty="0"/>
                        <a:t>Target for Qtr 4 </a:t>
                      </a:r>
                      <a:endParaRPr lang="en-ZA" sz="1800" dirty="0"/>
                    </a:p>
                  </a:txBody>
                  <a:tcPr marT="45723" marB="45723"/>
                </a:tc>
              </a:tr>
              <a:tr h="4600811">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800" b="1" noProof="0" dirty="0">
                          <a:solidFill>
                            <a:schemeClr val="bg1"/>
                          </a:solidFill>
                        </a:rPr>
                        <a:t>FINANCIAL MANAGEMENT</a:t>
                      </a:r>
                      <a:endParaRPr lang="en-GB" sz="1800" b="1" noProof="0" dirty="0">
                        <a:solidFill>
                          <a:schemeClr val="bg1"/>
                        </a:solidFill>
                        <a:latin typeface="+mn-lt"/>
                      </a:endParaRPr>
                    </a:p>
                    <a:p>
                      <a:endParaRPr lang="en-ZA" sz="1800" dirty="0"/>
                    </a:p>
                  </a:txBody>
                  <a:tcPr marT="45723" marB="45723"/>
                </a:tc>
                <a:tc>
                  <a:txBody>
                    <a:bodyPr/>
                    <a:lstStyle/>
                    <a:p>
                      <a:pPr marL="285750" lvl="0" indent="-285750">
                        <a:buClr>
                          <a:schemeClr val="tx1"/>
                        </a:buClr>
                        <a:buFont typeface="Arial" panose="020B0604020202020204" pitchFamily="34" charset="0"/>
                        <a:buChar char="•"/>
                      </a:pPr>
                      <a:r>
                        <a:rPr lang="en-GB" sz="1800" kern="1200" noProof="0" dirty="0">
                          <a:solidFill>
                            <a:schemeClr val="bg1"/>
                          </a:solidFill>
                          <a:effectLst/>
                        </a:rPr>
                        <a:t>reconciliation report.</a:t>
                      </a:r>
                      <a:endParaRPr lang="en-GB" sz="1800" kern="1200" noProof="0" dirty="0">
                        <a:solidFill>
                          <a:schemeClr val="bg1"/>
                        </a:solidFill>
                        <a:effectLst/>
                      </a:endParaRPr>
                    </a:p>
                    <a:p>
                      <a:pPr marL="285750" lvl="0" indent="-285750">
                        <a:buClr>
                          <a:schemeClr val="tx1"/>
                        </a:buClr>
                        <a:buFont typeface="Arial" panose="020B0604020202020204" pitchFamily="34" charset="0"/>
                        <a:buChar char="•"/>
                      </a:pPr>
                      <a:r>
                        <a:rPr lang="en-GB" sz="1800" kern="1200" noProof="0" dirty="0">
                          <a:solidFill>
                            <a:schemeClr val="bg1"/>
                          </a:solidFill>
                          <a:effectLst/>
                        </a:rPr>
                        <a:t>There city is developing proposed tariffs and are in the process of developing draft tariffs to inform the 2026/27 budget. </a:t>
                      </a:r>
                      <a:endParaRPr lang="en-GB" sz="1800" kern="1200" noProof="0" dirty="0">
                        <a:solidFill>
                          <a:schemeClr val="bg1"/>
                        </a:solidFill>
                        <a:effectLst/>
                      </a:endParaRPr>
                    </a:p>
                    <a:p>
                      <a:pPr marL="285750" lvl="0" indent="-285750">
                        <a:buClr>
                          <a:schemeClr val="tx1"/>
                        </a:buClr>
                        <a:buFont typeface="Arial" panose="020B0604020202020204" pitchFamily="34" charset="0"/>
                        <a:buChar char="•"/>
                      </a:pPr>
                      <a:r>
                        <a:rPr lang="en-GB" sz="1800" kern="1200" noProof="0" dirty="0">
                          <a:solidFill>
                            <a:schemeClr val="bg1"/>
                          </a:solidFill>
                          <a:effectLst/>
                        </a:rPr>
                        <a:t>Reconciliation of property rates revenue and identification of arrears for which billing must be improved. </a:t>
                      </a:r>
                      <a:endParaRPr lang="en-GB" sz="1800" kern="1200" noProof="0" dirty="0">
                        <a:solidFill>
                          <a:schemeClr val="bg1"/>
                        </a:solidFill>
                        <a:effectLst/>
                      </a:endParaRPr>
                    </a:p>
                    <a:p>
                      <a:pPr marL="285750" lvl="0" indent="-285750">
                        <a:buClr>
                          <a:schemeClr val="tx1"/>
                        </a:buClr>
                        <a:buFont typeface="Arial" panose="020B0604020202020204" pitchFamily="34" charset="0"/>
                        <a:buChar char="•"/>
                      </a:pPr>
                      <a:r>
                        <a:rPr lang="en-GB" sz="1800" kern="1200" noProof="0" dirty="0">
                          <a:solidFill>
                            <a:schemeClr val="bg1"/>
                          </a:solidFill>
                          <a:effectLst/>
                        </a:rPr>
                        <a:t>Session with the Department of Education on debt owed.</a:t>
                      </a:r>
                      <a:endParaRPr lang="en-GB" sz="1800" kern="1200" noProof="0" dirty="0">
                        <a:solidFill>
                          <a:schemeClr val="bg1"/>
                        </a:solidFill>
                        <a:effectLst/>
                      </a:endParaRPr>
                    </a:p>
                    <a:p>
                      <a:pPr marL="285750" lvl="0" indent="-285750">
                        <a:buClr>
                          <a:schemeClr val="tx1"/>
                        </a:buClr>
                        <a:buFont typeface="Arial" panose="020B0604020202020204" pitchFamily="34" charset="0"/>
                        <a:buChar char="•"/>
                      </a:pPr>
                      <a:r>
                        <a:rPr lang="en-GB" sz="1800" kern="1200" noProof="0" dirty="0">
                          <a:solidFill>
                            <a:schemeClr val="bg1"/>
                          </a:solidFill>
                          <a:effectLst/>
                        </a:rPr>
                        <a:t>Disconnection and connection</a:t>
                      </a:r>
                      <a:endParaRPr lang="en-GB" sz="1800" kern="1200" noProof="0" dirty="0">
                        <a:solidFill>
                          <a:schemeClr val="bg1"/>
                        </a:solidFill>
                        <a:effectLst/>
                      </a:endParaRPr>
                    </a:p>
                    <a:p>
                      <a:pPr marL="285750" lvl="0" indent="-285750">
                        <a:buClr>
                          <a:schemeClr val="tx1"/>
                        </a:buClr>
                        <a:buFont typeface="Arial" panose="020B0604020202020204" pitchFamily="34" charset="0"/>
                        <a:buChar char="•"/>
                      </a:pPr>
                      <a:r>
                        <a:rPr lang="en-GB" sz="1800" kern="1200" noProof="0" dirty="0">
                          <a:solidFill>
                            <a:schemeClr val="bg1"/>
                          </a:solidFill>
                          <a:effectLst/>
                        </a:rPr>
                        <a:t>Signed a 5-year plan for the new Eskom debt repayment</a:t>
                      </a:r>
                      <a:r>
                        <a:rPr lang="en-GB" sz="1800" kern="1200" noProof="0" dirty="0">
                          <a:solidFill>
                            <a:schemeClr val="dk1"/>
                          </a:solidFill>
                          <a:effectLst/>
                        </a:rPr>
                        <a:t>.</a:t>
                      </a:r>
                      <a:endParaRPr lang="en-GB" sz="1800" kern="1200" noProof="0" dirty="0">
                        <a:solidFill>
                          <a:schemeClr val="dk1"/>
                        </a:solidFill>
                        <a:effectLst/>
                      </a:endParaRPr>
                    </a:p>
                    <a:p>
                      <a:endParaRPr lang="en-ZA" sz="1800" dirty="0"/>
                    </a:p>
                  </a:txBody>
                  <a:tcPr marT="45723" marB="45723"/>
                </a:tc>
                <a:tc>
                  <a:txBody>
                    <a:bodyPr/>
                    <a:lstStyle/>
                    <a:p>
                      <a:pPr marL="285750" indent="-285750">
                        <a:buClr>
                          <a:schemeClr val="tx1"/>
                        </a:buClr>
                        <a:buFont typeface="Arial" panose="020B0604020202020204" pitchFamily="34" charset="0"/>
                        <a:buChar char="•"/>
                      </a:pPr>
                      <a:r>
                        <a:rPr lang="en-US" sz="1200" b="0" dirty="0">
                          <a:solidFill>
                            <a:schemeClr val="bg1"/>
                          </a:solidFill>
                        </a:rPr>
                        <a:t>Identify consumers not billed for water consumption and expedite billing of those consumers. </a:t>
                      </a:r>
                      <a:endParaRPr lang="en-GB" sz="1200" b="0" noProof="0" dirty="0">
                        <a:solidFill>
                          <a:schemeClr val="bg1"/>
                        </a:solidFill>
                      </a:endParaRPr>
                    </a:p>
                    <a:p>
                      <a:pPr marL="285750" indent="-285750">
                        <a:buClr>
                          <a:schemeClr val="tx1"/>
                        </a:buClr>
                        <a:buFont typeface="Arial" panose="020B0604020202020204" pitchFamily="34" charset="0"/>
                        <a:buChar char="•"/>
                      </a:pPr>
                      <a:r>
                        <a:rPr lang="en-GB" sz="1200" b="0" noProof="0" dirty="0">
                          <a:solidFill>
                            <a:schemeClr val="bg1"/>
                          </a:solidFill>
                        </a:rPr>
                        <a:t>Progress on the collaboration framework on collection, which was due in July 2025 and no tangible progress to date.</a:t>
                      </a:r>
                      <a:endParaRPr lang="en-GB" sz="1200" b="0" noProof="0" dirty="0">
                        <a:solidFill>
                          <a:schemeClr val="bg1"/>
                        </a:solidFill>
                      </a:endParaRPr>
                    </a:p>
                    <a:p>
                      <a:pPr marL="285750" indent="-285750">
                        <a:buClr>
                          <a:schemeClr val="tx1"/>
                        </a:buClr>
                        <a:buFont typeface="Arial" panose="020B0604020202020204" pitchFamily="34" charset="0"/>
                        <a:buChar char="•"/>
                      </a:pPr>
                      <a:r>
                        <a:rPr lang="en-GB" sz="1200" b="0" noProof="0" dirty="0">
                          <a:solidFill>
                            <a:schemeClr val="bg1"/>
                          </a:solidFill>
                        </a:rPr>
                        <a:t>Implementation of credit control and debt collection mechanisms to increase revenue collection. </a:t>
                      </a:r>
                      <a:endParaRPr lang="en-GB" sz="1200" b="0" noProof="0" dirty="0">
                        <a:solidFill>
                          <a:schemeClr val="bg1"/>
                        </a:solidFill>
                      </a:endParaRPr>
                    </a:p>
                    <a:p>
                      <a:pPr marL="285750" indent="-285750">
                        <a:buClr>
                          <a:schemeClr val="tx1"/>
                        </a:buClr>
                        <a:buFont typeface="Arial" panose="020B0604020202020204" pitchFamily="34" charset="0"/>
                        <a:buChar char="•"/>
                      </a:pPr>
                      <a:r>
                        <a:rPr lang="en-US" sz="1200" b="0" dirty="0">
                          <a:solidFill>
                            <a:schemeClr val="bg1"/>
                          </a:solidFill>
                        </a:rPr>
                        <a:t>Commence with the preparation of audit working papers and engage the AG early to address prior-year corrections.</a:t>
                      </a:r>
                      <a:endParaRPr lang="en-GB" sz="1200" b="0" noProof="0" dirty="0">
                        <a:solidFill>
                          <a:schemeClr val="bg1"/>
                        </a:solidFill>
                      </a:endParaRPr>
                    </a:p>
                    <a:p>
                      <a:pPr marL="285750" indent="-285750">
                        <a:buClr>
                          <a:schemeClr val="tx1"/>
                        </a:buClr>
                        <a:buFont typeface="Arial" panose="020B0604020202020204" pitchFamily="34" charset="0"/>
                        <a:buChar char="•"/>
                      </a:pPr>
                      <a:r>
                        <a:rPr lang="en-US" sz="1200" b="0" dirty="0">
                          <a:solidFill>
                            <a:schemeClr val="bg1"/>
                          </a:solidFill>
                        </a:rPr>
                        <a:t>Develop a plan to address the City’s accumulating  Eskom debt.</a:t>
                      </a:r>
                      <a:endParaRPr lang="en-GB" sz="1200" b="0" noProof="0" dirty="0">
                        <a:solidFill>
                          <a:schemeClr val="bg1"/>
                        </a:solidFill>
                      </a:endParaRPr>
                    </a:p>
                    <a:p>
                      <a:pPr marL="285750" indent="-285750">
                        <a:buClr>
                          <a:schemeClr val="tx1"/>
                        </a:buClr>
                        <a:buFont typeface="Arial" panose="020B0604020202020204" pitchFamily="34" charset="0"/>
                        <a:buChar char="•"/>
                      </a:pPr>
                      <a:r>
                        <a:rPr lang="en-GB" sz="1200" b="0" noProof="0" dirty="0">
                          <a:solidFill>
                            <a:schemeClr val="bg1"/>
                          </a:solidFill>
                        </a:rPr>
                        <a:t>Improve the disclosure and narrative of the creditors in the section 71 report.</a:t>
                      </a:r>
                      <a:endParaRPr lang="en-GB" sz="1200" b="0" noProof="0" dirty="0">
                        <a:solidFill>
                          <a:schemeClr val="bg1"/>
                        </a:solidFill>
                      </a:endParaRPr>
                    </a:p>
                    <a:p>
                      <a:pPr marL="285750" indent="-285750">
                        <a:buClr>
                          <a:schemeClr val="tx1"/>
                        </a:buClr>
                        <a:buFont typeface="Arial" panose="020B0604020202020204" pitchFamily="34" charset="0"/>
                        <a:buChar char="•"/>
                      </a:pPr>
                      <a:r>
                        <a:rPr lang="en-GB" sz="1200" b="0" noProof="0" dirty="0">
                          <a:solidFill>
                            <a:schemeClr val="bg1"/>
                          </a:solidFill>
                        </a:rPr>
                        <a:t> </a:t>
                      </a:r>
                      <a:r>
                        <a:rPr lang="en-US" sz="1200" b="0" dirty="0">
                          <a:solidFill>
                            <a:schemeClr val="bg1"/>
                          </a:solidFill>
                        </a:rPr>
                        <a:t>The draft 2026/27 trading services tariffs should, where possible, reflect the tariff assessment outcomes, including staggered implementation, in the draft budget to be tabled by the end of March</a:t>
                      </a:r>
                      <a:r>
                        <a:rPr lang="en-US" sz="1200" dirty="0">
                          <a:solidFill>
                            <a:schemeClr val="bg1"/>
                          </a:solidFill>
                        </a:rPr>
                        <a:t>.</a:t>
                      </a:r>
                      <a:endParaRPr lang="en-US" sz="1200" dirty="0">
                        <a:solidFill>
                          <a:schemeClr val="bg1"/>
                        </a:solidFill>
                      </a:endParaRPr>
                    </a:p>
                    <a:p>
                      <a:pPr marL="285750" indent="-285750">
                        <a:buClr>
                          <a:schemeClr val="tx1"/>
                        </a:buClr>
                        <a:buFont typeface="Arial" panose="020B0604020202020204" pitchFamily="34" charset="0"/>
                        <a:buChar char="•"/>
                      </a:pPr>
                      <a:r>
                        <a:rPr lang="en-US" sz="1200" b="0" noProof="0" dirty="0">
                          <a:solidFill>
                            <a:schemeClr val="bg1"/>
                          </a:solidFill>
                        </a:rPr>
                        <a:t>Develop and approve a funded budget for 2027-2023 MTEF</a:t>
                      </a:r>
                      <a:endParaRPr lang="en-GB" sz="1200" b="0" noProof="0" dirty="0">
                        <a:solidFill>
                          <a:schemeClr val="bg1"/>
                        </a:solidFill>
                      </a:endParaRPr>
                    </a:p>
                    <a:p>
                      <a:endParaRPr lang="en-ZA" sz="1800" dirty="0"/>
                    </a:p>
                  </a:txBody>
                  <a:tcPr marT="45723" marB="45723"/>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711200" y="473075"/>
            <a:ext cx="10871200" cy="723900"/>
          </a:xfrm>
        </p:spPr>
        <p:txBody>
          <a:bodyPr vert="horz" wrap="square" lIns="91440" tIns="45720" rIns="91440" bIns="45720" anchor="b" anchorCtr="0"/>
          <a:lstStyle/>
          <a:p>
            <a:r>
              <a:rPr lang="en-GB" altLang="en-US" sz="4000" dirty="0">
                <a:solidFill>
                  <a:schemeClr val="bg1"/>
                </a:solidFill>
              </a:rPr>
              <a:t>Progress: Quarters 3 of the 2025/26 Financial Year</a:t>
            </a:r>
            <a:endParaRPr lang="en-ZA" altLang="en-US" sz="4000" dirty="0">
              <a:solidFill>
                <a:schemeClr val="bg1"/>
              </a:solidFill>
            </a:endParaRPr>
          </a:p>
        </p:txBody>
      </p:sp>
      <p:graphicFrame>
        <p:nvGraphicFramePr>
          <p:cNvPr id="4" name="Content Placeholder 3"/>
          <p:cNvGraphicFramePr>
            <a:graphicFrameLocks noGrp="1"/>
          </p:cNvGraphicFramePr>
          <p:nvPr>
            <p:ph idx="1"/>
          </p:nvPr>
        </p:nvGraphicFramePr>
        <p:xfrm>
          <a:off x="711200" y="1268413"/>
          <a:ext cx="10871199" cy="4967287"/>
        </p:xfrm>
        <a:graphic>
          <a:graphicData uri="http://schemas.openxmlformats.org/drawingml/2006/table">
            <a:tbl>
              <a:tblPr firstRow="1" bandRow="1">
                <a:tableStyleId>{5C22544A-7EE6-4342-B048-85BDC9FD1C3A}</a:tableStyleId>
              </a:tblPr>
              <a:tblGrid>
                <a:gridCol w="3623733"/>
                <a:gridCol w="3623733"/>
                <a:gridCol w="3623733"/>
              </a:tblGrid>
              <a:tr h="365835">
                <a:tc>
                  <a:txBody>
                    <a:bodyPr/>
                    <a:lstStyle/>
                    <a:p>
                      <a:r>
                        <a:rPr lang="en-US" sz="1800" dirty="0"/>
                        <a:t>Pillar </a:t>
                      </a:r>
                      <a:endParaRPr lang="en-ZA" sz="1800" dirty="0"/>
                    </a:p>
                  </a:txBody>
                  <a:tcPr marT="45729" marB="45729"/>
                </a:tc>
                <a:tc>
                  <a:txBody>
                    <a:bodyPr/>
                    <a:lstStyle/>
                    <a:p>
                      <a:r>
                        <a:rPr lang="en-US" sz="1800" dirty="0"/>
                        <a:t>Qtr 3 Progress </a:t>
                      </a:r>
                      <a:endParaRPr lang="en-ZA" sz="1800" dirty="0"/>
                    </a:p>
                  </a:txBody>
                  <a:tcPr marT="45729" marB="45729"/>
                </a:tc>
                <a:tc>
                  <a:txBody>
                    <a:bodyPr/>
                    <a:lstStyle/>
                    <a:p>
                      <a:r>
                        <a:rPr lang="en-US" sz="1800" dirty="0"/>
                        <a:t>Target for Qtr 4 </a:t>
                      </a:r>
                      <a:endParaRPr lang="en-ZA" sz="1800" dirty="0"/>
                    </a:p>
                  </a:txBody>
                  <a:tcPr marT="45729" marB="45729"/>
                </a:tc>
              </a:tr>
              <a:tr h="4601452">
                <a:tc>
                  <a:txBody>
                    <a:bodyPr/>
                    <a:lstStyle/>
                    <a:p>
                      <a:r>
                        <a:rPr lang="en-GB" sz="1800" b="1" noProof="0" dirty="0">
                          <a:solidFill>
                            <a:schemeClr val="bg1"/>
                          </a:solidFill>
                        </a:rPr>
                        <a:t>SERVICE DELIVERY</a:t>
                      </a:r>
                      <a:endParaRPr lang="en-GB" sz="1800" b="1" noProof="0" dirty="0">
                        <a:solidFill>
                          <a:schemeClr val="bg1"/>
                        </a:solidFill>
                      </a:endParaRPr>
                    </a:p>
                    <a:p>
                      <a:endParaRPr lang="en-GB" sz="1800" b="1" noProof="0" dirty="0">
                        <a:latin typeface="+mn-lt"/>
                        <a:cs typeface="Arial" panose="020B0604020202020204" pitchFamily="34" charset="0"/>
                      </a:endParaRPr>
                    </a:p>
                    <a:p>
                      <a:endParaRPr lang="en-ZA" sz="1800" dirty="0"/>
                    </a:p>
                  </a:txBody>
                  <a:tcPr marT="45729" marB="45729"/>
                </a:tc>
                <a:tc>
                  <a:txBody>
                    <a:bodyPr/>
                    <a:lstStyle/>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GB" sz="1200" b="0" i="0" kern="1200" dirty="0">
                          <a:solidFill>
                            <a:schemeClr val="bg1"/>
                          </a:solidFill>
                          <a:effectLst/>
                          <a:latin typeface="+mn-lt"/>
                          <a:ea typeface="+mn-ea"/>
                          <a:cs typeface="+mn-cs"/>
                        </a:rPr>
                        <a:t>the baseline of 1.6% even though still lower than the norm.</a:t>
                      </a:r>
                      <a:endParaRPr lang="en-GB" sz="1200" b="0" i="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GB" sz="1200" b="0" i="0" kern="1200" dirty="0">
                          <a:solidFill>
                            <a:schemeClr val="bg1"/>
                          </a:solidFill>
                          <a:effectLst/>
                          <a:latin typeface="+mn-lt"/>
                          <a:ea typeface="+mn-ea"/>
                          <a:cs typeface="+mn-cs"/>
                        </a:rPr>
                        <a:t>Maselspoort WTW filters are under refurbishment to improve water quality implementation progress at  91 per cent.</a:t>
                      </a:r>
                      <a:endParaRPr lang="en-GB" sz="1200" b="0" i="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GB" sz="1200" b="0" i="0" kern="1200" dirty="0">
                          <a:solidFill>
                            <a:schemeClr val="bg1"/>
                          </a:solidFill>
                          <a:effectLst/>
                          <a:latin typeface="+mn-lt"/>
                          <a:ea typeface="+mn-ea"/>
                          <a:cs typeface="+mn-cs"/>
                        </a:rPr>
                        <a:t>Development of </a:t>
                      </a:r>
                      <a:r>
                        <a:rPr lang="en-US" sz="1200" b="0" i="0" kern="1200" dirty="0">
                          <a:solidFill>
                            <a:schemeClr val="bg1"/>
                          </a:solidFill>
                          <a:effectLst/>
                          <a:latin typeface="+mn-lt"/>
                          <a:ea typeface="+mn-ea"/>
                          <a:cs typeface="+mn-cs"/>
                        </a:rPr>
                        <a:t>the water master plan is at 95% Progress, Report Revision 4</a:t>
                      </a:r>
                      <a:r>
                        <a:rPr lang="en-GB" sz="1200" b="0" i="0" kern="1200" dirty="0">
                          <a:solidFill>
                            <a:schemeClr val="bg1"/>
                          </a:solidFill>
                          <a:effectLst/>
                          <a:latin typeface="+mn-lt"/>
                          <a:ea typeface="+mn-ea"/>
                          <a:cs typeface="+mn-cs"/>
                        </a:rPr>
                        <a:t>. The envisioned completion is end of April 2026.</a:t>
                      </a:r>
                      <a:endParaRPr lang="en-GB" sz="1200" b="0" i="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ZA" sz="1200" kern="1200" dirty="0">
                          <a:solidFill>
                            <a:schemeClr val="bg1"/>
                          </a:solidFill>
                          <a:effectLst/>
                          <a:latin typeface="+mn-lt"/>
                          <a:ea typeface="+mn-ea"/>
                          <a:cs typeface="+mn-cs"/>
                        </a:rPr>
                        <a:t>The municipality conducted meter audits of over 40 000 water meters. Twenty thousand were dysfunctional and required replacement (estimate replacement cost of R194m).</a:t>
                      </a:r>
                      <a:endParaRPr lang="en-ZA" sz="120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ZA" sz="1200" kern="1200" dirty="0">
                          <a:solidFill>
                            <a:schemeClr val="bg1"/>
                          </a:solidFill>
                          <a:effectLst/>
                          <a:latin typeface="+mn-lt"/>
                          <a:ea typeface="+mn-ea"/>
                          <a:cs typeface="+mn-cs"/>
                        </a:rPr>
                        <a:t>The municipality has reported completion of the refurbishment of pumps, motors and clarifier bridges in Botshabelo Wastewater Treatment Works. </a:t>
                      </a:r>
                      <a:endParaRPr lang="en-ZA" sz="120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ZA" sz="1200" kern="1200" dirty="0">
                          <a:solidFill>
                            <a:schemeClr val="bg1"/>
                          </a:solidFill>
                          <a:effectLst/>
                          <a:latin typeface="+mn-lt"/>
                          <a:ea typeface="+mn-ea"/>
                          <a:cs typeface="+mn-cs"/>
                        </a:rPr>
                        <a:t>The municipality also reported completion of clarifier bridges and motors at the Thaba Nchu Wastewater Treatment Works.</a:t>
                      </a:r>
                      <a:endParaRPr lang="en-GB" sz="1200" b="0" i="0" kern="1200" dirty="0">
                        <a:solidFill>
                          <a:schemeClr val="bg1"/>
                        </a:solidFill>
                        <a:effectLst/>
                        <a:latin typeface="+mn-lt"/>
                        <a:ea typeface="+mn-ea"/>
                        <a:cs typeface="+mn-cs"/>
                      </a:endParaRPr>
                    </a:p>
                    <a:p>
                      <a:pPr marL="285750" marR="0" lvl="0" indent="-285750" algn="just" defTabSz="6858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defRPr/>
                      </a:pPr>
                      <a:r>
                        <a:rPr lang="en-GB" sz="1200" b="0" noProof="0" dirty="0">
                          <a:solidFill>
                            <a:schemeClr val="bg1"/>
                          </a:solidFill>
                        </a:rPr>
                        <a:t>Electricity Losses </a:t>
                      </a:r>
                      <a:r>
                        <a:rPr lang="en-GB" sz="1200" noProof="0" dirty="0">
                          <a:solidFill>
                            <a:schemeClr val="bg1"/>
                          </a:solidFill>
                        </a:rPr>
                        <a:t>within the norm</a:t>
                      </a:r>
                      <a:r>
                        <a:rPr lang="en-GB" sz="1200" noProof="0" dirty="0"/>
                        <a:t>.</a:t>
                      </a:r>
                      <a:endParaRPr lang="en-GB" sz="1200" noProof="0" dirty="0"/>
                    </a:p>
                    <a:p>
                      <a:pPr marL="0" lvl="0" indent="0">
                        <a:buClr>
                          <a:schemeClr val="tx1"/>
                        </a:buClr>
                        <a:buFont typeface="Arial" panose="020B0604020202020204" pitchFamily="34" charset="0"/>
                        <a:buNone/>
                      </a:pPr>
                      <a:r>
                        <a:rPr lang="en-GB" sz="1100" kern="1200" noProof="0" dirty="0">
                          <a:solidFill>
                            <a:schemeClr val="dk1"/>
                          </a:solidFill>
                          <a:effectLst/>
                        </a:rPr>
                        <a:t>.</a:t>
                      </a:r>
                      <a:endParaRPr lang="en-GB" sz="1100" kern="1200" noProof="0" dirty="0">
                        <a:solidFill>
                          <a:schemeClr val="dk1"/>
                        </a:solidFill>
                        <a:effectLst/>
                      </a:endParaRPr>
                    </a:p>
                    <a:p>
                      <a:endParaRPr lang="en-ZA" sz="1800" dirty="0"/>
                    </a:p>
                  </a:txBody>
                  <a:tcPr marT="45729" marB="45729"/>
                </a:tc>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Technical Systems - System landscape analysis report.</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ZA" sz="1200" kern="1200" dirty="0">
                          <a:solidFill>
                            <a:schemeClr val="bg1"/>
                          </a:solidFill>
                          <a:effectLst/>
                          <a:latin typeface="+mn-lt"/>
                          <a:ea typeface="+mn-ea"/>
                          <a:cs typeface="+mn-cs"/>
                        </a:rPr>
                        <a:t>The municipality is requested to report Blue Drop activity progress on each of the treatment works; Bloemfontein, Dewetsdorp, Thaba Nchu, </a:t>
                      </a:r>
                      <a:r>
                        <a:rPr lang="en-ZA" sz="1200" kern="1200" dirty="0" err="1">
                          <a:solidFill>
                            <a:schemeClr val="bg1"/>
                          </a:solidFill>
                          <a:effectLst/>
                          <a:latin typeface="+mn-lt"/>
                          <a:ea typeface="+mn-ea"/>
                          <a:cs typeface="+mn-cs"/>
                        </a:rPr>
                        <a:t>Vanstadensrus</a:t>
                      </a:r>
                      <a:r>
                        <a:rPr lang="en-ZA" sz="1200" kern="1200" dirty="0">
                          <a:solidFill>
                            <a:schemeClr val="bg1"/>
                          </a:solidFill>
                          <a:effectLst/>
                          <a:latin typeface="+mn-lt"/>
                          <a:ea typeface="+mn-ea"/>
                          <a:cs typeface="+mn-cs"/>
                        </a:rPr>
                        <a:t> , Wepener, Botshabelo and Soutpan.</a:t>
                      </a:r>
                      <a:endParaRPr lang="en-ZA" sz="1200" kern="1200" dirty="0">
                        <a:solidFill>
                          <a:schemeClr val="bg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ZA" sz="1200" kern="1200" dirty="0">
                          <a:solidFill>
                            <a:schemeClr val="bg1"/>
                          </a:solidFill>
                          <a:effectLst/>
                          <a:latin typeface="+mn-lt"/>
                          <a:ea typeface="+mn-ea"/>
                          <a:cs typeface="+mn-cs"/>
                        </a:rPr>
                        <a:t>The municipality is requested to report on the remedial work on each of the treatment works, namely; t</a:t>
                      </a:r>
                      <a:r>
                        <a:rPr lang="en-GB" sz="1200" kern="1200" dirty="0">
                          <a:solidFill>
                            <a:schemeClr val="bg1"/>
                          </a:solidFill>
                          <a:effectLst/>
                          <a:latin typeface="+mn-lt"/>
                          <a:ea typeface="+mn-ea"/>
                          <a:cs typeface="+mn-cs"/>
                        </a:rPr>
                        <a:t>he Northern Works, Bloem Industria, Soutpan, Dewetsdorp,</a:t>
                      </a:r>
                      <a:r>
                        <a:rPr lang="en-GB" sz="1200" b="1" kern="1200" dirty="0">
                          <a:solidFill>
                            <a:schemeClr val="bg1"/>
                          </a:solidFill>
                          <a:effectLst/>
                          <a:latin typeface="+mn-lt"/>
                          <a:ea typeface="+mn-ea"/>
                          <a:cs typeface="+mn-cs"/>
                        </a:rPr>
                        <a:t> </a:t>
                      </a:r>
                      <a:r>
                        <a:rPr lang="nl-NL" sz="1200" kern="1200" dirty="0">
                          <a:solidFill>
                            <a:schemeClr val="bg1"/>
                          </a:solidFill>
                          <a:effectLst/>
                          <a:latin typeface="+mn-lt"/>
                          <a:ea typeface="+mn-ea"/>
                          <a:cs typeface="+mn-cs"/>
                        </a:rPr>
                        <a:t>Van Stadensrus Wepener,</a:t>
                      </a:r>
                      <a:r>
                        <a:rPr lang="en-GB" sz="1200" kern="1200" dirty="0">
                          <a:solidFill>
                            <a:schemeClr val="bg1"/>
                          </a:solidFill>
                          <a:effectLst/>
                          <a:latin typeface="+mn-lt"/>
                          <a:ea typeface="+mn-ea"/>
                          <a:cs typeface="+mn-cs"/>
                        </a:rPr>
                        <a:t> </a:t>
                      </a:r>
                      <a:r>
                        <a:rPr lang="en-ZA" sz="1200" kern="1200" dirty="0">
                          <a:solidFill>
                            <a:schemeClr val="bg1"/>
                          </a:solidFill>
                          <a:effectLst/>
                          <a:latin typeface="+mn-lt"/>
                          <a:ea typeface="+mn-ea"/>
                          <a:cs typeface="+mn-cs"/>
                        </a:rPr>
                        <a:t>Bloemspruit, Botshabelo and  </a:t>
                      </a:r>
                      <a:r>
                        <a:rPr lang="en-ZA" sz="1200" kern="1200" dirty="0" err="1">
                          <a:solidFill>
                            <a:schemeClr val="bg1"/>
                          </a:solidFill>
                          <a:effectLst/>
                          <a:latin typeface="+mn-lt"/>
                          <a:ea typeface="+mn-ea"/>
                          <a:cs typeface="+mn-cs"/>
                        </a:rPr>
                        <a:t>Sterkwater</a:t>
                      </a:r>
                      <a:r>
                        <a:rPr lang="en-ZA" sz="1200" kern="1200" dirty="0">
                          <a:solidFill>
                            <a:schemeClr val="dk1"/>
                          </a:solidFill>
                          <a:effectLst/>
                          <a:latin typeface="+mn-lt"/>
                          <a:ea typeface="+mn-ea"/>
                          <a:cs typeface="+mn-cs"/>
                        </a:rPr>
                        <a:t>.</a:t>
                      </a:r>
                      <a:endParaRPr lang="en-ZA" sz="1200" kern="1200" dirty="0">
                        <a:solidFill>
                          <a:schemeClr val="dk1"/>
                        </a:solidFill>
                        <a:effectLst/>
                        <a:latin typeface="+mn-lt"/>
                        <a:ea typeface="+mn-ea"/>
                        <a:cs typeface="+mn-cs"/>
                      </a:endParaRPr>
                    </a:p>
                    <a:p>
                      <a:endParaRPr lang="en-ZA" sz="1800" dirty="0"/>
                    </a:p>
                  </a:txBody>
                  <a:tcPr marT="45729" marB="45729"/>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Report on Sec 139 of the Constitution and Sec 129 of MFMA </a:t>
            </a:r>
            <a:endParaRPr lang="en-ZA" altLang="en-US" dirty="0">
              <a:solidFill>
                <a:schemeClr val="bg2"/>
              </a:solidFill>
              <a:latin typeface="+mj-lt"/>
              <a:ea typeface="+mj-ea"/>
              <a:cs typeface="+mj-cs"/>
            </a:endParaRPr>
          </a:p>
        </p:txBody>
      </p:sp>
      <p:sp>
        <p:nvSpPr>
          <p:cNvPr id="19459" name="Subtitle 4"/>
          <p:cNvSpPr>
            <a:spLocks noGrp="1"/>
          </p:cNvSpPr>
          <p:nvPr>
            <p:ph type="subTitle" idx="1"/>
          </p:nvPr>
        </p:nvSpPr>
        <p:spPr>
          <a:xfrm>
            <a:off x="1828800" y="3733800"/>
            <a:ext cx="8534400" cy="847725"/>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City Manager: S. More </a:t>
            </a:r>
            <a:endParaRPr lang="en-ZA" altLang="en-US" dirty="0">
              <a:solidFill>
                <a:schemeClr val="bg2"/>
              </a:solidFill>
              <a:latin typeface="+mn-lt"/>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711200" y="473075"/>
            <a:ext cx="10871200" cy="939800"/>
          </a:xfrm>
        </p:spPr>
        <p:txBody>
          <a:bodyPr vert="horz" wrap="square" lIns="91440" tIns="45720" rIns="91440" bIns="45720" anchor="b" anchorCtr="0"/>
          <a:lstStyle/>
          <a:p>
            <a:r>
              <a:rPr lang="en-GB" altLang="en-US" sz="3600" dirty="0">
                <a:solidFill>
                  <a:schemeClr val="bg1"/>
                </a:solidFill>
              </a:rPr>
              <a:t>Progress: Quarters 3 of the 2025/26 Financial Year</a:t>
            </a:r>
            <a:endParaRPr lang="en-ZA" altLang="en-US" sz="3600" dirty="0"/>
          </a:p>
        </p:txBody>
      </p:sp>
      <p:graphicFrame>
        <p:nvGraphicFramePr>
          <p:cNvPr id="4" name="Content Placeholder 3"/>
          <p:cNvGraphicFramePr>
            <a:graphicFrameLocks noGrp="1"/>
          </p:cNvGraphicFramePr>
          <p:nvPr>
            <p:ph idx="1"/>
          </p:nvPr>
        </p:nvGraphicFramePr>
        <p:xfrm>
          <a:off x="711200" y="1557338"/>
          <a:ext cx="10871199" cy="5029200"/>
        </p:xfrm>
        <a:graphic>
          <a:graphicData uri="http://schemas.openxmlformats.org/drawingml/2006/table">
            <a:tbl>
              <a:tblPr firstRow="1" bandRow="1">
                <a:tableStyleId>{5C22544A-7EE6-4342-B048-85BDC9FD1C3A}</a:tableStyleId>
              </a:tblPr>
              <a:tblGrid>
                <a:gridCol w="3623733"/>
                <a:gridCol w="3623733"/>
                <a:gridCol w="3623733"/>
              </a:tblGrid>
              <a:tr h="506844">
                <a:tc>
                  <a:txBody>
                    <a:bodyPr/>
                    <a:lstStyle/>
                    <a:p>
                      <a:r>
                        <a:rPr lang="en-GB" sz="1800" b="1" noProof="0" dirty="0">
                          <a:solidFill>
                            <a:schemeClr val="bg1"/>
                          </a:solidFill>
                        </a:rPr>
                        <a:t>GOVERNANCE</a:t>
                      </a:r>
                      <a:endParaRPr lang="en-GB" sz="1800" b="1" noProof="0" dirty="0">
                        <a:solidFill>
                          <a:schemeClr val="bg1"/>
                        </a:solidFill>
                        <a:latin typeface="+mn-lt"/>
                      </a:endParaRP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olidFill>
                            <a:schemeClr val="bg1"/>
                          </a:solidFill>
                        </a:rPr>
                        <a:t>Qtr 3 Progress </a:t>
                      </a:r>
                      <a:endParaRPr lang="en-ZA" dirty="0">
                        <a:solidFill>
                          <a:schemeClr val="bg1"/>
                        </a:solidFill>
                      </a:endParaRP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olidFill>
                            <a:schemeClr val="bg1"/>
                          </a:solidFill>
                        </a:rPr>
                        <a:t>Target for Qtr 4 </a:t>
                      </a:r>
                      <a:endParaRPr lang="en-ZA" dirty="0">
                        <a:solidFill>
                          <a:schemeClr val="bg1"/>
                        </a:solidFill>
                      </a:endParaRPr>
                    </a:p>
                    <a:p>
                      <a:endParaRPr lang="en-ZA" dirty="0"/>
                    </a:p>
                  </a:txBody>
                  <a:tcPr/>
                </a:tc>
              </a:tr>
              <a:tr h="506844">
                <a:tc>
                  <a:txBody>
                    <a:bodyPr/>
                    <a:lstStyle/>
                    <a:p>
                      <a:endParaRPr lang="en-ZA" dirty="0"/>
                    </a:p>
                  </a:txBody>
                  <a:tcPr/>
                </a:tc>
                <a:tc>
                  <a:txBody>
                    <a:bodyPr/>
                    <a:lstStyle/>
                    <a:p>
                      <a:pPr marL="285750" marR="0" lvl="0" indent="-285750" algn="just"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800" kern="1200" noProof="0" dirty="0">
                          <a:solidFill>
                            <a:schemeClr val="bg1"/>
                          </a:solidFill>
                          <a:effectLst/>
                        </a:rPr>
                        <a:t>Collection through direct deduction from salaries of arrear amounts for councillors and staff.</a:t>
                      </a:r>
                      <a:endParaRPr lang="en-GB" sz="1800" kern="1200" noProof="0" dirty="0">
                        <a:solidFill>
                          <a:schemeClr val="bg1"/>
                        </a:solidFill>
                        <a:effectLst/>
                      </a:endParaRPr>
                    </a:p>
                    <a:p>
                      <a:pPr marL="285750" marR="0" lvl="0" indent="-285750" algn="just"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800" kern="1200" noProof="0" dirty="0">
                          <a:solidFill>
                            <a:schemeClr val="bg1"/>
                          </a:solidFill>
                          <a:effectLst/>
                        </a:rPr>
                        <a:t>UIF&amp;W quarterly reports to the EM and annual to Council tabled.</a:t>
                      </a:r>
                      <a:endParaRPr lang="en-GB" sz="1800" kern="1200" noProof="0" dirty="0">
                        <a:solidFill>
                          <a:schemeClr val="bg1"/>
                        </a:solidFill>
                        <a:effectLst/>
                      </a:endParaRPr>
                    </a:p>
                    <a:p>
                      <a:pPr marL="285750" marR="0" lvl="0" indent="-285750" algn="just"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800" b="0" kern="1200" noProof="0" dirty="0">
                          <a:solidFill>
                            <a:schemeClr val="bg1"/>
                          </a:solidFill>
                          <a:effectLst/>
                        </a:rPr>
                        <a:t>Sitting </a:t>
                      </a:r>
                      <a:r>
                        <a:rPr lang="en-GB" sz="1800" kern="1200" noProof="0" dirty="0">
                          <a:solidFill>
                            <a:schemeClr val="bg1"/>
                          </a:solidFill>
                          <a:effectLst/>
                        </a:rPr>
                        <a:t>of contract management committee</a:t>
                      </a:r>
                      <a:endParaRPr lang="en-GB" sz="1800" kern="1200" noProof="0" dirty="0">
                        <a:solidFill>
                          <a:schemeClr val="bg1"/>
                        </a:solidFill>
                        <a:effectLst/>
                      </a:endParaRPr>
                    </a:p>
                    <a:p>
                      <a:pPr marL="285750" marR="0" lvl="0" indent="-285750" algn="just"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800" kern="1200" noProof="0" dirty="0">
                          <a:solidFill>
                            <a:schemeClr val="bg1"/>
                          </a:solidFill>
                          <a:effectLst/>
                        </a:rPr>
                        <a:t>Monthly update of the litigation register.</a:t>
                      </a:r>
                      <a:endParaRPr lang="en-GB" sz="1800" kern="1200" noProof="0" dirty="0">
                        <a:solidFill>
                          <a:schemeClr val="bg1"/>
                        </a:solidFill>
                        <a:effectLst/>
                      </a:endParaRPr>
                    </a:p>
                    <a:p>
                      <a:pPr marL="285750" marR="0" lvl="0" indent="-285750" algn="just"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800" kern="1200" noProof="0" dirty="0">
                          <a:solidFill>
                            <a:schemeClr val="bg1"/>
                          </a:solidFill>
                          <a:effectLst/>
                        </a:rPr>
                        <a:t>Reporting on revenue generated from enforcement of by-laws</a:t>
                      </a:r>
                      <a:endParaRPr lang="en-GB" sz="1800" kern="1200" noProof="0" dirty="0">
                        <a:solidFill>
                          <a:schemeClr val="bg1"/>
                        </a:solidFill>
                        <a:effectLst/>
                      </a:endParaRPr>
                    </a:p>
                    <a:p>
                      <a:endParaRPr lang="en-ZA" dirty="0"/>
                    </a:p>
                  </a:txBody>
                  <a:tcPr/>
                </a:tc>
                <a:tc>
                  <a:txBody>
                    <a:bodyPr/>
                    <a:lstStyle/>
                    <a:p>
                      <a:pPr marL="0" marR="0" lvl="0" indent="0" algn="l" defTabSz="685800" rtl="0" eaLnBrk="1" fontAlgn="auto" latinLnBrk="0" hangingPunct="1">
                        <a:lnSpc>
                          <a:spcPct val="100000"/>
                        </a:lnSpc>
                        <a:spcBef>
                          <a:spcPts val="0"/>
                        </a:spcBef>
                        <a:spcAft>
                          <a:spcPts val="0"/>
                        </a:spcAft>
                        <a:buClr>
                          <a:srgbClr val="C00000"/>
                        </a:buClr>
                        <a:buSzTx/>
                        <a:buFont typeface="Wingdings" panose="05000000000000000000" pitchFamily="2" charset="2"/>
                        <a:buNone/>
                        <a:defRPr/>
                      </a:pPr>
                      <a:r>
                        <a:rPr lang="en-ZA" sz="1100" kern="1200" dirty="0">
                          <a:solidFill>
                            <a:schemeClr val="bg1"/>
                          </a:solidFill>
                          <a:effectLst/>
                          <a:latin typeface="+mn-lt"/>
                          <a:ea typeface="+mn-ea"/>
                          <a:cs typeface="+mn-cs"/>
                        </a:rPr>
                        <a:t>The following priorities with direct financial implications</a:t>
                      </a:r>
                      <a:r>
                        <a:rPr lang="en-US" sz="1100" kern="1200" dirty="0">
                          <a:solidFill>
                            <a:schemeClr val="bg1"/>
                          </a:solidFill>
                          <a:effectLst/>
                          <a:latin typeface="+mn-lt"/>
                          <a:ea typeface="+mn-ea"/>
                          <a:cs typeface="+mn-cs"/>
                        </a:rPr>
                        <a:t> for quarter 1 2025/26 are repetitive since quarter 1 2024/25 financial year, with no material progress</a:t>
                      </a:r>
                      <a:r>
                        <a:rPr lang="en-ZA" sz="1100" kern="1200" dirty="0">
                          <a:solidFill>
                            <a:schemeClr val="bg1"/>
                          </a:solidFill>
                          <a:effectLst/>
                          <a:latin typeface="+mn-lt"/>
                          <a:ea typeface="+mn-ea"/>
                          <a:cs typeface="+mn-cs"/>
                        </a:rPr>
                        <a:t>.</a:t>
                      </a:r>
                      <a:endParaRPr lang="en-ZA" sz="1100" kern="1200" dirty="0">
                        <a:solidFill>
                          <a:schemeClr val="bg1"/>
                        </a:solidFill>
                        <a:effectLst/>
                        <a:latin typeface="+mn-lt"/>
                        <a:ea typeface="+mn-ea"/>
                        <a:cs typeface="+mn-cs"/>
                      </a:endParaRPr>
                    </a:p>
                    <a:p>
                      <a:pPr marL="342900" marR="0" lvl="0" indent="-342900" algn="l"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ZA" sz="1100" kern="1200" dirty="0">
                          <a:solidFill>
                            <a:schemeClr val="bg1"/>
                          </a:solidFill>
                          <a:effectLst/>
                          <a:latin typeface="+mn-lt"/>
                          <a:ea typeface="+mn-ea"/>
                          <a:cs typeface="+mn-cs"/>
                        </a:rPr>
                        <a:t>Give effect to the </a:t>
                      </a:r>
                      <a:r>
                        <a:rPr lang="en-ZA" sz="1100" b="0" kern="1200" dirty="0">
                          <a:solidFill>
                            <a:schemeClr val="bg1"/>
                          </a:solidFill>
                          <a:effectLst/>
                          <a:latin typeface="+mn-lt"/>
                          <a:ea typeface="+mn-ea"/>
                          <a:cs typeface="+mn-cs"/>
                        </a:rPr>
                        <a:t>section 142 statutory compliance requirements </a:t>
                      </a:r>
                      <a:r>
                        <a:rPr lang="en-ZA" sz="1100" kern="1200" dirty="0">
                          <a:solidFill>
                            <a:schemeClr val="bg1"/>
                          </a:solidFill>
                          <a:effectLst/>
                          <a:latin typeface="+mn-lt"/>
                          <a:ea typeface="+mn-ea"/>
                          <a:cs typeface="+mn-cs"/>
                        </a:rPr>
                        <a:t>by implementing the approved financial model.</a:t>
                      </a:r>
                      <a:endParaRPr lang="en-GB" sz="1100" b="1" kern="1200" noProof="0" dirty="0">
                        <a:solidFill>
                          <a:schemeClr val="bg1"/>
                        </a:solidFill>
                        <a:effectLst/>
                      </a:endParaRPr>
                    </a:p>
                    <a:p>
                      <a:pPr marL="342900" marR="0" lvl="0" indent="-342900" algn="l"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100" b="0" kern="1200" noProof="0" dirty="0">
                          <a:solidFill>
                            <a:schemeClr val="bg1"/>
                          </a:solidFill>
                          <a:effectLst/>
                        </a:rPr>
                        <a:t>Conduct c</a:t>
                      </a:r>
                      <a:r>
                        <a:rPr lang="en-GB" sz="1100" kern="1200" noProof="0" dirty="0">
                          <a:solidFill>
                            <a:schemeClr val="bg1"/>
                          </a:solidFill>
                          <a:effectLst/>
                        </a:rPr>
                        <a:t>ost implication analysis on underfunded and unfunded mandate agreements.</a:t>
                      </a:r>
                      <a:endParaRPr lang="en-GB" sz="1100" kern="1200" noProof="0" dirty="0">
                        <a:solidFill>
                          <a:schemeClr val="bg1"/>
                        </a:solidFill>
                        <a:effectLst/>
                      </a:endParaRPr>
                    </a:p>
                    <a:p>
                      <a:pPr marL="342900" lvl="0" indent="-342900">
                        <a:buClr>
                          <a:schemeClr val="tx1"/>
                        </a:buClr>
                        <a:buFont typeface="Arial" panose="020B0604020202020204" pitchFamily="34" charset="0"/>
                        <a:buChar char="•"/>
                      </a:pPr>
                      <a:r>
                        <a:rPr lang="en-GB" sz="1100" b="0" kern="1200" noProof="0" dirty="0">
                          <a:solidFill>
                            <a:schemeClr val="bg1"/>
                          </a:solidFill>
                          <a:effectLst/>
                        </a:rPr>
                        <a:t>Reconciliation o</a:t>
                      </a:r>
                      <a:r>
                        <a:rPr lang="en-GB" sz="1100" kern="1200" noProof="0" dirty="0">
                          <a:solidFill>
                            <a:schemeClr val="bg1"/>
                          </a:solidFill>
                          <a:effectLst/>
                        </a:rPr>
                        <a:t>f Council resolutions on land alienation and Deeds office records for the period of five years ending June 2023.</a:t>
                      </a:r>
                      <a:endParaRPr lang="en-GB" sz="1100" kern="1200" noProof="0" dirty="0">
                        <a:solidFill>
                          <a:schemeClr val="bg1"/>
                        </a:solidFill>
                        <a:effectLst/>
                      </a:endParaRPr>
                    </a:p>
                    <a:p>
                      <a:pPr marL="342900" marR="0" lvl="0" indent="-342900" algn="l"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100" b="0" kern="1200" noProof="0" dirty="0">
                          <a:solidFill>
                            <a:schemeClr val="bg1"/>
                          </a:solidFill>
                          <a:effectLst/>
                        </a:rPr>
                        <a:t>Quarterly report</a:t>
                      </a:r>
                      <a:r>
                        <a:rPr lang="en-GB" sz="1100" b="1" kern="1200" noProof="0" dirty="0">
                          <a:solidFill>
                            <a:schemeClr val="bg1"/>
                          </a:solidFill>
                          <a:effectLst/>
                        </a:rPr>
                        <a:t> </a:t>
                      </a:r>
                      <a:r>
                        <a:rPr lang="en-GB" sz="1100" kern="1200" noProof="0" dirty="0">
                          <a:solidFill>
                            <a:schemeClr val="bg1"/>
                          </a:solidFill>
                          <a:effectLst/>
                        </a:rPr>
                        <a:t>to Council on councillors and staff in arrears and monthly financial report on arrears collected and honouring of current accounts.</a:t>
                      </a:r>
                      <a:endParaRPr lang="en-GB" sz="1100" kern="1200" noProof="0" dirty="0">
                        <a:solidFill>
                          <a:schemeClr val="bg1"/>
                        </a:solidFill>
                        <a:effectLst/>
                      </a:endParaRPr>
                    </a:p>
                    <a:p>
                      <a:pPr marL="342900" marR="0" lvl="0" indent="-342900" algn="l"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100" kern="1200" noProof="0" dirty="0">
                          <a:solidFill>
                            <a:schemeClr val="bg1"/>
                          </a:solidFill>
                          <a:effectLst/>
                          <a:latin typeface="+mn-lt"/>
                          <a:ea typeface="+mn-ea"/>
                          <a:cs typeface="+mn-cs"/>
                        </a:rPr>
                        <a:t>Section </a:t>
                      </a:r>
                      <a:r>
                        <a:rPr lang="en-GB" sz="1100" b="0" kern="1200" noProof="0" dirty="0">
                          <a:solidFill>
                            <a:schemeClr val="bg1"/>
                          </a:solidFill>
                          <a:effectLst/>
                          <a:latin typeface="+mn-lt"/>
                          <a:ea typeface="+mn-ea"/>
                          <a:cs typeface="+mn-cs"/>
                        </a:rPr>
                        <a:t>32 investigations </a:t>
                      </a:r>
                      <a:r>
                        <a:rPr lang="en-GB" sz="1100" kern="1200" noProof="0" dirty="0">
                          <a:solidFill>
                            <a:schemeClr val="bg1"/>
                          </a:solidFill>
                          <a:effectLst/>
                          <a:latin typeface="+mn-lt"/>
                          <a:ea typeface="+mn-ea"/>
                          <a:cs typeface="+mn-cs"/>
                        </a:rPr>
                        <a:t>on UIF&amp;W expenditure. </a:t>
                      </a:r>
                      <a:endParaRPr lang="en-GB" sz="1100" kern="1200" noProof="0" dirty="0">
                        <a:solidFill>
                          <a:schemeClr val="bg1"/>
                        </a:solidFill>
                        <a:effectLst/>
                      </a:endParaRPr>
                    </a:p>
                    <a:p>
                      <a:pPr marL="342900" marR="0" lvl="0" indent="-342900" algn="l" defTabSz="685800" rtl="0" eaLnBrk="1" fontAlgn="auto" latinLnBrk="0" hangingPunct="1">
                        <a:lnSpc>
                          <a:spcPct val="100000"/>
                        </a:lnSpc>
                        <a:spcBef>
                          <a:spcPts val="0"/>
                        </a:spcBef>
                        <a:spcAft>
                          <a:spcPts val="0"/>
                        </a:spcAft>
                        <a:buClr>
                          <a:schemeClr val="tx1"/>
                        </a:buClr>
                        <a:buSzTx/>
                        <a:buFont typeface="Arial" panose="020B0604020202020204" pitchFamily="34" charset="0"/>
                        <a:buChar char="•"/>
                        <a:defRPr/>
                      </a:pPr>
                      <a:r>
                        <a:rPr lang="en-GB" sz="1100" b="0" kern="1200" noProof="0" dirty="0">
                          <a:solidFill>
                            <a:schemeClr val="bg1"/>
                          </a:solidFill>
                          <a:effectLst/>
                          <a:latin typeface="+mn-lt"/>
                        </a:rPr>
                        <a:t>Monthly progress reports on the implementation of the post audit action plan to the audit committee and Council.</a:t>
                      </a:r>
                      <a:endParaRPr lang="en-GB" sz="1100" kern="1200" noProof="0" dirty="0">
                        <a:solidFill>
                          <a:schemeClr val="bg1"/>
                        </a:solidFill>
                        <a:effectLst/>
                      </a:endParaRPr>
                    </a:p>
                    <a:p>
                      <a:pPr marL="342900" lvl="0" indent="-342900">
                        <a:buClr>
                          <a:schemeClr val="tx1"/>
                        </a:buClr>
                        <a:buFont typeface="Arial" panose="020B0604020202020204" pitchFamily="34" charset="0"/>
                        <a:buChar char="•"/>
                      </a:pPr>
                      <a:r>
                        <a:rPr lang="en-GB" sz="1100" kern="1200" noProof="0" dirty="0">
                          <a:solidFill>
                            <a:schemeClr val="bg1"/>
                          </a:solidFill>
                          <a:effectLst/>
                        </a:rPr>
                        <a:t>Review existing contracts against the organisational structure and staff to </a:t>
                      </a:r>
                      <a:r>
                        <a:rPr lang="en-GB" sz="1100" b="0" kern="1200" noProof="0" dirty="0">
                          <a:solidFill>
                            <a:schemeClr val="bg1"/>
                          </a:solidFill>
                          <a:effectLst/>
                        </a:rPr>
                        <a:t>determine duplication of services.</a:t>
                      </a:r>
                      <a:endParaRPr lang="en-GB" sz="1100" b="0" kern="1200" noProof="0" dirty="0">
                        <a:solidFill>
                          <a:schemeClr val="bg1"/>
                        </a:solidFill>
                        <a:effectLst/>
                      </a:endParaRPr>
                    </a:p>
                    <a:p>
                      <a:pPr marL="342900" lvl="0" indent="-342900">
                        <a:buClr>
                          <a:schemeClr val="tx1"/>
                        </a:buClr>
                        <a:buFont typeface="Arial" panose="020B0604020202020204" pitchFamily="34" charset="0"/>
                        <a:buChar char="•"/>
                      </a:pPr>
                      <a:r>
                        <a:rPr lang="en-GB" sz="1100" b="0" kern="1200" noProof="0" dirty="0">
                          <a:solidFill>
                            <a:schemeClr val="bg1"/>
                          </a:solidFill>
                          <a:effectLst/>
                        </a:rPr>
                        <a:t>Address the material irregularities as per Auditor-General’s recommendations.</a:t>
                      </a:r>
                      <a:endParaRPr lang="en-GB" sz="1100" b="0" kern="1200" noProof="0" dirty="0">
                        <a:solidFill>
                          <a:schemeClr val="bg1"/>
                        </a:solidFill>
                        <a:effectLst/>
                      </a:endParaRPr>
                    </a:p>
                    <a:p>
                      <a:endParaRPr lang="en-ZA"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711200" y="473075"/>
            <a:ext cx="10871200" cy="939800"/>
          </a:xfrm>
        </p:spPr>
        <p:txBody>
          <a:bodyPr vert="horz" wrap="square" lIns="91440" tIns="45720" rIns="91440" bIns="45720" anchor="b" anchorCtr="0"/>
          <a:lstStyle/>
          <a:p>
            <a:r>
              <a:rPr lang="en-GB" altLang="en-US" sz="3600" dirty="0">
                <a:solidFill>
                  <a:schemeClr val="bg1"/>
                </a:solidFill>
              </a:rPr>
              <a:t>Progress: Quarters 3 of the 2025/26 Financial Year</a:t>
            </a:r>
            <a:endParaRPr lang="en-ZA" altLang="en-US" sz="3600" dirty="0"/>
          </a:p>
        </p:txBody>
      </p:sp>
      <p:graphicFrame>
        <p:nvGraphicFramePr>
          <p:cNvPr id="4" name="Content Placeholder 3"/>
          <p:cNvGraphicFramePr>
            <a:graphicFrameLocks noGrp="1"/>
          </p:cNvGraphicFramePr>
          <p:nvPr>
            <p:ph idx="1"/>
          </p:nvPr>
        </p:nvGraphicFramePr>
        <p:xfrm>
          <a:off x="711200" y="1557338"/>
          <a:ext cx="10871199" cy="4448594"/>
        </p:xfrm>
        <a:graphic>
          <a:graphicData uri="http://schemas.openxmlformats.org/drawingml/2006/table">
            <a:tbl>
              <a:tblPr firstRow="1" bandRow="1">
                <a:tableStyleId>{5C22544A-7EE6-4342-B048-85BDC9FD1C3A}</a:tableStyleId>
              </a:tblPr>
              <a:tblGrid>
                <a:gridCol w="3623733"/>
                <a:gridCol w="3623733"/>
                <a:gridCol w="3623733"/>
              </a:tblGrid>
              <a:tr h="882458">
                <a:tc>
                  <a:txBody>
                    <a:bodyPr/>
                    <a:lstStyle/>
                    <a:p>
                      <a:r>
                        <a:rPr lang="en-GB" sz="1800" b="1" noProof="0" dirty="0">
                          <a:solidFill>
                            <a:schemeClr val="bg1"/>
                          </a:solidFill>
                        </a:rPr>
                        <a:t>GOVERNANCE</a:t>
                      </a:r>
                      <a:endParaRPr lang="en-GB" sz="1800" b="1" noProof="0" dirty="0">
                        <a:solidFill>
                          <a:schemeClr val="bg1"/>
                        </a:solidFill>
                        <a:latin typeface="+mn-lt"/>
                      </a:endParaRPr>
                    </a:p>
                    <a:p>
                      <a:endParaRPr lang="en-ZA" sz="1800" dirty="0"/>
                    </a:p>
                  </a:txBody>
                  <a:tcPr marT="45708" marB="45708"/>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bg1"/>
                          </a:solidFill>
                        </a:rPr>
                        <a:t>Qtr 3 Progress </a:t>
                      </a:r>
                      <a:endParaRPr lang="en-ZA" sz="1800" dirty="0">
                        <a:solidFill>
                          <a:schemeClr val="bg1"/>
                        </a:solidFill>
                      </a:endParaRPr>
                    </a:p>
                    <a:p>
                      <a:endParaRPr lang="en-ZA" sz="1800" dirty="0"/>
                    </a:p>
                  </a:txBody>
                  <a:tcPr marT="45708" marB="45708"/>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bg1"/>
                          </a:solidFill>
                        </a:rPr>
                        <a:t>Target for Qtr 4 </a:t>
                      </a:r>
                      <a:endParaRPr lang="en-ZA" sz="1800" dirty="0">
                        <a:solidFill>
                          <a:schemeClr val="bg1"/>
                        </a:solidFill>
                      </a:endParaRPr>
                    </a:p>
                    <a:p>
                      <a:endParaRPr lang="en-ZA" sz="1800" dirty="0"/>
                    </a:p>
                  </a:txBody>
                  <a:tcPr marT="45708" marB="45708"/>
                </a:tc>
              </a:tr>
              <a:tr h="3565717">
                <a:tc>
                  <a:txBody>
                    <a:bodyPr/>
                    <a:lstStyle/>
                    <a:p>
                      <a:endParaRPr lang="en-ZA" sz="1800" dirty="0"/>
                    </a:p>
                  </a:txBody>
                  <a:tcPr marT="45708" marB="45708"/>
                </a:tc>
                <a:tc>
                  <a:txBody>
                    <a:bodyPr/>
                    <a:lstStyle/>
                    <a:p>
                      <a:endParaRPr lang="en-ZA" sz="1800" dirty="0"/>
                    </a:p>
                  </a:txBody>
                  <a:tcPr marT="45708" marB="45708"/>
                </a:tc>
                <a:tc>
                  <a:txBody>
                    <a:bodyPr/>
                    <a:lstStyle/>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Review lease agreements on all Council owned immovable properties.</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Progress reporting to Council on implementation of FRP.</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Progress on implementation of UIF&amp;W reduction plan.</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Development of strategic partnerships for alternative revenue streams.</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Review evergreen contracts consistent with the letter received from the National Treasury.</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pPr>
                      <a:r>
                        <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rPr>
                        <a:t>Finalise the review of existing contracts against the organisational structure and staff to determine duplication of services and costs.</a:t>
                      </a:r>
                      <a:endParaRPr kumimoji="0" lang="en-GB" altLang="en-US" sz="1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endParaRPr lang="en-ZA" sz="1800" dirty="0"/>
                    </a:p>
                  </a:txBody>
                  <a:tcPr marT="45708" marB="45708"/>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711200" y="473075"/>
            <a:ext cx="10871200" cy="939800"/>
          </a:xfrm>
        </p:spPr>
        <p:txBody>
          <a:bodyPr vert="horz" wrap="square" lIns="91440" tIns="45720" rIns="91440" bIns="45720" anchor="b" anchorCtr="0"/>
          <a:lstStyle/>
          <a:p>
            <a:r>
              <a:rPr lang="en-GB" altLang="en-US" sz="3600" dirty="0">
                <a:solidFill>
                  <a:schemeClr val="bg1"/>
                </a:solidFill>
              </a:rPr>
              <a:t>Progress: Quarters 3 of the 2025/26 Financial Year</a:t>
            </a:r>
            <a:endParaRPr lang="en-ZA" altLang="en-US" sz="3600" dirty="0"/>
          </a:p>
        </p:txBody>
      </p:sp>
      <p:graphicFrame>
        <p:nvGraphicFramePr>
          <p:cNvPr id="4" name="Content Placeholder 3"/>
          <p:cNvGraphicFramePr>
            <a:graphicFrameLocks noGrp="1"/>
          </p:cNvGraphicFramePr>
          <p:nvPr>
            <p:ph idx="1"/>
          </p:nvPr>
        </p:nvGraphicFramePr>
        <p:xfrm>
          <a:off x="711200" y="1557338"/>
          <a:ext cx="10871199" cy="4856181"/>
        </p:xfrm>
        <a:graphic>
          <a:graphicData uri="http://schemas.openxmlformats.org/drawingml/2006/table">
            <a:tbl>
              <a:tblPr firstRow="1" bandRow="1">
                <a:tableStyleId>{5C22544A-7EE6-4342-B048-85BDC9FD1C3A}</a:tableStyleId>
              </a:tblPr>
              <a:tblGrid>
                <a:gridCol w="3623733"/>
                <a:gridCol w="3623733"/>
                <a:gridCol w="3623733"/>
              </a:tblGrid>
              <a:tr h="665435">
                <a:tc>
                  <a:txBody>
                    <a:bodyPr/>
                    <a:lstStyle/>
                    <a:p>
                      <a:pPr marL="0" marR="0" lvl="0" indent="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None/>
                        <a:defRPr/>
                      </a:pPr>
                      <a:r>
                        <a:rPr kumimoji="0" lang="en-GB" sz="1800" b="1" i="0" u="none" strike="noStrike" kern="1200" cap="none" spc="0" normalizeH="0" baseline="0" noProof="0" dirty="0">
                          <a:ln>
                            <a:noFill/>
                          </a:ln>
                          <a:solidFill>
                            <a:schemeClr val="bg1"/>
                          </a:solidFill>
                          <a:effectLst/>
                          <a:uLnTx/>
                          <a:uFillTx/>
                          <a:latin typeface="+mn-lt"/>
                          <a:ea typeface="+mn-ea"/>
                          <a:cs typeface="+mn-cs"/>
                        </a:rPr>
                        <a:t>INSTITUTIONAL</a:t>
                      </a:r>
                      <a:endParaRPr kumimoji="0" lang="en-GB" sz="1800" b="1" i="0" u="none" strike="noStrike" kern="1200" cap="none" spc="0" normalizeH="0" baseline="0" noProof="0" dirty="0">
                        <a:ln>
                          <a:noFill/>
                        </a:ln>
                        <a:solidFill>
                          <a:schemeClr val="bg1"/>
                        </a:solidFill>
                        <a:effectLst/>
                        <a:uLnTx/>
                        <a:uFillTx/>
                        <a:latin typeface="+mn-lt"/>
                        <a:ea typeface="+mn-ea"/>
                        <a:cs typeface="+mn-cs"/>
                      </a:endParaRPr>
                    </a:p>
                    <a:p>
                      <a:endParaRPr lang="en-ZA" sz="1800" dirty="0"/>
                    </a:p>
                  </a:txBody>
                  <a:tcPr marT="45707" marB="45707"/>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bg1"/>
                          </a:solidFill>
                        </a:rPr>
                        <a:t>Qtr 3 Progress </a:t>
                      </a:r>
                      <a:endParaRPr lang="en-ZA" sz="1800" dirty="0">
                        <a:solidFill>
                          <a:schemeClr val="bg1"/>
                        </a:solidFill>
                      </a:endParaRPr>
                    </a:p>
                    <a:p>
                      <a:endParaRPr lang="en-ZA" sz="1800" dirty="0"/>
                    </a:p>
                  </a:txBody>
                  <a:tcPr marT="45707" marB="45707"/>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bg1"/>
                          </a:solidFill>
                        </a:rPr>
                        <a:t>Target for Qtr 4 </a:t>
                      </a:r>
                      <a:endParaRPr lang="en-ZA" sz="1800" dirty="0">
                        <a:solidFill>
                          <a:schemeClr val="bg1"/>
                        </a:solidFill>
                      </a:endParaRPr>
                    </a:p>
                    <a:p>
                      <a:endParaRPr lang="en-ZA" sz="1800" dirty="0"/>
                    </a:p>
                  </a:txBody>
                  <a:tcPr marT="45707" marB="45707"/>
                </a:tc>
              </a:tr>
              <a:tr h="4190727">
                <a:tc>
                  <a:txBody>
                    <a:bodyPr/>
                    <a:lstStyle/>
                    <a:p>
                      <a:endParaRPr lang="en-ZA" sz="1800" dirty="0"/>
                    </a:p>
                  </a:txBody>
                  <a:tcPr marT="45707" marB="45707"/>
                </a:tc>
                <a:tc>
                  <a:txBody>
                    <a:bodyPr/>
                    <a:lstStyle/>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400" b="0" i="0" u="none" strike="noStrike" kern="1200" cap="none" spc="0" normalizeH="0" baseline="0" noProof="0" dirty="0">
                          <a:ln>
                            <a:noFill/>
                          </a:ln>
                          <a:solidFill>
                            <a:schemeClr val="bg1"/>
                          </a:solidFill>
                          <a:effectLst/>
                          <a:uLnTx/>
                          <a:uFillTx/>
                          <a:latin typeface="+mn-lt"/>
                          <a:ea typeface="+mn-ea"/>
                          <a:cs typeface="+mn-cs"/>
                        </a:rPr>
                        <a:t>The Micro-Structure has been approved. </a:t>
                      </a:r>
                      <a:endParaRPr kumimoji="0" lang="en-GB" sz="14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400" b="0" i="0" u="none" strike="noStrike" kern="1200" cap="none" spc="0" normalizeH="0" baseline="0" noProof="0" dirty="0">
                          <a:ln>
                            <a:noFill/>
                          </a:ln>
                          <a:solidFill>
                            <a:schemeClr val="bg1"/>
                          </a:solidFill>
                          <a:effectLst/>
                          <a:uLnTx/>
                          <a:uFillTx/>
                          <a:latin typeface="+mn-lt"/>
                          <a:ea typeface="+mn-ea"/>
                          <a:cs typeface="+mn-cs"/>
                        </a:rPr>
                        <a:t> Busy with a collective agreement on  the draft Migration and Placement policy with Organised labour to regulate the placement process. </a:t>
                      </a:r>
                      <a:endParaRPr kumimoji="0" lang="en-GB" sz="14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400" b="0" i="0" u="none" strike="noStrike" kern="1200" cap="none" spc="0" normalizeH="0" baseline="0" noProof="0" dirty="0">
                          <a:ln>
                            <a:noFill/>
                          </a:ln>
                          <a:solidFill>
                            <a:schemeClr val="bg1"/>
                          </a:solidFill>
                          <a:effectLst/>
                          <a:uLnTx/>
                          <a:uFillTx/>
                          <a:latin typeface="+mn-lt"/>
                          <a:ea typeface="+mn-ea"/>
                          <a:cs typeface="+mn-cs"/>
                        </a:rPr>
                        <a:t>Voluntary implementation of the shift system is steadily advancing, even though the pace is gradual and marred with Organised Labour disputes.</a:t>
                      </a:r>
                      <a:endParaRPr kumimoji="0" lang="en-GB" sz="14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400" b="0" i="0" u="none" strike="noStrike" kern="1200" cap="none" spc="0" normalizeH="0" baseline="0" noProof="0" dirty="0">
                          <a:ln>
                            <a:noFill/>
                          </a:ln>
                          <a:solidFill>
                            <a:schemeClr val="bg1"/>
                          </a:solidFill>
                          <a:effectLst/>
                          <a:uLnTx/>
                          <a:uFillTx/>
                          <a:latin typeface="+mn-lt"/>
                          <a:ea typeface="+mn-ea"/>
                          <a:cs typeface="+mn-cs"/>
                        </a:rPr>
                        <a:t>It has been noted that the municipality is actively working to improve communication and change management, leading to a more effective employee engagement experience.</a:t>
                      </a:r>
                      <a:endParaRPr kumimoji="0" lang="en-GB" sz="1400" b="0" i="0" u="none" strike="noStrike" kern="1200" cap="none" spc="0" normalizeH="0" baseline="0" noProof="0" dirty="0">
                        <a:ln>
                          <a:noFill/>
                        </a:ln>
                        <a:solidFill>
                          <a:schemeClr val="bg1"/>
                        </a:solidFill>
                        <a:effectLst/>
                        <a:uLnTx/>
                        <a:uFillTx/>
                        <a:latin typeface="+mn-lt"/>
                        <a:ea typeface="+mn-ea"/>
                        <a:cs typeface="+mn-cs"/>
                      </a:endParaRPr>
                    </a:p>
                    <a:p>
                      <a:endParaRPr lang="en-ZA" sz="1800" dirty="0"/>
                    </a:p>
                  </a:txBody>
                  <a:tcPr marT="45707" marB="45707"/>
                </a:tc>
                <a:tc>
                  <a:txBody>
                    <a:bodyPr/>
                    <a:lstStyle/>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Resolve the dispute with labour on  the Placement of employees on the new microstructure.</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Conduct an efficiency audit on the utilisation of staff to minimise redundancy.</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Resolve the impasse on the implementation of the shift system across all service delivery units to mitigate against overtime costs.</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Cascading of the Performance management system to lower levels to be prioritised.</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GB" sz="1200" b="0" i="0" u="none" strike="noStrike" kern="1200" cap="none" spc="0" normalizeH="0" baseline="0" noProof="0" dirty="0">
                          <a:ln>
                            <a:noFill/>
                          </a:ln>
                          <a:solidFill>
                            <a:schemeClr val="bg1"/>
                          </a:solidFill>
                          <a:effectLst/>
                          <a:uLnTx/>
                          <a:uFillTx/>
                          <a:latin typeface="+mn-lt"/>
                          <a:ea typeface="+mn-ea"/>
                          <a:cs typeface="+mn-cs"/>
                        </a:rPr>
                        <a:t>The Municipality must re-align the macro structure to include the provisions for trading services  business case. </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lang="en-GB" sz="1200" b="0" noProof="0" dirty="0">
                          <a:solidFill>
                            <a:schemeClr val="bg1"/>
                          </a:solidFill>
                        </a:rPr>
                        <a:t>The Municipality must plan for the shared services platform to provide strategic support to the Municipality and its trading </a:t>
                      </a:r>
                      <a:r>
                        <a:rPr kumimoji="0" lang="en-GB" sz="1200" b="0" i="0" u="none" strike="noStrike" kern="1200" cap="none" spc="0" normalizeH="0" baseline="0" noProof="0" dirty="0">
                          <a:ln>
                            <a:noFill/>
                          </a:ln>
                          <a:solidFill>
                            <a:schemeClr val="bg1"/>
                          </a:solidFill>
                          <a:effectLst/>
                          <a:uLnTx/>
                          <a:uFillTx/>
                          <a:latin typeface="+mn-lt"/>
                          <a:ea typeface="+mn-ea"/>
                          <a:cs typeface="+mn-cs"/>
                        </a:rPr>
                        <a:t>services. </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pPr marL="285750" marR="0" lvl="0" indent="-285750" algn="just" defTabSz="685800" rtl="0" eaLnBrk="1" fontAlgn="auto" latinLnBrk="0" hangingPunct="1">
                        <a:lnSpc>
                          <a:spcPct val="100000"/>
                        </a:lnSpc>
                        <a:spcBef>
                          <a:spcPts val="200"/>
                        </a:spcBef>
                        <a:spcAft>
                          <a:spcPts val="200"/>
                        </a:spcAft>
                        <a:buClr>
                          <a:schemeClr val="tx1"/>
                        </a:buClr>
                        <a:buSzPct val="100000"/>
                        <a:buFont typeface="Arial" panose="020B0604020202020204" pitchFamily="34" charset="0"/>
                        <a:buChar char="•"/>
                        <a:defRPr/>
                      </a:pPr>
                      <a:r>
                        <a:rPr kumimoji="0" lang="en-ZA" sz="1200" b="0" i="0" u="none" strike="noStrike" kern="1200" cap="none" spc="0" normalizeH="0" baseline="0" dirty="0">
                          <a:ln>
                            <a:noFill/>
                          </a:ln>
                          <a:solidFill>
                            <a:schemeClr val="bg1"/>
                          </a:solidFill>
                          <a:effectLst/>
                          <a:uLnTx/>
                          <a:uFillTx/>
                          <a:latin typeface="+mn-lt"/>
                          <a:ea typeface="+mn-ea"/>
                          <a:cs typeface="+mn-cs"/>
                        </a:rPr>
                        <a:t>Management of employee costs so that it does escalate beyond affordability rate due to high vacancy rate.</a:t>
                      </a:r>
                      <a:endParaRPr kumimoji="0" lang="en-GB" sz="1200" b="0" i="0" u="none" strike="noStrike" kern="1200" cap="none" spc="0" normalizeH="0" baseline="0" noProof="0" dirty="0">
                        <a:ln>
                          <a:noFill/>
                        </a:ln>
                        <a:solidFill>
                          <a:schemeClr val="bg1"/>
                        </a:solidFill>
                        <a:effectLst/>
                        <a:uLnTx/>
                        <a:uFillTx/>
                        <a:latin typeface="+mn-lt"/>
                        <a:ea typeface="+mn-ea"/>
                        <a:cs typeface="+mn-cs"/>
                      </a:endParaRPr>
                    </a:p>
                    <a:p>
                      <a:endParaRPr lang="en-ZA" sz="1800" dirty="0"/>
                    </a:p>
                  </a:txBody>
                  <a:tcPr marT="45707" marB="45707"/>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AUDIT OUTCOMES, REPEAT AUDIT FINDINGS AND AAP </a:t>
            </a:r>
            <a:endParaRPr lang="en-ZA" altLang="en-US" dirty="0">
              <a:solidFill>
                <a:schemeClr val="bg2"/>
              </a:solidFill>
              <a:latin typeface="+mj-lt"/>
              <a:ea typeface="+mj-ea"/>
              <a:cs typeface="+mj-cs"/>
            </a:endParaRPr>
          </a:p>
        </p:txBody>
      </p:sp>
      <p:sp>
        <p:nvSpPr>
          <p:cNvPr id="55299" name="Subtitle 4"/>
          <p:cNvSpPr>
            <a:spLocks noGrp="1"/>
          </p:cNvSpPr>
          <p:nvPr>
            <p:ph type="subTitle" idx="1"/>
          </p:nvPr>
        </p:nvSpPr>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 ZL Thekisho </a:t>
            </a:r>
            <a:endParaRPr lang="en-ZA" altLang="en-US" dirty="0">
              <a:solidFill>
                <a:schemeClr val="bg2"/>
              </a:solidFill>
              <a:latin typeface="+mn-lt"/>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dirty="0">
                <a:solidFill>
                  <a:schemeClr val="bg1"/>
                </a:solidFill>
              </a:rPr>
              <a:t>Overview </a:t>
            </a:r>
            <a:endParaRPr lang="en-ZA" altLang="en-US" dirty="0">
              <a:solidFill>
                <a:schemeClr val="bg1"/>
              </a:solidFill>
            </a:endParaRPr>
          </a:p>
        </p:txBody>
      </p:sp>
      <p:sp>
        <p:nvSpPr>
          <p:cNvPr id="56323" name="Content Placeholder 2"/>
          <p:cNvSpPr>
            <a:spLocks noGrp="1"/>
          </p:cNvSpPr>
          <p:nvPr>
            <p:ph idx="1"/>
          </p:nvPr>
        </p:nvSpPr>
        <p:spPr>
          <a:xfrm>
            <a:off x="711200" y="1412875"/>
            <a:ext cx="10871200" cy="4454525"/>
          </a:xfrm>
        </p:spPr>
        <p:txBody>
          <a:bodyPr vert="horz" wrap="square" lIns="91440" tIns="45720" rIns="91440" bIns="45720" anchor="t" anchorCtr="0"/>
          <a:lstStyle/>
          <a:p>
            <a:r>
              <a:rPr lang="en-US" altLang="en-US" dirty="0">
                <a:solidFill>
                  <a:schemeClr val="bg1"/>
                </a:solidFill>
              </a:rPr>
              <a:t>Over the past five years, the city received the following audit outcomes</a:t>
            </a:r>
            <a:endParaRPr lang="en-US" altLang="en-US" dirty="0">
              <a:solidFill>
                <a:schemeClr val="bg1"/>
              </a:solidFill>
            </a:endParaRPr>
          </a:p>
          <a:p>
            <a:pPr lvl="1"/>
            <a:r>
              <a:rPr lang="en-US" altLang="en-US" dirty="0">
                <a:solidFill>
                  <a:schemeClr val="bg1"/>
                </a:solidFill>
              </a:rPr>
              <a:t>2024/25 – Qualified – current management </a:t>
            </a:r>
            <a:endParaRPr lang="en-US" altLang="en-US" dirty="0">
              <a:solidFill>
                <a:schemeClr val="bg1"/>
              </a:solidFill>
            </a:endParaRPr>
          </a:p>
          <a:p>
            <a:pPr lvl="1"/>
            <a:r>
              <a:rPr lang="en-US" altLang="en-US" dirty="0">
                <a:solidFill>
                  <a:schemeClr val="bg1"/>
                </a:solidFill>
              </a:rPr>
              <a:t>2023/24 – Qualified – with intervention </a:t>
            </a:r>
            <a:endParaRPr lang="en-US" altLang="en-US" dirty="0">
              <a:solidFill>
                <a:schemeClr val="bg1"/>
              </a:solidFill>
            </a:endParaRPr>
          </a:p>
          <a:p>
            <a:pPr lvl="1"/>
            <a:r>
              <a:rPr lang="en-US" altLang="en-US" dirty="0">
                <a:solidFill>
                  <a:schemeClr val="bg1"/>
                </a:solidFill>
              </a:rPr>
              <a:t>2022/23 – Qualified – with Intervention  </a:t>
            </a:r>
            <a:endParaRPr lang="en-US" altLang="en-US" dirty="0">
              <a:solidFill>
                <a:schemeClr val="bg1"/>
              </a:solidFill>
            </a:endParaRPr>
          </a:p>
          <a:p>
            <a:pPr lvl="1"/>
            <a:r>
              <a:rPr lang="en-US" altLang="en-US" dirty="0">
                <a:solidFill>
                  <a:schemeClr val="bg1"/>
                </a:solidFill>
              </a:rPr>
              <a:t>2021/22 – Unqualified – no intervention </a:t>
            </a:r>
            <a:endParaRPr lang="en-US" altLang="en-US" dirty="0">
              <a:solidFill>
                <a:schemeClr val="bg1"/>
              </a:solidFill>
            </a:endParaRPr>
          </a:p>
          <a:p>
            <a:pPr lvl="1"/>
            <a:r>
              <a:rPr lang="en-US" altLang="en-US" dirty="0">
                <a:solidFill>
                  <a:schemeClr val="bg1"/>
                </a:solidFill>
              </a:rPr>
              <a:t>2020/21 – Unqualified –no intervention </a:t>
            </a:r>
            <a:endParaRPr lang="en-US" altLang="en-US" dirty="0">
              <a:solidFill>
                <a:schemeClr val="bg1"/>
              </a:solidFill>
            </a:endParaRPr>
          </a:p>
          <a:p>
            <a:pPr lvl="1"/>
            <a:endParaRPr lang="en-ZA"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18931" y="1412775"/>
          <a:ext cx="8025702" cy="257036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7347" name="TextBox 7"/>
          <p:cNvSpPr txBox="1"/>
          <p:nvPr/>
        </p:nvSpPr>
        <p:spPr>
          <a:xfrm>
            <a:off x="911225" y="836613"/>
            <a:ext cx="8280400" cy="646112"/>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cs typeface="+mn-cs"/>
              </a:defRPr>
            </a:lvl5pPr>
          </a:lstStyle>
          <a:p>
            <a:pPr marL="0" lvl="0" indent="0" eaLnBrk="1" hangingPunct="1">
              <a:spcBef>
                <a:spcPct val="0"/>
              </a:spcBef>
              <a:buClrTx/>
              <a:buSzTx/>
              <a:buFontTx/>
              <a:buNone/>
            </a:pPr>
            <a:r>
              <a:rPr lang="en-US" altLang="en-US" sz="3600" b="1" dirty="0">
                <a:solidFill>
                  <a:srgbClr val="000000"/>
                </a:solidFill>
                <a:latin typeface="Calibri" panose="020F0502020204030204" pitchFamily="34" charset="0"/>
              </a:rPr>
              <a:t>Audit Outcomes (Consolidated)</a:t>
            </a:r>
            <a:endParaRPr lang="en-US" altLang="en-US" sz="3600" b="1" dirty="0">
              <a:solidFill>
                <a:srgbClr val="000000"/>
              </a:solidFill>
              <a:latin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41350" y="39688"/>
            <a:ext cx="10871200" cy="868362"/>
          </a:xfrm>
        </p:spPr>
        <p:txBody>
          <a:bodyPr vert="horz" wrap="square" lIns="91440" tIns="45720" rIns="91440" bIns="45720" anchor="b" anchorCtr="0"/>
          <a:lstStyle/>
          <a:p>
            <a:r>
              <a:rPr lang="en-US" altLang="en-US" sz="3600" b="1" dirty="0">
                <a:solidFill>
                  <a:schemeClr val="bg1"/>
                </a:solidFill>
              </a:rPr>
              <a:t>AUDIT OUTCOMES </a:t>
            </a:r>
            <a:endParaRPr lang="en-ZA" altLang="en-US" sz="3600" b="1" dirty="0">
              <a:solidFill>
                <a:schemeClr val="bg1"/>
              </a:solidFill>
            </a:endParaRPr>
          </a:p>
        </p:txBody>
      </p:sp>
      <p:pic>
        <p:nvPicPr>
          <p:cNvPr id="58371" name="Content Placeholder 3"/>
          <p:cNvPicPr>
            <a:picLocks noGrp="1" noChangeAspect="1"/>
          </p:cNvPicPr>
          <p:nvPr>
            <p:ph idx="1"/>
          </p:nvPr>
        </p:nvPicPr>
        <p:blipFill>
          <a:blip r:embed="rId1"/>
          <a:srcRect/>
          <a:stretch>
            <a:fillRect/>
          </a:stretch>
        </p:blipFill>
        <p:spPr>
          <a:xfrm>
            <a:off x="668338" y="923925"/>
            <a:ext cx="9315450" cy="1152525"/>
          </a:xfrm>
        </p:spPr>
      </p:pic>
      <p:pic>
        <p:nvPicPr>
          <p:cNvPr id="58372" name="Picture 5"/>
          <p:cNvPicPr>
            <a:picLocks noChangeAspect="1"/>
          </p:cNvPicPr>
          <p:nvPr/>
        </p:nvPicPr>
        <p:blipFill>
          <a:blip r:embed="rId2"/>
          <a:stretch>
            <a:fillRect/>
          </a:stretch>
        </p:blipFill>
        <p:spPr>
          <a:xfrm>
            <a:off x="438150" y="2044700"/>
            <a:ext cx="11277600" cy="4552950"/>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vert="horz" wrap="square" lIns="91440" tIns="45720" rIns="91440" bIns="45720" anchor="b" anchorCtr="0"/>
          <a:lstStyle/>
          <a:p>
            <a:r>
              <a:rPr lang="en-US" altLang="en-US" dirty="0">
                <a:solidFill>
                  <a:schemeClr val="bg1"/>
                </a:solidFill>
              </a:rPr>
              <a:t>Repeat audit findings year on year </a:t>
            </a:r>
            <a:endParaRPr lang="en-ZA" altLang="en-US" dirty="0">
              <a:solidFill>
                <a:schemeClr val="bg1"/>
              </a:solidFill>
            </a:endParaRPr>
          </a:p>
        </p:txBody>
      </p:sp>
      <p:sp>
        <p:nvSpPr>
          <p:cNvPr id="59395" name="Content Placeholder 2"/>
          <p:cNvSpPr>
            <a:spLocks noGrp="1"/>
          </p:cNvSpPr>
          <p:nvPr>
            <p:ph idx="1"/>
          </p:nvPr>
        </p:nvSpPr>
        <p:spPr/>
        <p:txBody>
          <a:bodyPr vert="horz" wrap="square" lIns="91440" tIns="45720" rIns="91440" bIns="45720" anchor="t" anchorCtr="0"/>
          <a:lstStyle/>
          <a:p>
            <a:r>
              <a:rPr lang="en-US" altLang="en-US" dirty="0">
                <a:solidFill>
                  <a:schemeClr val="bg1"/>
                </a:solidFill>
              </a:rPr>
              <a:t>Repeat - Overtime qualification </a:t>
            </a:r>
            <a:endParaRPr lang="en-US" altLang="en-US" dirty="0">
              <a:solidFill>
                <a:schemeClr val="bg1"/>
              </a:solidFill>
            </a:endParaRPr>
          </a:p>
          <a:p>
            <a:r>
              <a:rPr lang="en-US" altLang="en-US" dirty="0">
                <a:solidFill>
                  <a:schemeClr val="bg1"/>
                </a:solidFill>
              </a:rPr>
              <a:t>New qualifications</a:t>
            </a:r>
            <a:endParaRPr lang="en-US" altLang="en-US" dirty="0">
              <a:solidFill>
                <a:schemeClr val="bg1"/>
              </a:solidFill>
            </a:endParaRPr>
          </a:p>
          <a:p>
            <a:pPr lvl="1"/>
            <a:r>
              <a:rPr lang="en-US" altLang="en-US" dirty="0">
                <a:solidFill>
                  <a:schemeClr val="bg1"/>
                </a:solidFill>
              </a:rPr>
              <a:t>Service charges</a:t>
            </a:r>
            <a:endParaRPr lang="en-US" altLang="en-US" dirty="0">
              <a:solidFill>
                <a:schemeClr val="bg1"/>
              </a:solidFill>
            </a:endParaRPr>
          </a:p>
          <a:p>
            <a:pPr lvl="1"/>
            <a:r>
              <a:rPr lang="en-US" altLang="en-US" dirty="0">
                <a:solidFill>
                  <a:schemeClr val="bg1"/>
                </a:solidFill>
              </a:rPr>
              <a:t>Impairment of sanitation assets and water meters</a:t>
            </a:r>
            <a:endParaRPr lang="en-US" altLang="en-US" dirty="0">
              <a:solidFill>
                <a:schemeClr val="bg1"/>
              </a:solidFill>
            </a:endParaRPr>
          </a:p>
          <a:p>
            <a:pPr lvl="1"/>
            <a:r>
              <a:rPr lang="en-US" altLang="en-US" dirty="0">
                <a:solidFill>
                  <a:schemeClr val="bg1"/>
                </a:solidFill>
              </a:rPr>
              <a:t>Commitments </a:t>
            </a:r>
            <a:endParaRPr lang="en-US" altLang="en-US" dirty="0">
              <a:solidFill>
                <a:schemeClr val="bg1"/>
              </a:solidFill>
            </a:endParaRPr>
          </a:p>
          <a:p>
            <a:pPr lvl="1"/>
            <a:r>
              <a:rPr lang="en-US" altLang="en-US" dirty="0">
                <a:solidFill>
                  <a:schemeClr val="bg1"/>
                </a:solidFill>
              </a:rPr>
              <a:t>Water losses </a:t>
            </a:r>
            <a:endParaRPr lang="en-ZA" altLang="en-US"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400050" y="538163"/>
            <a:ext cx="10871200" cy="495300"/>
          </a:xfrm>
        </p:spPr>
        <p:txBody>
          <a:bodyPr vert="horz" wrap="square" lIns="91440" tIns="45720" rIns="91440" bIns="45720" anchor="b" anchorCtr="0"/>
          <a:lstStyle/>
          <a:p>
            <a:r>
              <a:rPr lang="en-US" altLang="en-US" sz="3200" dirty="0">
                <a:solidFill>
                  <a:schemeClr val="bg1"/>
                </a:solidFill>
              </a:rPr>
              <a:t>Progress on Audit Action Plan</a:t>
            </a:r>
            <a:endParaRPr lang="en-ZA" altLang="en-US" sz="3200" dirty="0">
              <a:solidFill>
                <a:schemeClr val="bg1"/>
              </a:solidFill>
            </a:endParaRPr>
          </a:p>
        </p:txBody>
      </p:sp>
      <p:pic>
        <p:nvPicPr>
          <p:cNvPr id="60419" name="Content Placeholder 4"/>
          <p:cNvPicPr>
            <a:picLocks noGrp="1" noChangeAspect="1"/>
          </p:cNvPicPr>
          <p:nvPr>
            <p:ph idx="1"/>
          </p:nvPr>
        </p:nvPicPr>
        <p:blipFill>
          <a:blip r:embed="rId1"/>
          <a:srcRect/>
          <a:stretch>
            <a:fillRect/>
          </a:stretch>
        </p:blipFill>
        <p:spPr>
          <a:xfrm>
            <a:off x="839788" y="1249363"/>
            <a:ext cx="5111750" cy="1747837"/>
          </a:xfrm>
        </p:spPr>
      </p:pic>
      <p:pic>
        <p:nvPicPr>
          <p:cNvPr id="60420" name="Picture 6"/>
          <p:cNvPicPr>
            <a:picLocks noChangeAspect="1"/>
          </p:cNvPicPr>
          <p:nvPr/>
        </p:nvPicPr>
        <p:blipFill>
          <a:blip r:embed="rId2"/>
          <a:stretch>
            <a:fillRect/>
          </a:stretch>
        </p:blipFill>
        <p:spPr>
          <a:xfrm>
            <a:off x="839788" y="3121025"/>
            <a:ext cx="5746750" cy="1746250"/>
          </a:xfrm>
          <a:prstGeom prst="rect">
            <a:avLst/>
          </a:prstGeom>
          <a:noFill/>
          <a:ln w="9525">
            <a:noFill/>
          </a:ln>
        </p:spPr>
      </p:pic>
      <p:pic>
        <p:nvPicPr>
          <p:cNvPr id="60421" name="Picture 8"/>
          <p:cNvPicPr>
            <a:picLocks noChangeAspect="1"/>
          </p:cNvPicPr>
          <p:nvPr/>
        </p:nvPicPr>
        <p:blipFill>
          <a:blip r:embed="rId3"/>
          <a:stretch>
            <a:fillRect/>
          </a:stretch>
        </p:blipFill>
        <p:spPr>
          <a:xfrm>
            <a:off x="6146800" y="1249363"/>
            <a:ext cx="5746750" cy="2179637"/>
          </a:xfrm>
          <a:prstGeom prst="rect">
            <a:avLst/>
          </a:prstGeom>
          <a:noFill/>
          <a:ln w="9525">
            <a:noFill/>
          </a:ln>
        </p:spPr>
      </p:pic>
      <p:pic>
        <p:nvPicPr>
          <p:cNvPr id="60422" name="Picture 10"/>
          <p:cNvPicPr>
            <a:picLocks noChangeAspect="1"/>
          </p:cNvPicPr>
          <p:nvPr/>
        </p:nvPicPr>
        <p:blipFill>
          <a:blip r:embed="rId4"/>
          <a:stretch>
            <a:fillRect/>
          </a:stretch>
        </p:blipFill>
        <p:spPr>
          <a:xfrm>
            <a:off x="6586538" y="3552825"/>
            <a:ext cx="5126037" cy="1652588"/>
          </a:xfrm>
          <a:prstGeom prst="rect">
            <a:avLst/>
          </a:prstGeom>
          <a:noFill/>
          <a:ln w="9525">
            <a:noFill/>
          </a:ln>
        </p:spPr>
      </p:pic>
      <p:pic>
        <p:nvPicPr>
          <p:cNvPr id="60423" name="Picture 12"/>
          <p:cNvPicPr>
            <a:picLocks noChangeAspect="1"/>
          </p:cNvPicPr>
          <p:nvPr/>
        </p:nvPicPr>
        <p:blipFill>
          <a:blip r:embed="rId5"/>
          <a:stretch>
            <a:fillRect/>
          </a:stretch>
        </p:blipFill>
        <p:spPr>
          <a:xfrm>
            <a:off x="982663" y="4991100"/>
            <a:ext cx="5748337" cy="1220788"/>
          </a:xfrm>
          <a:prstGeom prst="rect">
            <a:avLst/>
          </a:prstGeom>
          <a:noFill/>
          <a:ln w="9525">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REPORT ON MATERIAL IRREGULARIES </a:t>
            </a:r>
            <a:endParaRPr lang="en-ZA" altLang="en-US" dirty="0">
              <a:solidFill>
                <a:schemeClr val="bg2"/>
              </a:solidFill>
              <a:latin typeface="+mj-lt"/>
              <a:ea typeface="+mj-ea"/>
              <a:cs typeface="+mj-cs"/>
            </a:endParaRPr>
          </a:p>
        </p:txBody>
      </p:sp>
      <p:sp>
        <p:nvSpPr>
          <p:cNvPr id="61443" name="Subtitle 4"/>
          <p:cNvSpPr>
            <a:spLocks noGrp="1"/>
          </p:cNvSpPr>
          <p:nvPr>
            <p:ph type="subTitle" idx="1"/>
          </p:nvPr>
        </p:nvSpPr>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 ZL Thekisho </a:t>
            </a:r>
            <a:endParaRPr lang="en-ZA" altLang="en-US" dirty="0">
              <a:solidFill>
                <a:schemeClr val="bg2"/>
              </a:solidFill>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711200" y="473075"/>
            <a:ext cx="10871200" cy="723900"/>
          </a:xfrm>
        </p:spPr>
        <p:txBody>
          <a:bodyPr vert="horz" wrap="square" lIns="91440" tIns="45720" rIns="91440" bIns="45720" anchor="b" anchorCtr="0"/>
          <a:lstStyle/>
          <a:p>
            <a:r>
              <a:rPr lang="en-US" altLang="en-US" sz="3600" dirty="0">
                <a:solidFill>
                  <a:schemeClr val="bg1"/>
                </a:solidFill>
              </a:rPr>
              <a:t>Status of Sec 139 Intervention</a:t>
            </a:r>
            <a:endParaRPr lang="en-ZA" altLang="en-US" sz="3600" dirty="0">
              <a:solidFill>
                <a:schemeClr val="bg1"/>
              </a:solidFill>
            </a:endParaRPr>
          </a:p>
        </p:txBody>
      </p:sp>
      <p:sp>
        <p:nvSpPr>
          <p:cNvPr id="20483" name="Content Placeholder 2"/>
          <p:cNvSpPr>
            <a:spLocks noGrp="1"/>
          </p:cNvSpPr>
          <p:nvPr>
            <p:ph idx="1"/>
          </p:nvPr>
        </p:nvSpPr>
        <p:spPr>
          <a:xfrm>
            <a:off x="711200" y="1196975"/>
            <a:ext cx="10871200" cy="5187950"/>
          </a:xfrm>
        </p:spPr>
        <p:txBody>
          <a:bodyPr vert="horz" wrap="square" lIns="91440" tIns="45720" rIns="91440" bIns="45720" anchor="t" anchorCtr="0"/>
          <a:lstStyle/>
          <a:p>
            <a:r>
              <a:rPr lang="en-US" altLang="en-US" sz="1800" dirty="0">
                <a:solidFill>
                  <a:schemeClr val="bg1"/>
                </a:solidFill>
              </a:rPr>
              <a:t>The city is under Cabinet Intervention as per the Constitution of the RSA sec 139 (7) (a) and (c ), and National Government took over the administration of the City </a:t>
            </a:r>
            <a:endParaRPr lang="en-US" altLang="en-US" sz="1800" dirty="0">
              <a:solidFill>
                <a:schemeClr val="bg1"/>
              </a:solidFill>
            </a:endParaRPr>
          </a:p>
          <a:p>
            <a:r>
              <a:rPr lang="en-US" altLang="en-US" sz="1800" dirty="0">
                <a:solidFill>
                  <a:schemeClr val="bg1"/>
                </a:solidFill>
              </a:rPr>
              <a:t>The National Cabinet Representative (NCR) took over – the Minister of Finance delegated financial management powers to the incumbent, with a multi-disciplinary team from NT, CoGTA and DoT (to oversee IPTN implementation)</a:t>
            </a:r>
            <a:endParaRPr lang="en-US" altLang="en-US" sz="1800" dirty="0">
              <a:solidFill>
                <a:schemeClr val="bg1"/>
              </a:solidFill>
            </a:endParaRPr>
          </a:p>
          <a:p>
            <a:r>
              <a:rPr lang="en-US" altLang="en-US" sz="1800" dirty="0">
                <a:solidFill>
                  <a:schemeClr val="bg1"/>
                </a:solidFill>
              </a:rPr>
              <a:t>Part of the responsibilities of the NCR was to assist Council with the process of appointing Sec 56 and 57 Manager, process which was accomplished</a:t>
            </a:r>
            <a:endParaRPr lang="en-US" altLang="en-US" sz="1800" dirty="0">
              <a:solidFill>
                <a:schemeClr val="bg1"/>
              </a:solidFill>
            </a:endParaRPr>
          </a:p>
          <a:p>
            <a:r>
              <a:rPr lang="en-US" altLang="en-US" sz="1800" dirty="0">
                <a:solidFill>
                  <a:schemeClr val="bg1"/>
                </a:solidFill>
              </a:rPr>
              <a:t>In between, the NCR developed a Financial Recovery Plan (FRP) which was approved by Council in Aug of 2023 by Council </a:t>
            </a:r>
            <a:endParaRPr lang="en-US" altLang="en-US" sz="1800" dirty="0">
              <a:solidFill>
                <a:schemeClr val="bg1"/>
              </a:solidFill>
            </a:endParaRPr>
          </a:p>
          <a:p>
            <a:r>
              <a:rPr lang="en-US" altLang="en-US" sz="1800" dirty="0">
                <a:solidFill>
                  <a:schemeClr val="bg1"/>
                </a:solidFill>
              </a:rPr>
              <a:t>On 1 Nov 2023, the City Manager assumed duties, on 1 Dec 2023, 5 HoDs assumed duties, and 1 June 2024, CFO and HoD PMO joined  </a:t>
            </a:r>
            <a:endParaRPr lang="en-US" altLang="en-US" sz="1800" dirty="0">
              <a:solidFill>
                <a:schemeClr val="bg1"/>
              </a:solidFill>
            </a:endParaRPr>
          </a:p>
          <a:p>
            <a:r>
              <a:rPr lang="en-US" altLang="en-US" sz="1800" dirty="0">
                <a:solidFill>
                  <a:schemeClr val="bg1"/>
                </a:solidFill>
              </a:rPr>
              <a:t>From the date of appointing the City Manager, the NCR started wrapping up, ahead of the date of assumption of duties by all HoDs</a:t>
            </a:r>
            <a:endParaRPr lang="en-US" altLang="en-US" sz="1800" dirty="0">
              <a:solidFill>
                <a:schemeClr val="bg1"/>
              </a:solidFill>
            </a:endParaRPr>
          </a:p>
          <a:p>
            <a:r>
              <a:rPr lang="en-US" altLang="en-US" sz="1800" dirty="0">
                <a:solidFill>
                  <a:schemeClr val="bg1"/>
                </a:solidFill>
              </a:rPr>
              <a:t>On 1 Dec 2023, the NCR and the multi-disciplinary team was recalled, leaving the City Manager, HoDs and Acting CFO taking over their roles and powers which were delegated to NCR</a:t>
            </a:r>
            <a:endParaRPr lang="en-US" altLang="en-US" sz="1800" dirty="0">
              <a:solidFill>
                <a:schemeClr val="bg1"/>
              </a:solidFill>
            </a:endParaRPr>
          </a:p>
          <a:p>
            <a:r>
              <a:rPr lang="en-US" altLang="en-US" sz="1800" dirty="0">
                <a:solidFill>
                  <a:schemeClr val="bg1"/>
                </a:solidFill>
              </a:rPr>
              <a:t>The implementation of FRP started immediately after the appointments, with first War Room meeting co-chaired by NT and CoGTA – all virtual, with check-in physical meetings once in a financial year </a:t>
            </a:r>
            <a:endParaRPr lang="en-ZA" altLang="en-US" sz="1800"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711200" y="473075"/>
            <a:ext cx="10871200" cy="1011238"/>
          </a:xfrm>
        </p:spPr>
        <p:txBody>
          <a:bodyPr vert="horz" wrap="square" lIns="91440" tIns="45720" rIns="91440" bIns="45720" anchor="b" anchorCtr="0"/>
          <a:lstStyle/>
          <a:p>
            <a:r>
              <a:rPr lang="en-US" altLang="en-US" dirty="0">
                <a:solidFill>
                  <a:schemeClr val="bg1"/>
                </a:solidFill>
              </a:rPr>
              <a:t>Introduction </a:t>
            </a:r>
            <a:endParaRPr lang="en-ZA" altLang="en-US" dirty="0">
              <a:solidFill>
                <a:schemeClr val="bg1"/>
              </a:solidFill>
            </a:endParaRPr>
          </a:p>
        </p:txBody>
      </p:sp>
      <p:sp>
        <p:nvSpPr>
          <p:cNvPr id="62467" name="Content Placeholder 2"/>
          <p:cNvSpPr>
            <a:spLocks noGrp="1"/>
          </p:cNvSpPr>
          <p:nvPr>
            <p:ph idx="1"/>
          </p:nvPr>
        </p:nvSpPr>
        <p:spPr>
          <a:xfrm>
            <a:off x="711200" y="1557338"/>
            <a:ext cx="10871200" cy="4310062"/>
          </a:xfrm>
        </p:spPr>
        <p:txBody>
          <a:bodyPr vert="horz" wrap="square" lIns="91440" tIns="45720" rIns="91440" bIns="45720" anchor="t" anchorCtr="0"/>
          <a:lstStyle/>
          <a:p>
            <a:r>
              <a:rPr lang="en-US" altLang="en-US" sz="2000" dirty="0">
                <a:solidFill>
                  <a:schemeClr val="bg1"/>
                </a:solidFill>
              </a:rPr>
              <a:t>Though MIs are issued to the City Manager, these are caused in the departments</a:t>
            </a:r>
            <a:endParaRPr lang="en-US" altLang="en-US" sz="2000" dirty="0">
              <a:solidFill>
                <a:schemeClr val="bg1"/>
              </a:solidFill>
            </a:endParaRPr>
          </a:p>
          <a:p>
            <a:r>
              <a:rPr lang="en-US" altLang="en-US" sz="2000" dirty="0">
                <a:solidFill>
                  <a:schemeClr val="bg1"/>
                </a:solidFill>
              </a:rPr>
              <a:t>HoDs have responded to MIs issued on matters under their scope, management and control, and as to such responded to AGSA </a:t>
            </a:r>
            <a:endParaRPr lang="en-US" altLang="en-US" sz="2000" dirty="0">
              <a:solidFill>
                <a:schemeClr val="bg1"/>
              </a:solidFill>
            </a:endParaRPr>
          </a:p>
          <a:p>
            <a:r>
              <a:rPr lang="en-US" altLang="en-US" sz="2000" dirty="0">
                <a:solidFill>
                  <a:schemeClr val="bg1"/>
                </a:solidFill>
              </a:rPr>
              <a:t>All responses had been reviewed by AGSA – common finding is that HoDs are not addressing the issues raised but are explaining, and not provide/or take appropriate action necessary to hold subordinates accountable whilst putting up corrective and preventative measures   </a:t>
            </a:r>
            <a:endParaRPr lang="en-US" altLang="en-US" sz="2000" dirty="0">
              <a:solidFill>
                <a:schemeClr val="bg1"/>
              </a:solidFill>
            </a:endParaRPr>
          </a:p>
          <a:p>
            <a:r>
              <a:rPr lang="en-US" altLang="en-US" sz="2000" dirty="0">
                <a:solidFill>
                  <a:schemeClr val="bg1"/>
                </a:solidFill>
              </a:rPr>
              <a:t>In cases where AGSA has made recommendations, HoDs do not implement the recommendations made, hence the escalation of MIs rather than the resolution or clearing </a:t>
            </a:r>
            <a:endParaRPr lang="en-US" altLang="en-US" sz="2000" dirty="0">
              <a:solidFill>
                <a:schemeClr val="bg1"/>
              </a:solidFill>
            </a:endParaRPr>
          </a:p>
          <a:p>
            <a:endParaRPr lang="en-ZA" altLang="en-US" sz="2000"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6"/>
          <p:cNvPicPr>
            <a:picLocks noChangeAspect="1"/>
          </p:cNvPicPr>
          <p:nvPr/>
        </p:nvPicPr>
        <p:blipFill>
          <a:blip r:embed="rId1"/>
          <a:stretch>
            <a:fillRect/>
          </a:stretch>
        </p:blipFill>
        <p:spPr>
          <a:xfrm>
            <a:off x="1271588" y="476250"/>
            <a:ext cx="9504362" cy="5905500"/>
          </a:xfrm>
          <a:prstGeom prst="rect">
            <a:avLst/>
          </a:prstGeom>
          <a:noFill/>
          <a:ln w="9525">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dirty="0">
                <a:solidFill>
                  <a:schemeClr val="bg1"/>
                </a:solidFill>
              </a:rPr>
              <a:t>Status of MI and progress </a:t>
            </a:r>
            <a:endParaRPr lang="en-ZA" altLang="en-US" dirty="0">
              <a:solidFill>
                <a:schemeClr val="bg1"/>
              </a:solidFill>
            </a:endParaRPr>
          </a:p>
        </p:txBody>
      </p:sp>
      <p:sp>
        <p:nvSpPr>
          <p:cNvPr id="64515" name="Content Placeholder 2"/>
          <p:cNvSpPr>
            <a:spLocks noGrp="1"/>
          </p:cNvSpPr>
          <p:nvPr>
            <p:ph idx="1"/>
          </p:nvPr>
        </p:nvSpPr>
        <p:spPr>
          <a:xfrm>
            <a:off x="711200" y="1341438"/>
            <a:ext cx="10871200" cy="4525962"/>
          </a:xfrm>
        </p:spPr>
        <p:txBody>
          <a:bodyPr vert="horz" wrap="square" lIns="91440" tIns="45720" rIns="91440" bIns="45720" anchor="t" anchorCtr="0"/>
          <a:lstStyle/>
          <a:p>
            <a:r>
              <a:rPr lang="en-US" altLang="en-US" sz="1800" dirty="0">
                <a:solidFill>
                  <a:schemeClr val="bg1"/>
                </a:solidFill>
              </a:rPr>
              <a:t>Developed SoP on Handling of MI – provide clarity and guidance </a:t>
            </a:r>
            <a:endParaRPr lang="en-US" altLang="en-US" sz="1800" dirty="0">
              <a:solidFill>
                <a:schemeClr val="bg1"/>
              </a:solidFill>
            </a:endParaRPr>
          </a:p>
          <a:p>
            <a:r>
              <a:rPr lang="en-US" altLang="en-US" sz="1800" dirty="0">
                <a:solidFill>
                  <a:schemeClr val="bg1"/>
                </a:solidFill>
              </a:rPr>
              <a:t>Total MIs 27 </a:t>
            </a:r>
            <a:endParaRPr lang="en-US" altLang="en-US" sz="1800" dirty="0">
              <a:solidFill>
                <a:schemeClr val="bg1"/>
              </a:solidFill>
            </a:endParaRPr>
          </a:p>
          <a:p>
            <a:r>
              <a:rPr lang="en-US" altLang="en-US" sz="1800" dirty="0">
                <a:solidFill>
                  <a:schemeClr val="bg1"/>
                </a:solidFill>
              </a:rPr>
              <a:t>Investigations conducted (</a:t>
            </a:r>
            <a:r>
              <a:rPr lang="en-ZA" altLang="en-US" sz="1800" dirty="0">
                <a:solidFill>
                  <a:schemeClr val="bg1"/>
                </a:solidFill>
              </a:rPr>
              <a:t>6 in-house</a:t>
            </a:r>
            <a:r>
              <a:rPr lang="en-US" altLang="en-US" sz="1800" dirty="0">
                <a:solidFill>
                  <a:schemeClr val="bg1"/>
                </a:solidFill>
                <a:sym typeface="+mn-ea"/>
              </a:rPr>
              <a:t> conducted, IPTN Trunk Route, SALA, Fuel losses, Vista Park Extension 3, Community Hall Thaba Nchu and Fire Station Botshabelo) </a:t>
            </a:r>
            <a:endParaRPr lang="en-US" altLang="en-US" sz="1800" dirty="0">
              <a:solidFill>
                <a:schemeClr val="bg1"/>
              </a:solidFill>
              <a:sym typeface="+mn-ea"/>
            </a:endParaRPr>
          </a:p>
          <a:p>
            <a:r>
              <a:rPr lang="en-ZA" altLang="en-US" sz="1800" dirty="0">
                <a:solidFill>
                  <a:schemeClr val="bg1"/>
                </a:solidFill>
                <a:sym typeface="+mn-ea"/>
              </a:rPr>
              <a:t>ICT investigation (referred to external investigation)</a:t>
            </a:r>
            <a:r>
              <a:rPr lang="en-US" altLang="en-US" sz="1800" dirty="0">
                <a:solidFill>
                  <a:schemeClr val="bg1"/>
                </a:solidFill>
              </a:rPr>
              <a:t> </a:t>
            </a:r>
            <a:endParaRPr lang="en-US" altLang="en-US" sz="1800" dirty="0">
              <a:solidFill>
                <a:schemeClr val="bg1"/>
              </a:solidFill>
            </a:endParaRPr>
          </a:p>
          <a:p>
            <a:r>
              <a:rPr lang="en-US" altLang="en-US" sz="1800" dirty="0">
                <a:solidFill>
                  <a:schemeClr val="bg1"/>
                </a:solidFill>
              </a:rPr>
              <a:t>Ongoing engagements with AGSA </a:t>
            </a:r>
            <a:endParaRPr lang="en-US" altLang="en-US" sz="1800" dirty="0">
              <a:solidFill>
                <a:schemeClr val="bg1"/>
              </a:solidFill>
            </a:endParaRPr>
          </a:p>
          <a:p>
            <a:r>
              <a:rPr lang="en-US" altLang="en-US" sz="1800" dirty="0">
                <a:solidFill>
                  <a:schemeClr val="bg1"/>
                </a:solidFill>
              </a:rPr>
              <a:t>Summary of MI statuses </a:t>
            </a:r>
            <a:endParaRPr lang="en-US" altLang="en-US" sz="1800" dirty="0">
              <a:solidFill>
                <a:schemeClr val="bg1"/>
              </a:solidFill>
            </a:endParaRPr>
          </a:p>
          <a:p>
            <a:pPr lvl="1"/>
            <a:r>
              <a:rPr lang="en-US" altLang="en-US" sz="1600" dirty="0">
                <a:solidFill>
                  <a:schemeClr val="bg1"/>
                </a:solidFill>
              </a:rPr>
              <a:t>10 new MI – still on investigation and implementing AGSA recommendations </a:t>
            </a:r>
            <a:endParaRPr lang="en-US" altLang="en-US" sz="1600" dirty="0">
              <a:solidFill>
                <a:schemeClr val="bg1"/>
              </a:solidFill>
            </a:endParaRPr>
          </a:p>
          <a:p>
            <a:pPr lvl="1"/>
            <a:r>
              <a:rPr lang="en-US" altLang="en-US" sz="1600" dirty="0">
                <a:solidFill>
                  <a:schemeClr val="bg1"/>
                </a:solidFill>
              </a:rPr>
              <a:t>5 are on remedial actions </a:t>
            </a:r>
            <a:endParaRPr lang="en-US" altLang="en-US" sz="1600" dirty="0">
              <a:solidFill>
                <a:schemeClr val="bg1"/>
              </a:solidFill>
            </a:endParaRPr>
          </a:p>
          <a:p>
            <a:pPr lvl="1"/>
            <a:r>
              <a:rPr lang="en-US" altLang="en-US" sz="1600" dirty="0">
                <a:solidFill>
                  <a:schemeClr val="bg1"/>
                </a:solidFill>
              </a:rPr>
              <a:t>11 are on referral</a:t>
            </a:r>
            <a:endParaRPr lang="en-US" altLang="en-US" sz="1600" dirty="0">
              <a:solidFill>
                <a:schemeClr val="bg1"/>
              </a:solidFill>
            </a:endParaRPr>
          </a:p>
          <a:p>
            <a:pPr lvl="1"/>
            <a:r>
              <a:rPr lang="en-US" altLang="en-US" sz="1600" dirty="0">
                <a:solidFill>
                  <a:schemeClr val="bg1"/>
                </a:solidFill>
              </a:rPr>
              <a:t>1 verbal submissions preceding the issuance of the debt certificate </a:t>
            </a:r>
            <a:endParaRPr lang="en-US" altLang="en-US" sz="1600" dirty="0">
              <a:solidFill>
                <a:schemeClr val="bg1"/>
              </a:solidFill>
            </a:endParaRPr>
          </a:p>
          <a:p>
            <a:r>
              <a:rPr lang="en-US" altLang="en-US" sz="1800" dirty="0">
                <a:solidFill>
                  <a:schemeClr val="bg1"/>
                </a:solidFill>
              </a:rPr>
              <a:t>Out of 11 on remedial – 8 deals with Sanitation and Water, 3 on landfill sites </a:t>
            </a:r>
            <a:endParaRPr lang="en-US" altLang="en-US" sz="1800" dirty="0">
              <a:solidFill>
                <a:schemeClr val="bg1"/>
              </a:solidFill>
            </a:endParaRPr>
          </a:p>
          <a:p>
            <a:r>
              <a:rPr lang="en-US" altLang="en-US" sz="1800" dirty="0">
                <a:solidFill>
                  <a:schemeClr val="bg1"/>
                </a:solidFill>
              </a:rPr>
              <a:t>Water and Sanitation</a:t>
            </a:r>
            <a:endParaRPr lang="en-US" altLang="en-US" sz="1800" dirty="0">
              <a:solidFill>
                <a:schemeClr val="bg1"/>
              </a:solidFill>
            </a:endParaRPr>
          </a:p>
          <a:p>
            <a:pPr lvl="1"/>
            <a:r>
              <a:rPr lang="en-US" altLang="en-US" sz="1300" dirty="0">
                <a:solidFill>
                  <a:schemeClr val="bg1"/>
                </a:solidFill>
              </a:rPr>
              <a:t>Refer to water quality presentation to follow</a:t>
            </a:r>
            <a:endParaRPr lang="en-US" altLang="en-US" sz="1300" dirty="0">
              <a:solidFill>
                <a:schemeClr val="bg1"/>
              </a:solidFill>
            </a:endParaRPr>
          </a:p>
          <a:p>
            <a:pPr lvl="1"/>
            <a:r>
              <a:rPr lang="en-US" altLang="en-US" sz="1300" dirty="0">
                <a:solidFill>
                  <a:schemeClr val="bg1"/>
                </a:solidFill>
              </a:rPr>
              <a:t>Capital investment </a:t>
            </a:r>
            <a:endParaRPr lang="en-US" altLang="en-US" sz="1300" dirty="0">
              <a:solidFill>
                <a:schemeClr val="bg1"/>
              </a:solidFill>
            </a:endParaRPr>
          </a:p>
          <a:p>
            <a:pPr lvl="1"/>
            <a:r>
              <a:rPr lang="en-US" altLang="en-US" sz="1300" dirty="0">
                <a:solidFill>
                  <a:schemeClr val="bg1"/>
                </a:solidFill>
              </a:rPr>
              <a:t>Landfill sites – DESTEA intervention on the cards, skills development </a:t>
            </a:r>
            <a:endParaRPr lang="en-US" altLang="en-US" sz="1300" dirty="0">
              <a:solidFill>
                <a:schemeClr val="bg1"/>
              </a:solidFill>
            </a:endParaRPr>
          </a:p>
          <a:p>
            <a:pPr lvl="1"/>
            <a:endParaRPr lang="en-US" altLang="en-US" sz="1300" dirty="0">
              <a:solidFill>
                <a:schemeClr val="bg1"/>
              </a:solidFill>
            </a:endParaRPr>
          </a:p>
          <a:p>
            <a:pPr lvl="1"/>
            <a:endParaRPr lang="en-US" altLang="en-US" sz="1600" dirty="0">
              <a:solidFill>
                <a:schemeClr val="bg1"/>
              </a:solidFill>
            </a:endParaRPr>
          </a:p>
          <a:p>
            <a:endParaRPr lang="en-US" altLang="en-US" dirty="0">
              <a:solidFill>
                <a:schemeClr val="bg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711200" y="473075"/>
            <a:ext cx="10871200" cy="579438"/>
          </a:xfrm>
        </p:spPr>
        <p:txBody>
          <a:bodyPr vert="horz" wrap="square" lIns="91440" tIns="45720" rIns="91440" bIns="45720" anchor="b" anchorCtr="0"/>
          <a:lstStyle/>
          <a:p>
            <a:r>
              <a:rPr lang="en-US" altLang="en-US" sz="3200" dirty="0">
                <a:solidFill>
                  <a:schemeClr val="bg1"/>
                </a:solidFill>
              </a:rPr>
              <a:t>Handling of MIs in future </a:t>
            </a:r>
            <a:endParaRPr lang="en-ZA" altLang="en-US" sz="3200" dirty="0">
              <a:solidFill>
                <a:schemeClr val="bg1"/>
              </a:solidFill>
            </a:endParaRPr>
          </a:p>
        </p:txBody>
      </p:sp>
      <p:sp>
        <p:nvSpPr>
          <p:cNvPr id="65539" name="Content Placeholder 4"/>
          <p:cNvSpPr>
            <a:spLocks noGrp="1"/>
          </p:cNvSpPr>
          <p:nvPr>
            <p:ph idx="1"/>
          </p:nvPr>
        </p:nvSpPr>
        <p:spPr>
          <a:xfrm>
            <a:off x="711200" y="1052513"/>
            <a:ext cx="10871200" cy="4968875"/>
          </a:xfrm>
        </p:spPr>
        <p:txBody>
          <a:bodyPr vert="horz" wrap="square" lIns="91440" tIns="45720" rIns="91440" bIns="45720" anchor="t" anchorCtr="0"/>
          <a:lstStyle/>
          <a:p>
            <a:r>
              <a:rPr lang="en-US" altLang="en-US" sz="1600" dirty="0">
                <a:solidFill>
                  <a:schemeClr val="bg1"/>
                </a:solidFill>
              </a:rPr>
              <a:t>Established a dedicated committee to register and review submissions on MI and provide guidance and support </a:t>
            </a:r>
            <a:endParaRPr lang="en-US" altLang="en-US" sz="1600" dirty="0">
              <a:solidFill>
                <a:schemeClr val="bg1"/>
              </a:solidFill>
            </a:endParaRPr>
          </a:p>
          <a:p>
            <a:r>
              <a:rPr lang="en-US" altLang="en-US" sz="1600" dirty="0">
                <a:solidFill>
                  <a:schemeClr val="bg1"/>
                </a:solidFill>
              </a:rPr>
              <a:t>It is our view that MIs should be resolved at the level of “preventative measures” and not go further to recommendations and referrals</a:t>
            </a:r>
            <a:endParaRPr lang="en-US" altLang="en-US" sz="1600" dirty="0">
              <a:solidFill>
                <a:schemeClr val="bg1"/>
              </a:solidFill>
            </a:endParaRPr>
          </a:p>
          <a:p>
            <a:r>
              <a:rPr lang="en-US" altLang="en-US" sz="1600" dirty="0">
                <a:solidFill>
                  <a:schemeClr val="bg1"/>
                </a:solidFill>
              </a:rPr>
              <a:t>This will be achieved by adopting this strategy</a:t>
            </a:r>
            <a:endParaRPr lang="en-US" altLang="en-US" sz="1600" dirty="0">
              <a:solidFill>
                <a:schemeClr val="bg1"/>
              </a:solidFill>
            </a:endParaRPr>
          </a:p>
          <a:p>
            <a:pPr lvl="1"/>
            <a:r>
              <a:rPr lang="en-US" altLang="en-US" sz="1600" dirty="0">
                <a:solidFill>
                  <a:schemeClr val="bg1"/>
                </a:solidFill>
              </a:rPr>
              <a:t>MI notified must be regarded as a financial misconduct and must be reported to Council for referral to MPAC for investigation (recovery or write off)</a:t>
            </a:r>
            <a:endParaRPr lang="en-US" altLang="en-US" sz="1600" dirty="0">
              <a:solidFill>
                <a:schemeClr val="bg1"/>
              </a:solidFill>
            </a:endParaRPr>
          </a:p>
          <a:p>
            <a:pPr lvl="1"/>
            <a:r>
              <a:rPr lang="en-US" altLang="en-US" sz="1600" dirty="0">
                <a:solidFill>
                  <a:schemeClr val="bg1"/>
                </a:solidFill>
              </a:rPr>
              <a:t>In a case where the misconduct is tantamount to offence, it must be referred to the FDB to investigate </a:t>
            </a:r>
            <a:endParaRPr lang="en-US" altLang="en-US" sz="1600" dirty="0">
              <a:solidFill>
                <a:schemeClr val="bg1"/>
              </a:solidFill>
            </a:endParaRPr>
          </a:p>
          <a:p>
            <a:r>
              <a:rPr lang="en-US" altLang="en-US" sz="1600" dirty="0">
                <a:solidFill>
                  <a:schemeClr val="bg1"/>
                </a:solidFill>
              </a:rPr>
              <a:t>The following will be expected from the HoD affected </a:t>
            </a:r>
            <a:endParaRPr lang="en-US" altLang="en-US" sz="1600" dirty="0">
              <a:solidFill>
                <a:schemeClr val="bg1"/>
              </a:solidFill>
            </a:endParaRPr>
          </a:p>
          <a:p>
            <a:pPr lvl="1"/>
            <a:r>
              <a:rPr lang="en-US" altLang="en-US" sz="1600" dirty="0">
                <a:solidFill>
                  <a:schemeClr val="bg1"/>
                </a:solidFill>
              </a:rPr>
              <a:t>Conduct investigation of the root cause of the MI</a:t>
            </a:r>
            <a:endParaRPr lang="en-US" altLang="en-US" sz="1600" dirty="0">
              <a:solidFill>
                <a:schemeClr val="bg1"/>
              </a:solidFill>
            </a:endParaRPr>
          </a:p>
          <a:p>
            <a:pPr lvl="1"/>
            <a:r>
              <a:rPr lang="en-US" altLang="en-US" sz="1600" dirty="0">
                <a:solidFill>
                  <a:schemeClr val="bg1"/>
                </a:solidFill>
              </a:rPr>
              <a:t>Develop preventative measures </a:t>
            </a:r>
            <a:endParaRPr lang="en-US" altLang="en-US" sz="1600" dirty="0">
              <a:solidFill>
                <a:schemeClr val="bg1"/>
              </a:solidFill>
            </a:endParaRPr>
          </a:p>
          <a:p>
            <a:pPr lvl="1"/>
            <a:r>
              <a:rPr lang="en-US" altLang="en-US" sz="1600" dirty="0">
                <a:solidFill>
                  <a:schemeClr val="bg1"/>
                </a:solidFill>
              </a:rPr>
              <a:t>Capacity building in the directorate </a:t>
            </a:r>
            <a:endParaRPr lang="en-US" altLang="en-US" sz="1600" dirty="0">
              <a:solidFill>
                <a:schemeClr val="bg1"/>
              </a:solidFill>
            </a:endParaRPr>
          </a:p>
          <a:p>
            <a:pPr lvl="1"/>
            <a:r>
              <a:rPr lang="en-US" altLang="en-US" sz="1600" dirty="0">
                <a:solidFill>
                  <a:schemeClr val="bg1"/>
                </a:solidFill>
              </a:rPr>
              <a:t>In cases where procedures, job- descriptions and learning is necessary – conduct such </a:t>
            </a:r>
            <a:endParaRPr lang="en-US" altLang="en-US" sz="1600" dirty="0">
              <a:solidFill>
                <a:schemeClr val="bg1"/>
              </a:solidFill>
            </a:endParaRPr>
          </a:p>
          <a:p>
            <a:pPr lvl="1"/>
            <a:r>
              <a:rPr lang="en-US" altLang="en-US" sz="1600" dirty="0">
                <a:solidFill>
                  <a:schemeClr val="bg1"/>
                </a:solidFill>
              </a:rPr>
              <a:t>Institute departmental disciplinary processes </a:t>
            </a:r>
            <a:endParaRPr lang="en-US" altLang="en-US" sz="1600" dirty="0">
              <a:solidFill>
                <a:schemeClr val="bg1"/>
              </a:solidFill>
            </a:endParaRPr>
          </a:p>
          <a:p>
            <a:r>
              <a:rPr lang="en-ZA" altLang="en-US" sz="1600" dirty="0">
                <a:solidFill>
                  <a:schemeClr val="bg1"/>
                </a:solidFill>
              </a:rPr>
              <a:t>Respond to AGSA and submit all supporting documents (investigation report, preventative measures, internal processes followed) for assessment</a:t>
            </a:r>
            <a:endParaRPr lang="en-ZA" altLang="en-US" sz="1600" dirty="0">
              <a:solidFill>
                <a:schemeClr val="bg1"/>
              </a:solidFill>
            </a:endParaRPr>
          </a:p>
          <a:p>
            <a:r>
              <a:rPr lang="en-ZA" altLang="en-US" sz="1600" dirty="0">
                <a:solidFill>
                  <a:schemeClr val="bg1"/>
                </a:solidFill>
              </a:rPr>
              <a:t>Act on recommendations of AGSA and provide evidence </a:t>
            </a:r>
            <a:endParaRPr lang="en-ZA" altLang="en-US" sz="1600" dirty="0">
              <a:solidFill>
                <a:schemeClr val="bg1"/>
              </a:solidFill>
            </a:endParaRPr>
          </a:p>
          <a:p>
            <a:r>
              <a:rPr lang="en-ZA" altLang="en-US" sz="1600" dirty="0">
                <a:solidFill>
                  <a:schemeClr val="bg1"/>
                </a:solidFill>
              </a:rPr>
              <a:t>MI must close </a:t>
            </a:r>
            <a:endParaRPr lang="en-ZA" altLang="en-US" sz="1600" dirty="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SCM ROLE AND STATUS OF PROCUREMENT PLAN </a:t>
            </a:r>
            <a:endParaRPr lang="en-ZA" altLang="en-US" dirty="0">
              <a:solidFill>
                <a:schemeClr val="bg2"/>
              </a:solidFill>
              <a:latin typeface="+mj-lt"/>
              <a:ea typeface="+mj-ea"/>
              <a:cs typeface="+mj-cs"/>
            </a:endParaRPr>
          </a:p>
        </p:txBody>
      </p:sp>
      <p:sp>
        <p:nvSpPr>
          <p:cNvPr id="66563" name="Subtitle 4"/>
          <p:cNvSpPr>
            <a:spLocks noGrp="1"/>
          </p:cNvSpPr>
          <p:nvPr>
            <p:ph type="subTitle" idx="1"/>
          </p:nvPr>
        </p:nvSpPr>
        <p:spPr>
          <a:xfrm>
            <a:off x="1828800" y="3733800"/>
            <a:ext cx="8534400" cy="9191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CFO/GM: SCM </a:t>
            </a:r>
            <a:endParaRPr lang="en-ZA" altLang="en-US" dirty="0">
              <a:solidFill>
                <a:schemeClr val="bg2"/>
              </a:solidFill>
              <a:latin typeface="+mn-lt"/>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711200" y="473075"/>
            <a:ext cx="10871200" cy="517525"/>
          </a:xfrm>
        </p:spPr>
        <p:txBody>
          <a:bodyPr vert="horz" wrap="square" lIns="91440" tIns="45720" rIns="91440" bIns="45720" anchor="b" anchorCtr="0"/>
          <a:lstStyle/>
          <a:p>
            <a:r>
              <a:rPr lang="en-US" altLang="en-US" sz="3600" dirty="0">
                <a:solidFill>
                  <a:schemeClr val="bg1"/>
                </a:solidFill>
              </a:rPr>
              <a:t>Procurement Plan Execution </a:t>
            </a:r>
            <a:endParaRPr lang="en-ZA" altLang="en-US" sz="3600" dirty="0">
              <a:solidFill>
                <a:schemeClr val="bg1"/>
              </a:solidFill>
            </a:endParaRPr>
          </a:p>
        </p:txBody>
      </p:sp>
      <p:sp>
        <p:nvSpPr>
          <p:cNvPr id="67587" name="Content Placeholder 2"/>
          <p:cNvSpPr>
            <a:spLocks noGrp="1"/>
          </p:cNvSpPr>
          <p:nvPr>
            <p:ph idx="1"/>
          </p:nvPr>
        </p:nvSpPr>
        <p:spPr>
          <a:xfrm>
            <a:off x="711200" y="990600"/>
            <a:ext cx="10871200" cy="4876800"/>
          </a:xfrm>
        </p:spPr>
        <p:txBody>
          <a:bodyPr vert="horz" wrap="square" lIns="91440" tIns="45720" rIns="91440" bIns="45720" anchor="t" anchorCtr="0"/>
          <a:lstStyle/>
          <a:p>
            <a:r>
              <a:rPr lang="en-US" altLang="en-US" sz="1800" dirty="0">
                <a:solidFill>
                  <a:schemeClr val="bg1"/>
                </a:solidFill>
              </a:rPr>
              <a:t>HoDs submit procurement plans, which SCM consolidates as an institutional plan, signed off by the CM by no later than 31 July of each year</a:t>
            </a:r>
            <a:endParaRPr lang="en-US" altLang="en-US" sz="1800" dirty="0">
              <a:solidFill>
                <a:schemeClr val="bg1"/>
              </a:solidFill>
            </a:endParaRPr>
          </a:p>
          <a:p>
            <a:r>
              <a:rPr lang="en-US" altLang="en-US" sz="1800" dirty="0">
                <a:solidFill>
                  <a:schemeClr val="bg1"/>
                </a:solidFill>
              </a:rPr>
              <a:t>HoDs are responsible for ensuring that the appointed Project Managers submit specifications within their own timeline to SCM, for SCM to convene the Bid Specs Committee – for 2025/26, no specs was submitted within the timelines determined by the HoD </a:t>
            </a:r>
            <a:endParaRPr lang="en-US" altLang="en-US" sz="1800" dirty="0">
              <a:solidFill>
                <a:schemeClr val="bg1"/>
              </a:solidFill>
            </a:endParaRPr>
          </a:p>
          <a:p>
            <a:r>
              <a:rPr lang="en-US" altLang="en-US" sz="1800" dirty="0">
                <a:solidFill>
                  <a:schemeClr val="bg1"/>
                </a:solidFill>
              </a:rPr>
              <a:t>When the Specs is eventually received, Project Managers demonstrate challenges in giving clarities to the Committee, which further delays finalization of the Specs for advertisement, this may take up to 3-months to finalise specs submitted </a:t>
            </a:r>
            <a:endParaRPr lang="en-US" altLang="en-US" sz="1800" dirty="0">
              <a:solidFill>
                <a:schemeClr val="bg1"/>
              </a:solidFill>
            </a:endParaRPr>
          </a:p>
          <a:p>
            <a:r>
              <a:rPr lang="en-US" altLang="en-US" sz="1800" dirty="0">
                <a:solidFill>
                  <a:schemeClr val="bg1"/>
                </a:solidFill>
              </a:rPr>
              <a:t>Once the specs is finally approved, immediately after opening of the bid, bid documents are submitted to the user departments, to compile a technical report – the city has procedures for Technical Evaluation of Bids by User Departments (special conditions they set in the evaluation criteria)</a:t>
            </a:r>
            <a:endParaRPr lang="en-US" altLang="en-US" sz="1800" dirty="0">
              <a:solidFill>
                <a:schemeClr val="bg1"/>
              </a:solidFill>
            </a:endParaRPr>
          </a:p>
          <a:p>
            <a:r>
              <a:rPr lang="en-US" altLang="en-US" sz="1800" dirty="0">
                <a:solidFill>
                  <a:schemeClr val="bg1"/>
                </a:solidFill>
              </a:rPr>
              <a:t>Bid Evaluation Committee sits once SCM has received the Technical Evaluation Report from the directorate </a:t>
            </a:r>
            <a:endParaRPr lang="en-US" altLang="en-US" sz="1800" dirty="0">
              <a:solidFill>
                <a:schemeClr val="bg1"/>
              </a:solidFill>
            </a:endParaRPr>
          </a:p>
          <a:p>
            <a:r>
              <a:rPr lang="en-US" altLang="en-US" sz="1800" dirty="0">
                <a:solidFill>
                  <a:schemeClr val="bg1"/>
                </a:solidFill>
              </a:rPr>
              <a:t>The table below shows an average number of days it takes for directorates to return the report </a:t>
            </a:r>
            <a:endParaRPr lang="en-ZA" altLang="en-US" sz="1800" dirty="0">
              <a:solidFill>
                <a:schemeClr val="bg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vert="horz" wrap="square" lIns="91440" tIns="45720" rIns="91440" bIns="45720" anchor="b" anchorCtr="0"/>
          <a:lstStyle/>
          <a:p>
            <a:r>
              <a:rPr lang="en-US" altLang="en-US" sz="3600" dirty="0">
                <a:solidFill>
                  <a:schemeClr val="bg1"/>
                </a:solidFill>
              </a:rPr>
              <a:t>Summary of days taken to submit Technical Report </a:t>
            </a:r>
            <a:endParaRPr lang="en-ZA" altLang="en-US" sz="3600" dirty="0">
              <a:solidFill>
                <a:schemeClr val="bg1"/>
              </a:solidFill>
            </a:endParaRPr>
          </a:p>
        </p:txBody>
      </p:sp>
      <p:pic>
        <p:nvPicPr>
          <p:cNvPr id="68611" name="Content Placeholder 3"/>
          <p:cNvPicPr>
            <a:picLocks noGrp="1" noChangeAspect="1"/>
          </p:cNvPicPr>
          <p:nvPr>
            <p:ph idx="1"/>
          </p:nvPr>
        </p:nvPicPr>
        <p:blipFill>
          <a:blip r:embed="rId1"/>
          <a:srcRect/>
          <a:stretch>
            <a:fillRect/>
          </a:stretch>
        </p:blipFill>
        <p:spPr>
          <a:xfrm>
            <a:off x="711200" y="1773238"/>
            <a:ext cx="11001375" cy="3959225"/>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vert="horz" wrap="square" lIns="91440" tIns="45720" rIns="91440" bIns="45720" anchor="b" anchorCtr="0"/>
          <a:lstStyle/>
          <a:p>
            <a:r>
              <a:rPr lang="en-US" altLang="en-US" dirty="0">
                <a:solidFill>
                  <a:schemeClr val="bg1"/>
                </a:solidFill>
              </a:rPr>
              <a:t>Expenditure – payment culture </a:t>
            </a:r>
            <a:endParaRPr lang="en-ZA" altLang="en-US" dirty="0">
              <a:solidFill>
                <a:schemeClr val="bg1"/>
              </a:solidFill>
            </a:endParaRPr>
          </a:p>
        </p:txBody>
      </p:sp>
      <p:pic>
        <p:nvPicPr>
          <p:cNvPr id="69635" name="Content Placeholder 3"/>
          <p:cNvPicPr>
            <a:picLocks noGrp="1" noChangeAspect="1"/>
          </p:cNvPicPr>
          <p:nvPr>
            <p:ph idx="1"/>
          </p:nvPr>
        </p:nvPicPr>
        <p:blipFill>
          <a:blip r:embed="rId1"/>
          <a:srcRect/>
          <a:stretch>
            <a:fillRect/>
          </a:stretch>
        </p:blipFill>
        <p:spPr>
          <a:xfrm>
            <a:off x="982663" y="2060575"/>
            <a:ext cx="10009187" cy="3889375"/>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711200" y="473075"/>
            <a:ext cx="10871200" cy="434975"/>
          </a:xfrm>
        </p:spPr>
        <p:txBody>
          <a:bodyPr vert="horz" wrap="square" lIns="91440" tIns="45720" rIns="91440" bIns="45720" anchor="b" anchorCtr="0"/>
          <a:lstStyle/>
          <a:p>
            <a:r>
              <a:rPr lang="en-US" altLang="en-US" sz="2800" dirty="0">
                <a:solidFill>
                  <a:schemeClr val="bg1"/>
                </a:solidFill>
              </a:rPr>
              <a:t>SCM Non-compliances </a:t>
            </a:r>
            <a:endParaRPr lang="en-ZA" altLang="en-US" sz="2800" dirty="0">
              <a:solidFill>
                <a:schemeClr val="bg1"/>
              </a:solidFill>
            </a:endParaRPr>
          </a:p>
        </p:txBody>
      </p:sp>
      <p:graphicFrame>
        <p:nvGraphicFramePr>
          <p:cNvPr id="4" name="Content Placeholder 3"/>
          <p:cNvGraphicFramePr>
            <a:graphicFrameLocks noGrp="1"/>
          </p:cNvGraphicFramePr>
          <p:nvPr>
            <p:ph sz="half" idx="1"/>
          </p:nvPr>
        </p:nvGraphicFramePr>
        <p:xfrm>
          <a:off x="711200" y="981075"/>
          <a:ext cx="5334000" cy="5403859"/>
        </p:xfrm>
        <a:graphic>
          <a:graphicData uri="http://schemas.openxmlformats.org/drawingml/2006/table">
            <a:tbl>
              <a:tblPr/>
              <a:tblGrid>
                <a:gridCol w="5334000"/>
              </a:tblGrid>
              <a:tr h="244273">
                <a:tc>
                  <a:txBody>
                    <a:bodyPr/>
                    <a:lstStyle/>
                    <a:p>
                      <a:pPr algn="ctr" fontAlgn="b">
                        <a:buNone/>
                      </a:pPr>
                      <a:r>
                        <a:rPr lang="en-ZA" sz="500" b="1" i="0" u="none" strike="noStrike">
                          <a:solidFill>
                            <a:srgbClr val="000000"/>
                          </a:solidFill>
                          <a:effectLst/>
                          <a:latin typeface="Arial" panose="020B0604020202020204" pitchFamily="34" charset="0"/>
                        </a:rPr>
                        <a:t>2024-25</a:t>
                      </a:r>
                      <a:endParaRPr lang="en-ZA" sz="500" b="1" i="0" u="none" strike="noStrike">
                        <a:solidFill>
                          <a:srgbClr val="000000"/>
                        </a:solidFill>
                        <a:effectLst/>
                        <a:latin typeface="Arial" panose="020B0604020202020204" pitchFamily="34" charset="0"/>
                      </a:endParaRPr>
                    </a:p>
                  </a:txBody>
                  <a:tcPr marL="3381" marR="3381" marT="3381" marB="24339" anchor="b">
                    <a:lnL>
                      <a:noFill/>
                    </a:lnL>
                    <a:lnR>
                      <a:noFill/>
                    </a:lnR>
                    <a:lnT>
                      <a:noFill/>
                    </a:lnT>
                    <a:lnB>
                      <a:noFill/>
                    </a:lnB>
                    <a:solidFill>
                      <a:srgbClr val="00B0F0"/>
                    </a:solid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EV - (MR) CoAF 34 - Procurement and contract management: Monthly monitoring reports not submitted on BID689: 2023/2024 (Contract C756) - </a:t>
                      </a:r>
                      <a:r>
                        <a:rPr lang="en-US" sz="500" b="1" i="0" u="none" strike="noStrike">
                          <a:solidFill>
                            <a:srgbClr val="595959"/>
                          </a:solidFill>
                          <a:effectLst/>
                          <a:latin typeface="Arial" panose="020B0604020202020204" pitchFamily="34" charset="0"/>
                        </a:rPr>
                        <a:t>(ISS.34)</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dirty="0">
                          <a:solidFill>
                            <a:srgbClr val="000000"/>
                          </a:solidFill>
                          <a:effectLst/>
                          <a:latin typeface="Arial" panose="020B0604020202020204" pitchFamily="34" charset="0"/>
                        </a:rPr>
                        <a:t>Procurement and contract - INSTALLATION OF WATER AND SEWER IN TAMBO SQUARE (MMM/BID 766: 2024/2025) Contract no: C828 - </a:t>
                      </a:r>
                      <a:r>
                        <a:rPr lang="en-US" sz="500" b="1" i="0" u="none" strike="noStrike" dirty="0">
                          <a:solidFill>
                            <a:srgbClr val="595959"/>
                          </a:solidFill>
                          <a:effectLst/>
                          <a:latin typeface="Arial" panose="020B0604020202020204" pitchFamily="34" charset="0"/>
                        </a:rPr>
                        <a:t>(ISS.237)</a:t>
                      </a:r>
                      <a:endParaRPr lang="en-US" sz="500" b="0" i="0" u="none" strike="noStrike" dirty="0">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4224">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APPOINTMENT OF 2 CONTRACTORS FOR REPLACEMENT OF WATER METERS AND METERING OF UNMETERED SITES IN ALL AREAS OF MANAGAUNG METROPOLITAN MUNICIPALITY AS AND WHEN REQUIRED (MMM/BID 691(A) - </a:t>
                      </a:r>
                      <a:r>
                        <a:rPr lang="en-US" sz="500" b="1" i="0" u="none" strike="noStrike">
                          <a:solidFill>
                            <a:srgbClr val="595959"/>
                          </a:solidFill>
                          <a:effectLst/>
                          <a:latin typeface="Arial" panose="020B0604020202020204" pitchFamily="34" charset="0"/>
                        </a:rPr>
                        <a:t>(ISS.222)</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4224">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APPOINTMENT OF A PANEL OF SERVICE PROVIDER(S) FOR THE SUPPLY AND DELIVERY OF WATER TREATMENT CHEMICALS, DOSING, TESTING EQUIPMENT LABWARE (MMM/BID 708: 2023/2024) Contract no: C778 - </a:t>
                      </a:r>
                      <a:r>
                        <a:rPr lang="en-US" sz="500" b="1" i="0" u="none" strike="noStrike">
                          <a:solidFill>
                            <a:srgbClr val="595959"/>
                          </a:solidFill>
                          <a:effectLst/>
                          <a:latin typeface="Arial" panose="020B0604020202020204" pitchFamily="34" charset="0"/>
                        </a:rPr>
                        <a:t>(ISS.221)</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ZA" sz="500" b="0" i="0" u="none" strike="noStrike">
                          <a:solidFill>
                            <a:srgbClr val="000000"/>
                          </a:solidFill>
                          <a:effectLst/>
                          <a:latin typeface="Arial" panose="020B0604020202020204" pitchFamily="34" charset="0"/>
                        </a:rPr>
                        <a:t>Procurement and contract management - Deviation: Mime Cast Cyber Security - </a:t>
                      </a:r>
                      <a:r>
                        <a:rPr lang="en-ZA" sz="500" b="1" i="0" u="none" strike="noStrike">
                          <a:solidFill>
                            <a:srgbClr val="595959"/>
                          </a:solidFill>
                          <a:effectLst/>
                          <a:latin typeface="Arial" panose="020B0604020202020204" pitchFamily="34" charset="0"/>
                        </a:rPr>
                        <a:t>(ISS.246)</a:t>
                      </a:r>
                      <a:endParaRPr lang="en-ZA"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Deviation: Overseeding and maintenance of the grass pitch area at Dr. Rantai Molemela Stadium - </a:t>
                      </a:r>
                      <a:r>
                        <a:rPr lang="en-US" sz="500" b="1" i="0" u="none" strike="noStrike">
                          <a:solidFill>
                            <a:srgbClr val="595959"/>
                          </a:solidFill>
                          <a:effectLst/>
                          <a:latin typeface="Arial" panose="020B0604020202020204" pitchFamily="34" charset="0"/>
                        </a:rPr>
                        <a:t>(ISS.255)</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Deviation: Procurement of ticket sales / personnel for the Hauweng Bus operations - </a:t>
                      </a:r>
                      <a:r>
                        <a:rPr lang="en-US" sz="500" b="1" i="0" u="none" strike="noStrike">
                          <a:solidFill>
                            <a:srgbClr val="595959"/>
                          </a:solidFill>
                          <a:effectLst/>
                          <a:latin typeface="Arial" panose="020B0604020202020204" pitchFamily="34" charset="0"/>
                        </a:rPr>
                        <a:t>(ISS.249)</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dirty="0">
                          <a:solidFill>
                            <a:srgbClr val="000000"/>
                          </a:solidFill>
                          <a:effectLst/>
                          <a:latin typeface="Arial" panose="020B0604020202020204" pitchFamily="34" charset="0"/>
                        </a:rPr>
                        <a:t>Procurement and contract management - Deviation: Request for approval to renew FortiGate firewall </a:t>
                      </a:r>
                      <a:r>
                        <a:rPr lang="en-US" sz="500" b="0" i="0" u="none" strike="noStrike" dirty="0" err="1">
                          <a:solidFill>
                            <a:srgbClr val="000000"/>
                          </a:solidFill>
                          <a:effectLst/>
                          <a:latin typeface="Arial" panose="020B0604020202020204" pitchFamily="34" charset="0"/>
                        </a:rPr>
                        <a:t>licence</a:t>
                      </a:r>
                      <a:r>
                        <a:rPr lang="en-US" sz="500" b="0" i="0" u="none" strike="noStrike" dirty="0">
                          <a:solidFill>
                            <a:srgbClr val="000000"/>
                          </a:solidFill>
                          <a:effectLst/>
                          <a:latin typeface="Arial" panose="020B0604020202020204" pitchFamily="34" charset="0"/>
                        </a:rPr>
                        <a:t> (20 months) - </a:t>
                      </a:r>
                      <a:r>
                        <a:rPr lang="en-US" sz="500" b="1" i="0" u="none" strike="noStrike" dirty="0">
                          <a:solidFill>
                            <a:srgbClr val="595959"/>
                          </a:solidFill>
                          <a:effectLst/>
                          <a:latin typeface="Arial" panose="020B0604020202020204" pitchFamily="34" charset="0"/>
                        </a:rPr>
                        <a:t>(ISS.256)</a:t>
                      </a:r>
                      <a:endParaRPr lang="en-US" sz="500" b="0" i="0" u="none" strike="noStrike" dirty="0">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4224">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EMERGENCY UNBLOCKING, MAINTENANCE AND REPLACEMENT OF MANHOLES AND SEWER PIPES AROUND MANGAUNG METROPOLITAN MUNICIPALITY, AS AND WHEN REQUIRED (MMM/BID 722: 2023/2025) Contract no: C787 - </a:t>
                      </a:r>
                      <a:r>
                        <a:rPr lang="en-US" sz="500" b="1" i="0" u="none" strike="noStrike">
                          <a:solidFill>
                            <a:srgbClr val="595959"/>
                          </a:solidFill>
                          <a:effectLst/>
                          <a:latin typeface="Arial" panose="020B0604020202020204" pitchFamily="34" charset="0"/>
                        </a:rPr>
                        <a:t>(ISS.244)</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High vacancy rate within SCM unit for 2024/25 - </a:t>
                      </a:r>
                      <a:r>
                        <a:rPr lang="en-US" sz="500" b="1" i="0" u="none" strike="noStrike">
                          <a:solidFill>
                            <a:srgbClr val="595959"/>
                          </a:solidFill>
                          <a:effectLst/>
                          <a:latin typeface="Arial" panose="020B0604020202020204" pitchFamily="34" charset="0"/>
                        </a:rPr>
                        <a:t>(ISS.100)</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INSTALLATION OF WATER AND SANITATION AT MKHONTO ERF 32109 SALIVA 35180 AND 8323 (MMM/BID 747: 2024/2025) Contract no: C808 - </a:t>
                      </a:r>
                      <a:r>
                        <a:rPr lang="en-US" sz="500" b="1" i="0" u="none" strike="noStrike">
                          <a:solidFill>
                            <a:srgbClr val="595959"/>
                          </a:solidFill>
                          <a:effectLst/>
                          <a:latin typeface="Arial" panose="020B0604020202020204" pitchFamily="34" charset="0"/>
                        </a:rPr>
                        <a:t>(ISS.240)</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Interest business partners - </a:t>
                      </a:r>
                      <a:r>
                        <a:rPr lang="en-US" sz="500" b="1" i="0" u="none" strike="noStrike">
                          <a:solidFill>
                            <a:srgbClr val="595959"/>
                          </a:solidFill>
                          <a:effectLst/>
                          <a:latin typeface="Arial" panose="020B0604020202020204" pitchFamily="34" charset="0"/>
                        </a:rPr>
                        <a:t>(ISS.220)</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Matters noted on contract management - </a:t>
                      </a:r>
                      <a:r>
                        <a:rPr lang="en-US" sz="500" b="1" i="0" u="none" strike="noStrike">
                          <a:solidFill>
                            <a:srgbClr val="595959"/>
                          </a:solidFill>
                          <a:effectLst/>
                          <a:latin typeface="Arial" panose="020B0604020202020204" pitchFamily="34" charset="0"/>
                        </a:rPr>
                        <a:t>(ISS.275)</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Supplier not registered for VAT - </a:t>
                      </a:r>
                      <a:r>
                        <a:rPr lang="en-US" sz="500" b="1" i="0" u="none" strike="noStrike">
                          <a:solidFill>
                            <a:srgbClr val="595959"/>
                          </a:solidFill>
                          <a:effectLst/>
                          <a:latin typeface="Arial" panose="020B0604020202020204" pitchFamily="34" charset="0"/>
                        </a:rPr>
                        <a:t>(ISS.213)</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SUPPLY AND DELIVERY OF CONSUMABLES FOR MANGAUNG METROPOLITAN MUNICIPALITY (MMM/BID 735: 2023/2025) Contract no: C792 A/B - </a:t>
                      </a:r>
                      <a:r>
                        <a:rPr lang="en-US" sz="500" b="1" i="0" u="none" strike="noStrike">
                          <a:solidFill>
                            <a:srgbClr val="595959"/>
                          </a:solidFill>
                          <a:effectLst/>
                          <a:latin typeface="Arial" panose="020B0604020202020204" pitchFamily="34" charset="0"/>
                        </a:rPr>
                        <a:t>(ISS.236)</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THABA NCHU WATER AND SANITATION AT EXT27 MAROKA AND RATAU (MMM/BID 676(A): 2024/2025) Contract no: C811 - </a:t>
                      </a:r>
                      <a:r>
                        <a:rPr lang="en-US" sz="500" b="1" i="0" u="none" strike="noStrike">
                          <a:solidFill>
                            <a:srgbClr val="595959"/>
                          </a:solidFill>
                          <a:effectLst/>
                          <a:latin typeface="Arial" panose="020B0604020202020204" pitchFamily="34" charset="0"/>
                        </a:rPr>
                        <a:t>(ISS.228)</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 THE INSTALLATION OF WATER AND SEWER IN BOTSHABELO SECTION H2873 AND G1011 (MMM/BID 749: 2024/2025) Contract no: C821 - </a:t>
                      </a:r>
                      <a:r>
                        <a:rPr lang="en-US" sz="500" b="1" i="0" u="none" strike="noStrike">
                          <a:solidFill>
                            <a:srgbClr val="595959"/>
                          </a:solidFill>
                          <a:effectLst/>
                          <a:latin typeface="Arial" panose="020B0604020202020204" pitchFamily="34" charset="0"/>
                        </a:rPr>
                        <a:t>(ISS.225)</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BiD_ 687(AA)_Debt collectors panel - </a:t>
                      </a:r>
                      <a:r>
                        <a:rPr lang="en-US" sz="500" b="1" i="0" u="none" strike="noStrike">
                          <a:solidFill>
                            <a:srgbClr val="595959"/>
                          </a:solidFill>
                          <a:effectLst/>
                          <a:latin typeface="Arial" panose="020B0604020202020204" pitchFamily="34" charset="0"/>
                        </a:rPr>
                        <a:t>(ISS.310)</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a:solidFill>
                            <a:srgbClr val="000000"/>
                          </a:solidFill>
                          <a:effectLst/>
                          <a:latin typeface="Arial" panose="020B0604020202020204" pitchFamily="34" charset="0"/>
                        </a:rPr>
                        <a:t>Procurement and contract management: BID_727_Fleet panel - </a:t>
                      </a:r>
                      <a:r>
                        <a:rPr lang="en-US" sz="500" b="1" i="0" u="none" strike="noStrike">
                          <a:solidFill>
                            <a:srgbClr val="595959"/>
                          </a:solidFill>
                          <a:effectLst/>
                          <a:latin typeface="Arial" panose="020B0604020202020204" pitchFamily="34" charset="0"/>
                        </a:rPr>
                        <a:t>(ISS.312)</a:t>
                      </a:r>
                      <a:endParaRPr lang="en-US"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ZA" sz="500" b="0" i="0" u="none" strike="noStrike">
                          <a:solidFill>
                            <a:srgbClr val="000000"/>
                          </a:solidFill>
                          <a:effectLst/>
                          <a:latin typeface="Arial" panose="020B0604020202020204" pitchFamily="34" charset="0"/>
                        </a:rPr>
                        <a:t>Procurement and contract management: BID_694_BBT construction - </a:t>
                      </a:r>
                      <a:r>
                        <a:rPr lang="en-ZA" sz="500" b="1" i="0" u="none" strike="noStrike">
                          <a:solidFill>
                            <a:srgbClr val="595959"/>
                          </a:solidFill>
                          <a:effectLst/>
                          <a:latin typeface="Arial" panose="020B0604020202020204" pitchFamily="34" charset="0"/>
                        </a:rPr>
                        <a:t>(ISS.311)</a:t>
                      </a:r>
                      <a:endParaRPr lang="en-ZA" sz="500" b="0" i="0" u="none" strike="noStrike">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273">
                <a:tc>
                  <a:txBody>
                    <a:bodyPr/>
                    <a:lstStyle/>
                    <a:p>
                      <a:pPr algn="l" fontAlgn="ctr">
                        <a:buNone/>
                      </a:pPr>
                      <a:r>
                        <a:rPr lang="en-US" sz="500" b="0" i="0" u="none" strike="noStrike" dirty="0">
                          <a:solidFill>
                            <a:srgbClr val="000000"/>
                          </a:solidFill>
                          <a:effectLst/>
                          <a:latin typeface="Arial" panose="020B0604020202020204" pitchFamily="34" charset="0"/>
                        </a:rPr>
                        <a:t>Procurement and contract management: Limitation RFI 255_All information not submitted - </a:t>
                      </a:r>
                      <a:r>
                        <a:rPr lang="en-US" sz="500" b="1" i="0" u="none" strike="noStrike" dirty="0">
                          <a:solidFill>
                            <a:srgbClr val="595959"/>
                          </a:solidFill>
                          <a:effectLst/>
                          <a:latin typeface="Arial" panose="020B0604020202020204" pitchFamily="34" charset="0"/>
                        </a:rPr>
                        <a:t>(ISS.152)</a:t>
                      </a:r>
                      <a:endParaRPr lang="en-US" sz="500" b="0" i="0" u="none" strike="noStrike" dirty="0">
                        <a:solidFill>
                          <a:srgbClr val="000000"/>
                        </a:solidFill>
                        <a:effectLst/>
                        <a:latin typeface="Arial" panose="020B0604020202020204" pitchFamily="34" charset="0"/>
                      </a:endParaRPr>
                    </a:p>
                  </a:txBody>
                  <a:tcPr marL="3381" marR="3381" marT="3381" marB="2433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70705" name="Content Placeholder 4"/>
          <p:cNvSpPr>
            <a:spLocks noGrp="1"/>
          </p:cNvSpPr>
          <p:nvPr>
            <p:ph sz="half" idx="2"/>
          </p:nvPr>
        </p:nvSpPr>
        <p:spPr>
          <a:xfrm>
            <a:off x="6248400" y="981075"/>
            <a:ext cx="5334000" cy="5616575"/>
          </a:xfrm>
        </p:spPr>
        <p:txBody>
          <a:bodyPr vert="horz" wrap="square" lIns="91440" tIns="45720" rIns="91440" bIns="45720" anchor="t" anchorCtr="0"/>
          <a:lstStyle/>
          <a:p>
            <a:pPr>
              <a:buSzPct val="75000"/>
            </a:pPr>
            <a:r>
              <a:rPr lang="en-US" altLang="en-US" sz="1100" dirty="0">
                <a:solidFill>
                  <a:schemeClr val="bg1"/>
                </a:solidFill>
                <a:latin typeface="+mn-lt"/>
                <a:ea typeface="+mn-ea"/>
                <a:cs typeface="+mn-cs"/>
              </a:rPr>
              <a:t>SCM unit is performing its role (framework contracts, bid adverting, bids closure, supporting bid committees)</a:t>
            </a:r>
            <a:endParaRPr lang="en-US" altLang="en-US" sz="1100" dirty="0">
              <a:solidFill>
                <a:schemeClr val="bg1"/>
              </a:solidFill>
              <a:latin typeface="+mn-lt"/>
              <a:ea typeface="+mn-ea"/>
              <a:cs typeface="+mn-cs"/>
            </a:endParaRPr>
          </a:p>
          <a:p>
            <a:pPr>
              <a:buSzPct val="75000"/>
            </a:pPr>
            <a:r>
              <a:rPr lang="en-US" altLang="en-US" sz="1100" dirty="0">
                <a:solidFill>
                  <a:schemeClr val="bg1"/>
                </a:solidFill>
                <a:latin typeface="+mn-lt"/>
                <a:ea typeface="+mn-ea"/>
                <a:cs typeface="+mn-cs"/>
              </a:rPr>
              <a:t>Key issues lies with advertising (Bid Bulletin, is being scrapped, bids to be advertised immediately after approval by BSC) cut time between bid specs and bid advertising</a:t>
            </a:r>
            <a:endParaRPr lang="en-US" altLang="en-US" sz="1100" dirty="0">
              <a:solidFill>
                <a:schemeClr val="bg1"/>
              </a:solidFill>
              <a:latin typeface="+mn-lt"/>
              <a:ea typeface="+mn-ea"/>
              <a:cs typeface="+mn-cs"/>
            </a:endParaRPr>
          </a:p>
          <a:p>
            <a:pPr>
              <a:buSzPct val="75000"/>
            </a:pPr>
            <a:r>
              <a:rPr lang="en-US" altLang="en-US" sz="1100" dirty="0">
                <a:solidFill>
                  <a:schemeClr val="bg1"/>
                </a:solidFill>
                <a:latin typeface="+mn-lt"/>
                <a:ea typeface="+mn-ea"/>
                <a:cs typeface="+mn-cs"/>
              </a:rPr>
              <a:t>Technical evaluation by user directorate – contributes to slow finalization of bids – not in the control of SCM but respective HoD, look at possibilities of performing this concurrently with BEC</a:t>
            </a:r>
            <a:endParaRPr lang="en-US" altLang="en-US" sz="1100" dirty="0">
              <a:solidFill>
                <a:schemeClr val="bg1"/>
              </a:solidFill>
              <a:latin typeface="+mn-lt"/>
              <a:ea typeface="+mn-ea"/>
              <a:cs typeface="+mn-cs"/>
            </a:endParaRPr>
          </a:p>
          <a:p>
            <a:pPr>
              <a:buSzPct val="75000"/>
            </a:pPr>
            <a:r>
              <a:rPr lang="en-US" altLang="en-US" sz="1100" dirty="0">
                <a:solidFill>
                  <a:schemeClr val="bg1"/>
                </a:solidFill>
                <a:latin typeface="+mn-lt"/>
                <a:ea typeface="+mn-ea"/>
                <a:cs typeface="+mn-cs"/>
              </a:rPr>
              <a:t>Bid committees functional – BAC sits every Friday, BEC Wednesday and Thursday and BSC Mondays </a:t>
            </a:r>
            <a:endParaRPr lang="en-US" altLang="en-US" sz="1100" dirty="0">
              <a:solidFill>
                <a:schemeClr val="bg1"/>
              </a:solidFill>
              <a:latin typeface="+mn-lt"/>
              <a:ea typeface="+mn-ea"/>
              <a:cs typeface="+mn-cs"/>
            </a:endParaRPr>
          </a:p>
          <a:p>
            <a:pPr>
              <a:buSzPct val="75000"/>
            </a:pPr>
            <a:r>
              <a:rPr lang="en-US" altLang="en-US" sz="1100" dirty="0">
                <a:solidFill>
                  <a:schemeClr val="bg1"/>
                </a:solidFill>
                <a:latin typeface="+mn-lt"/>
                <a:ea typeface="+mn-ea"/>
                <a:cs typeface="+mn-cs"/>
              </a:rPr>
              <a:t>All CoAFs were cleared – non remained or reported in the Management Letter except for</a:t>
            </a:r>
            <a:endParaRPr lang="en-US" altLang="en-US" sz="1100" dirty="0">
              <a:solidFill>
                <a:schemeClr val="bg1"/>
              </a:solidFill>
              <a:latin typeface="+mn-lt"/>
              <a:ea typeface="+mn-ea"/>
              <a:cs typeface="+mn-cs"/>
            </a:endParaRPr>
          </a:p>
          <a:p>
            <a:pPr lvl="1">
              <a:buSzPct val="65000"/>
            </a:pPr>
            <a:r>
              <a:rPr lang="en-ZA" altLang="en-US" sz="1100" dirty="0">
                <a:solidFill>
                  <a:schemeClr val="bg1"/>
                </a:solidFill>
                <a:latin typeface="+mn-lt"/>
                <a:cs typeface="+mn-cs"/>
              </a:rPr>
              <a:t>Procurement and contract management: BID_694_BBT construction - (ISS.311)</a:t>
            </a:r>
            <a:r>
              <a:rPr lang="en-US" altLang="en-US" sz="1100" dirty="0">
                <a:solidFill>
                  <a:schemeClr val="bg1"/>
                </a:solidFill>
                <a:latin typeface="+mn-lt"/>
                <a:cs typeface="+mn-cs"/>
              </a:rPr>
              <a:t> </a:t>
            </a:r>
            <a:endParaRPr lang="en-US" altLang="en-US" sz="1100" dirty="0">
              <a:solidFill>
                <a:schemeClr val="bg1"/>
              </a:solidFill>
              <a:latin typeface="+mn-lt"/>
              <a:cs typeface="+mn-cs"/>
            </a:endParaRPr>
          </a:p>
          <a:p>
            <a:pPr lvl="1">
              <a:buSzPct val="65000"/>
            </a:pPr>
            <a:r>
              <a:rPr lang="en-US" altLang="en-US" sz="1100" dirty="0">
                <a:solidFill>
                  <a:schemeClr val="bg1"/>
                </a:solidFill>
                <a:latin typeface="+mn-lt"/>
                <a:cs typeface="+mn-cs"/>
              </a:rPr>
              <a:t>Procurement and contract management - Interest business partners - (ISS.220)</a:t>
            </a:r>
            <a:endParaRPr lang="en-US" altLang="en-US" sz="1100" dirty="0">
              <a:solidFill>
                <a:schemeClr val="bg1"/>
              </a:solidFill>
              <a:latin typeface="+mn-lt"/>
              <a:cs typeface="+mn-cs"/>
            </a:endParaRPr>
          </a:p>
          <a:p>
            <a:pPr lvl="1">
              <a:buSzPct val="65000"/>
            </a:pPr>
            <a:r>
              <a:rPr lang="en-US" altLang="en-US" sz="1100" dirty="0">
                <a:solidFill>
                  <a:schemeClr val="bg1"/>
                </a:solidFill>
                <a:latin typeface="+mn-lt"/>
                <a:cs typeface="+mn-cs"/>
              </a:rPr>
              <a:t>Both matters were referred to Fraud and Risk Management unit – awaiting report </a:t>
            </a:r>
            <a:endParaRPr lang="en-US" altLang="en-US" sz="1100" dirty="0">
              <a:solidFill>
                <a:schemeClr val="bg1"/>
              </a:solidFill>
              <a:latin typeface="+mn-lt"/>
              <a:cs typeface="+mn-cs"/>
            </a:endParaRPr>
          </a:p>
          <a:p>
            <a:pPr>
              <a:buSzPct val="75000"/>
            </a:pPr>
            <a:r>
              <a:rPr lang="en-US" altLang="en-US" sz="1100" dirty="0">
                <a:solidFill>
                  <a:schemeClr val="bg1"/>
                </a:solidFill>
                <a:latin typeface="+mn-lt"/>
                <a:ea typeface="+mn-ea"/>
                <a:cs typeface="+mn-cs"/>
              </a:rPr>
              <a:t>SCM challenges – none, despite being 60% under-staffed, however, automation is being planned for the entire function, receiving of bids, compilation of bids opening register, admin checks on bids received (takes longer in cases where too many bids must be processed, recommended timeline 5 days to receive, process and handover bids to user-department for technical evaluation</a:t>
            </a:r>
            <a:endParaRPr lang="en-US" altLang="en-US" sz="1100" dirty="0">
              <a:solidFill>
                <a:schemeClr val="bg1"/>
              </a:solidFill>
              <a:latin typeface="+mn-lt"/>
              <a:ea typeface="+mn-ea"/>
              <a:cs typeface="+mn-cs"/>
            </a:endParaRPr>
          </a:p>
          <a:p>
            <a:pPr>
              <a:buSzPct val="75000"/>
            </a:pPr>
            <a:r>
              <a:rPr lang="en-US" altLang="en-US" sz="1100" dirty="0">
                <a:solidFill>
                  <a:schemeClr val="bg1"/>
                </a:solidFill>
                <a:latin typeface="+mn-lt"/>
                <a:ea typeface="+mn-ea"/>
                <a:cs typeface="+mn-cs"/>
              </a:rPr>
              <a:t>User departments must return the bids with technical reports within 14 working days, however, the worst case is 10 months - Appointment of 4 (four) panel of service providers re-vitalisation and vacuuming of ventilated pit latrine and 185 days – Bid Construction of basic water and Sanitation networks in the Mangaung – ISUPG Funded under Human Settlements, best less than 14 days (only framework tenders, Corporate Services, and Workshop)</a:t>
            </a:r>
            <a:endParaRPr lang="en-ZA" altLang="en-US" sz="1100" dirty="0">
              <a:solidFill>
                <a:schemeClr val="bg1"/>
              </a:solidFill>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4"/>
          <p:cNvSpPr>
            <a:spLocks noGrp="1"/>
          </p:cNvSpPr>
          <p:nvPr>
            <p:ph type="title"/>
          </p:nvPr>
        </p:nvSpPr>
        <p:spPr>
          <a:xfrm>
            <a:off x="711200" y="473075"/>
            <a:ext cx="10871200" cy="868363"/>
          </a:xfrm>
        </p:spPr>
        <p:txBody>
          <a:bodyPr vert="horz" wrap="square" lIns="91440" tIns="45720" rIns="91440" bIns="45720" anchor="b" anchorCtr="0"/>
          <a:lstStyle/>
          <a:p>
            <a:r>
              <a:rPr lang="en-US" altLang="en-US" dirty="0">
                <a:solidFill>
                  <a:schemeClr val="bg1"/>
                </a:solidFill>
              </a:rPr>
              <a:t>Interventions to fast-track procurement </a:t>
            </a:r>
            <a:endParaRPr lang="en-US" altLang="en-US" dirty="0">
              <a:solidFill>
                <a:schemeClr val="bg1"/>
              </a:solidFill>
            </a:endParaRPr>
          </a:p>
        </p:txBody>
      </p:sp>
      <p:sp>
        <p:nvSpPr>
          <p:cNvPr id="71683" name="Content Placeholder 5"/>
          <p:cNvSpPr>
            <a:spLocks noGrp="1"/>
          </p:cNvSpPr>
          <p:nvPr>
            <p:ph idx="1"/>
          </p:nvPr>
        </p:nvSpPr>
        <p:spPr>
          <a:xfrm>
            <a:off x="711200" y="1341438"/>
            <a:ext cx="10871200" cy="4525962"/>
          </a:xfrm>
        </p:spPr>
        <p:txBody>
          <a:bodyPr vert="horz" wrap="square" lIns="91440" tIns="45720" rIns="91440" bIns="45720" anchor="t" anchorCtr="0"/>
          <a:lstStyle/>
          <a:p>
            <a:r>
              <a:rPr lang="en-US" altLang="en-US" sz="2400" dirty="0">
                <a:solidFill>
                  <a:schemeClr val="bg1"/>
                </a:solidFill>
              </a:rPr>
              <a:t>Introduction of PMO to execute bidding processes and payments whilst directorates and Project Managers focus on project execution, management of contract and delivery of the project </a:t>
            </a:r>
            <a:endParaRPr lang="en-US" altLang="en-US" sz="2400" dirty="0">
              <a:solidFill>
                <a:schemeClr val="bg1"/>
              </a:solidFill>
            </a:endParaRPr>
          </a:p>
          <a:p>
            <a:r>
              <a:rPr lang="en-US" altLang="en-US" sz="2400" dirty="0">
                <a:solidFill>
                  <a:schemeClr val="bg1"/>
                </a:solidFill>
              </a:rPr>
              <a:t>With the number of days it takes to return the technical report, the conditional grants expenditure will be affected as those tenders are of the current year, not the next year of the MTREF – if 3 months is spent with tender documents being at user directorate, clearly, site handover can only take place late in the financial year </a:t>
            </a:r>
            <a:endParaRPr lang="en-US" altLang="en-US" sz="2400" dirty="0">
              <a:solidFill>
                <a:schemeClr val="bg1"/>
              </a:solidFill>
            </a:endParaRPr>
          </a:p>
          <a:p>
            <a:r>
              <a:rPr lang="en-US" altLang="en-US" sz="2400" dirty="0">
                <a:solidFill>
                  <a:schemeClr val="bg1"/>
                </a:solidFill>
              </a:rPr>
              <a:t>Delays in submitting technical reports affects all tenders, be it panel appointments or normal tender </a:t>
            </a:r>
            <a:endParaRPr lang="en-ZA" altLang="en-US" sz="24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07988" y="19050"/>
            <a:ext cx="10871200" cy="723900"/>
          </a:xfrm>
        </p:spPr>
        <p:txBody>
          <a:bodyPr vert="horz" wrap="square" lIns="91440" tIns="45720" rIns="91440" bIns="45720" anchor="b" anchorCtr="0"/>
          <a:lstStyle/>
          <a:p>
            <a:pPr algn="ctr"/>
            <a:r>
              <a:rPr lang="en-US" altLang="en-US" dirty="0">
                <a:solidFill>
                  <a:schemeClr val="bg1"/>
                </a:solidFill>
              </a:rPr>
              <a:t>UIFW</a:t>
            </a:r>
            <a:r>
              <a:rPr lang="en-US" altLang="en-US" sz="4000" dirty="0">
                <a:solidFill>
                  <a:schemeClr val="bg1"/>
                </a:solidFill>
              </a:rPr>
              <a:t> – Report Summary </a:t>
            </a:r>
            <a:endParaRPr lang="en-ZA" altLang="en-US" sz="4000" dirty="0">
              <a:solidFill>
                <a:schemeClr val="bg1"/>
              </a:solidFill>
            </a:endParaRPr>
          </a:p>
        </p:txBody>
      </p:sp>
      <p:pic>
        <p:nvPicPr>
          <p:cNvPr id="21507" name="Content Placeholder 17"/>
          <p:cNvPicPr>
            <a:picLocks noGrp="1" noChangeAspect="1"/>
          </p:cNvPicPr>
          <p:nvPr>
            <p:ph idx="1"/>
          </p:nvPr>
        </p:nvPicPr>
        <p:blipFill>
          <a:blip r:embed="rId1"/>
          <a:srcRect/>
          <a:stretch>
            <a:fillRect/>
          </a:stretch>
        </p:blipFill>
        <p:spPr>
          <a:xfrm>
            <a:off x="265113" y="742950"/>
            <a:ext cx="11160125" cy="6022975"/>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REVENUE ENHANCEMENT AND DEBT COLLECTION </a:t>
            </a:r>
            <a:endParaRPr lang="en-ZA" altLang="en-US" dirty="0">
              <a:solidFill>
                <a:schemeClr val="bg2"/>
              </a:solidFill>
              <a:latin typeface="+mj-lt"/>
              <a:ea typeface="+mj-ea"/>
              <a:cs typeface="+mj-cs"/>
            </a:endParaRPr>
          </a:p>
        </p:txBody>
      </p:sp>
      <p:sp>
        <p:nvSpPr>
          <p:cNvPr id="72707" name="Subtitle 4"/>
          <p:cNvSpPr>
            <a:spLocks noGrp="1"/>
          </p:cNvSpPr>
          <p:nvPr>
            <p:ph type="subTitle" idx="1"/>
          </p:nvPr>
        </p:nvSpPr>
        <p:spPr>
          <a:xfrm>
            <a:off x="1828800" y="3733800"/>
            <a:ext cx="8534400" cy="9191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 ZL THEKISHO </a:t>
            </a:r>
            <a:endParaRPr lang="en-ZA" altLang="en-US" dirty="0">
              <a:solidFill>
                <a:schemeClr val="bg2"/>
              </a:solidFill>
              <a:latin typeface="+mn-lt"/>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711200" y="473075"/>
            <a:ext cx="10871200" cy="652463"/>
          </a:xfrm>
        </p:spPr>
        <p:txBody>
          <a:bodyPr vert="horz" wrap="square" lIns="91440" tIns="45720" rIns="91440" bIns="45720" anchor="b" anchorCtr="0"/>
          <a:lstStyle/>
          <a:p>
            <a:r>
              <a:rPr lang="en-US" altLang="en-US" sz="3200" dirty="0">
                <a:solidFill>
                  <a:schemeClr val="bg1"/>
                </a:solidFill>
              </a:rPr>
              <a:t>Customer/Revenue base profiling </a:t>
            </a:r>
            <a:endParaRPr lang="en-ZA" altLang="en-US" sz="3200" dirty="0">
              <a:solidFill>
                <a:schemeClr val="bg1"/>
              </a:solidFill>
            </a:endParaRPr>
          </a:p>
        </p:txBody>
      </p:sp>
      <p:sp>
        <p:nvSpPr>
          <p:cNvPr id="3" name="Content Placeholder 2"/>
          <p:cNvSpPr>
            <a:spLocks noGrp="1"/>
          </p:cNvSpPr>
          <p:nvPr>
            <p:ph idx="1"/>
          </p:nvPr>
        </p:nvSpPr>
        <p:spPr>
          <a:xfrm>
            <a:off x="711200" y="1125538"/>
            <a:ext cx="10871200" cy="5399088"/>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metro is very rural – generating R129 billion GDP, with no light or heavy industries, unlike other cities, and nearly 2%  to National GDP</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metro has 37 villages under the </a:t>
            </a:r>
            <a:r>
              <a:rPr kumimoji="0" lang="en-US" sz="1800" b="0" i="0" u="none" strike="noStrike" kern="0" cap="none" spc="0" normalizeH="0" baseline="0" noProof="0" dirty="0" err="1">
                <a:ln>
                  <a:noFill/>
                </a:ln>
                <a:solidFill>
                  <a:schemeClr val="bg1"/>
                </a:solidFill>
                <a:effectLst/>
                <a:uLnTx/>
                <a:uFillTx/>
                <a:latin typeface="+mn-lt"/>
                <a:ea typeface="+mn-ea"/>
                <a:cs typeface="+mn-cs"/>
              </a:rPr>
              <a:t>Barolong</a:t>
            </a:r>
            <a:r>
              <a:rPr kumimoji="0" lang="en-US" sz="1800" b="0" i="0" u="none" strike="noStrike" kern="0" cap="none" spc="0" normalizeH="0" baseline="0" noProof="0" dirty="0">
                <a:ln>
                  <a:noFill/>
                </a:ln>
                <a:solidFill>
                  <a:schemeClr val="bg1"/>
                </a:solidFill>
                <a:effectLst/>
                <a:uLnTx/>
                <a:uFillTx/>
                <a:latin typeface="+mn-lt"/>
                <a:ea typeface="+mn-ea"/>
                <a:cs typeface="+mn-cs"/>
              </a:rPr>
              <a:t> Tribal Authority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Population is concentrated in the age groups between 20 and 44 – where unemployment is highest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Community and Government are the largest drivers of the economy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60% of households depend on grants</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Out of 276 905 households, 167 000 of these are indigent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With ISUPG, the city continues to upgrade informal settlements with slow growth on middle to income houses being built, no emergence of industrial development or massive and visible investment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city has an entity which successfully distributes through prepaid electricity meters (195 000), whilst the parent is distributing water on 18 000 prepaid, 248 000 conventional water meters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Townships collection rate is anything between 0% to 5%, despite the fact that there is a service </a:t>
            </a:r>
            <a:r>
              <a:rPr kumimoji="0" lang="en-US" sz="1800" b="0" i="0" u="none" strike="noStrike" kern="0" cap="none" spc="0" normalizeH="0" baseline="0" noProof="0" dirty="0" err="1">
                <a:ln>
                  <a:noFill/>
                </a:ln>
                <a:solidFill>
                  <a:schemeClr val="bg1"/>
                </a:solidFill>
                <a:effectLst/>
                <a:uLnTx/>
                <a:uFillTx/>
                <a:latin typeface="+mn-lt"/>
                <a:ea typeface="+mn-ea"/>
                <a:cs typeface="+mn-cs"/>
              </a:rPr>
              <a:t>cente</a:t>
            </a:r>
            <a:r>
              <a:rPr kumimoji="0" lang="en-US" sz="1800" b="0" i="0" u="none" strike="noStrike" kern="0" cap="none" spc="0" normalizeH="0" baseline="0" noProof="0" dirty="0">
                <a:ln>
                  <a:noFill/>
                </a:ln>
                <a:solidFill>
                  <a:schemeClr val="bg1"/>
                </a:solidFill>
                <a:effectLst/>
                <a:uLnTx/>
                <a:uFillTx/>
                <a:latin typeface="+mn-lt"/>
                <a:ea typeface="+mn-ea"/>
                <a:cs typeface="+mn-cs"/>
              </a:rPr>
              <a:t> in every town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city launched Operation Patala – customers are raising timing issues of launching the operation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The city is busy registering Indigents – project experienced set-backs, target is 120 000 by end of June, with the set-back, the number is doubtful (community outreach to assist households to use the gadgets – registration is through a system, no longer completion of forms </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sz="3100" b="0" i="0" u="none" strike="noStrike" kern="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711200" y="473075"/>
            <a:ext cx="10871200" cy="517525"/>
          </a:xfrm>
        </p:spPr>
        <p:txBody>
          <a:bodyPr vert="horz" wrap="square" lIns="91440" tIns="45720" rIns="91440" bIns="45720" anchor="b" anchorCtr="0"/>
          <a:lstStyle/>
          <a:p>
            <a:r>
              <a:rPr lang="en-US" altLang="en-US" sz="3600" dirty="0">
                <a:solidFill>
                  <a:schemeClr val="bg1"/>
                </a:solidFill>
              </a:rPr>
              <a:t>Revenue enhancement and debt management </a:t>
            </a:r>
            <a:endParaRPr lang="en-ZA" altLang="en-US" sz="3600" dirty="0">
              <a:solidFill>
                <a:schemeClr val="bg1"/>
              </a:solidFill>
            </a:endParaRPr>
          </a:p>
        </p:txBody>
      </p:sp>
      <p:sp>
        <p:nvSpPr>
          <p:cNvPr id="74755" name="Content Placeholder 2"/>
          <p:cNvSpPr>
            <a:spLocks noGrp="1"/>
          </p:cNvSpPr>
          <p:nvPr>
            <p:ph sz="half" idx="1"/>
          </p:nvPr>
        </p:nvSpPr>
        <p:spPr>
          <a:xfrm>
            <a:off x="711200" y="990600"/>
            <a:ext cx="5334000" cy="5678488"/>
          </a:xfrm>
        </p:spPr>
        <p:txBody>
          <a:bodyPr vert="horz" wrap="square" lIns="91440" tIns="45720" rIns="91440" bIns="45720" anchor="t" anchorCtr="0"/>
          <a:lstStyle/>
          <a:p>
            <a:pPr>
              <a:buSzPct val="75000"/>
            </a:pPr>
            <a:r>
              <a:rPr lang="en-US" altLang="en-US" sz="1200" dirty="0">
                <a:solidFill>
                  <a:schemeClr val="bg1"/>
                </a:solidFill>
                <a:latin typeface="+mn-lt"/>
                <a:ea typeface="+mn-ea"/>
                <a:cs typeface="+mn-cs"/>
              </a:rPr>
              <a:t>Focus is growth without dependency on tariffs – Approval of township developments (private sector and government (Vistas nor progressing)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Complete and equitable GVR – achieved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Properties not complying with MPRA – multiple use – split in the new GVR (outcry and objections received) all being dealt with – small holdings registered as all farm, paying 0.25 of residential rates, now, residential portion will be aligned and levied accordingly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Closed the Valuation 2022 – 2026, appeal board certificate received</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Metering of unmetered areas</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Implementation of water smart meters (part of Water and Sanitation Trading Services Reforms)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Pricing optimization – financial modelling for trading services (water, 0-6kl sold at loss, now adjusted, resulted in overall increase of 14,4% for 2026/27)</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Perform valuation roll recon and billing quarterly – completeness of billing</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Master Data Management – requirement with reforms coming into effect (opening and closing of accounts, installation, decommissioning and replacement of meters BP Engineering critical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Certificate of service as a minimum and absolute requirement for billing – to avoid Grassland matter (petition)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Continue with the implementation of Collection Action Plan (resolve all issues with CENTLEC) </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Updated Indigent Register – system-based processes adopted and in implementation (staff issues – casual workers needed to support walk-ins at the service points and assist ward-based outreach)</a:t>
            </a:r>
            <a:endParaRPr lang="en-US" altLang="en-US" sz="1200" dirty="0">
              <a:solidFill>
                <a:schemeClr val="bg1"/>
              </a:solidFill>
              <a:latin typeface="+mn-lt"/>
              <a:ea typeface="+mn-ea"/>
              <a:cs typeface="+mn-cs"/>
            </a:endParaRPr>
          </a:p>
          <a:p>
            <a:pPr>
              <a:buSzPct val="75000"/>
            </a:pPr>
            <a:r>
              <a:rPr lang="en-US" altLang="en-US" sz="1200" dirty="0">
                <a:solidFill>
                  <a:schemeClr val="bg1"/>
                </a:solidFill>
                <a:latin typeface="+mn-lt"/>
                <a:ea typeface="+mn-ea"/>
                <a:cs typeface="+mn-cs"/>
              </a:rPr>
              <a:t>Monthly meetings with service delivery departments (metering, reading, billing, customer management, disputes, RCC issues)</a:t>
            </a:r>
            <a:endParaRPr lang="en-US" altLang="en-US" sz="1200" dirty="0">
              <a:solidFill>
                <a:schemeClr val="bg1"/>
              </a:solidFill>
              <a:latin typeface="+mn-lt"/>
              <a:ea typeface="+mn-ea"/>
              <a:cs typeface="+mn-cs"/>
            </a:endParaRPr>
          </a:p>
          <a:p>
            <a:pPr>
              <a:buSzPct val="75000"/>
            </a:pPr>
            <a:endParaRPr lang="en-US" altLang="en-US" sz="1200" dirty="0">
              <a:solidFill>
                <a:schemeClr val="bg1"/>
              </a:solidFill>
              <a:latin typeface="+mn-lt"/>
              <a:ea typeface="+mn-ea"/>
              <a:cs typeface="+mn-cs"/>
            </a:endParaRPr>
          </a:p>
        </p:txBody>
      </p:sp>
      <p:sp>
        <p:nvSpPr>
          <p:cNvPr id="74756" name="Content Placeholder 3"/>
          <p:cNvSpPr>
            <a:spLocks noGrp="1"/>
          </p:cNvSpPr>
          <p:nvPr>
            <p:ph sz="half" idx="2"/>
          </p:nvPr>
        </p:nvSpPr>
        <p:spPr>
          <a:xfrm>
            <a:off x="6248400" y="990600"/>
            <a:ext cx="5334000" cy="5678488"/>
          </a:xfrm>
        </p:spPr>
        <p:txBody>
          <a:bodyPr vert="horz" wrap="square" lIns="91440" tIns="45720" rIns="91440" bIns="45720" anchor="t" anchorCtr="0"/>
          <a:lstStyle/>
          <a:p>
            <a:pPr>
              <a:buSzPct val="75000"/>
            </a:pPr>
            <a:r>
              <a:rPr lang="en-US" altLang="en-US" sz="2000" dirty="0">
                <a:solidFill>
                  <a:schemeClr val="bg1"/>
                </a:solidFill>
                <a:latin typeface="+mn-lt"/>
                <a:ea typeface="+mn-ea"/>
                <a:cs typeface="+mn-cs"/>
              </a:rPr>
              <a:t>Continue with Collection Action Plan (disconnect non-payers)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Panel of debt collectors to augment own capacity (commission based)</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Data cleansing and revenue leakage  exercise – tender out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Meter management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Use of prepaid vending system to collect rates and taxes (policy makes provision, but not yet implemented – waiting for CENTLEC collaboration)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Monetizing municipal assets (advertising boards, investment property, idle assets and auctioning)</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Online and self-service payment portals </a:t>
            </a:r>
            <a:endParaRPr lang="en-US" altLang="en-US" sz="2000" dirty="0">
              <a:solidFill>
                <a:schemeClr val="bg1"/>
              </a:solidFill>
              <a:latin typeface="+mn-lt"/>
              <a:ea typeface="+mn-ea"/>
              <a:cs typeface="+mn-cs"/>
            </a:endParaRPr>
          </a:p>
          <a:p>
            <a:pPr>
              <a:buSzPct val="75000"/>
            </a:pPr>
            <a:r>
              <a:rPr lang="en-US" altLang="en-US" sz="2000" dirty="0">
                <a:solidFill>
                  <a:schemeClr val="bg1"/>
                </a:solidFill>
                <a:latin typeface="+mn-lt"/>
                <a:ea typeface="+mn-ea"/>
                <a:cs typeface="+mn-cs"/>
              </a:rPr>
              <a:t>Aggressive credit control </a:t>
            </a:r>
            <a:endParaRPr lang="en-ZA" altLang="en-US" sz="2000" dirty="0">
              <a:solidFill>
                <a:schemeClr val="bg1"/>
              </a:solidFill>
              <a:latin typeface="+mn-lt"/>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711200" y="473075"/>
            <a:ext cx="10871200" cy="652463"/>
          </a:xfrm>
        </p:spPr>
        <p:txBody>
          <a:bodyPr vert="horz" wrap="square" lIns="91440" tIns="45720" rIns="91440" bIns="45720" anchor="b" anchorCtr="0"/>
          <a:lstStyle/>
          <a:p>
            <a:r>
              <a:rPr lang="en-US" altLang="en-US" sz="2800" b="1" dirty="0">
                <a:solidFill>
                  <a:schemeClr val="bg1"/>
                </a:solidFill>
              </a:rPr>
              <a:t>Revenue and collection rate Residential areas – Low income </a:t>
            </a:r>
            <a:endParaRPr lang="en-ZA" altLang="en-US" sz="2800" b="1" dirty="0">
              <a:solidFill>
                <a:schemeClr val="bg1"/>
              </a:solidFill>
            </a:endParaRPr>
          </a:p>
        </p:txBody>
      </p:sp>
      <p:pic>
        <p:nvPicPr>
          <p:cNvPr id="75779" name="Content Placeholder 10"/>
          <p:cNvPicPr>
            <a:picLocks noChangeAspect="1"/>
          </p:cNvPicPr>
          <p:nvPr/>
        </p:nvPicPr>
        <p:blipFill>
          <a:blip r:embed="rId1"/>
          <a:stretch>
            <a:fillRect/>
          </a:stretch>
        </p:blipFill>
        <p:spPr>
          <a:xfrm>
            <a:off x="1055688" y="1412875"/>
            <a:ext cx="9396412" cy="4895850"/>
          </a:xfrm>
          <a:prstGeom prst="rect">
            <a:avLst/>
          </a:prstGeom>
          <a:noFill/>
          <a:ln w="9525">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sz="3200" dirty="0">
                <a:solidFill>
                  <a:schemeClr val="bg1"/>
                </a:solidFill>
              </a:rPr>
              <a:t>Cash from operations in last 7 financial years</a:t>
            </a:r>
            <a:endParaRPr lang="en-US" altLang="en-US" sz="3200" dirty="0">
              <a:solidFill>
                <a:schemeClr val="bg1"/>
              </a:solidFill>
            </a:endParaRPr>
          </a:p>
        </p:txBody>
      </p:sp>
      <p:pic>
        <p:nvPicPr>
          <p:cNvPr id="77827" name="Picture 3"/>
          <p:cNvPicPr>
            <a:picLocks noChangeAspect="1"/>
          </p:cNvPicPr>
          <p:nvPr/>
        </p:nvPicPr>
        <p:blipFill>
          <a:blip r:embed="rId1"/>
          <a:stretch>
            <a:fillRect/>
          </a:stretch>
        </p:blipFill>
        <p:spPr>
          <a:xfrm>
            <a:off x="2495550" y="1700213"/>
            <a:ext cx="6224588" cy="3889375"/>
          </a:xfrm>
          <a:prstGeom prst="rect">
            <a:avLst/>
          </a:prstGeom>
          <a:noFill/>
          <a:ln w="9525">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sz="3200" dirty="0">
                <a:solidFill>
                  <a:schemeClr val="bg1"/>
                </a:solidFill>
              </a:rPr>
              <a:t>Ratio analysis on cash flow in the last 7 financial years</a:t>
            </a:r>
            <a:endParaRPr lang="en-US" altLang="en-US" sz="3200" dirty="0">
              <a:solidFill>
                <a:schemeClr val="bg1"/>
              </a:solidFill>
            </a:endParaRPr>
          </a:p>
        </p:txBody>
      </p:sp>
      <p:pic>
        <p:nvPicPr>
          <p:cNvPr id="78851" name="Picture 6"/>
          <p:cNvPicPr>
            <a:picLocks noChangeAspect="1"/>
          </p:cNvPicPr>
          <p:nvPr/>
        </p:nvPicPr>
        <p:blipFill>
          <a:blip r:embed="rId1"/>
          <a:stretch>
            <a:fillRect/>
          </a:stretch>
        </p:blipFill>
        <p:spPr>
          <a:xfrm>
            <a:off x="623888" y="1916113"/>
            <a:ext cx="5227637" cy="3314700"/>
          </a:xfrm>
          <a:prstGeom prst="rect">
            <a:avLst/>
          </a:prstGeom>
          <a:noFill/>
          <a:ln w="9525">
            <a:noFill/>
          </a:ln>
        </p:spPr>
      </p:pic>
      <p:pic>
        <p:nvPicPr>
          <p:cNvPr id="78852" name="Picture 9"/>
          <p:cNvPicPr>
            <a:picLocks noChangeAspect="1"/>
          </p:cNvPicPr>
          <p:nvPr/>
        </p:nvPicPr>
        <p:blipFill>
          <a:blip r:embed="rId2"/>
          <a:stretch>
            <a:fillRect/>
          </a:stretch>
        </p:blipFill>
        <p:spPr>
          <a:xfrm>
            <a:off x="6311900" y="1908175"/>
            <a:ext cx="5378450" cy="3313113"/>
          </a:xfrm>
          <a:prstGeom prst="rect">
            <a:avLst/>
          </a:prstGeom>
          <a:noFill/>
          <a:ln w="9525">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711200" y="473075"/>
            <a:ext cx="10871200" cy="652463"/>
          </a:xfrm>
        </p:spPr>
        <p:txBody>
          <a:bodyPr vert="horz" wrap="square" lIns="91440" tIns="45720" rIns="91440" bIns="45720" anchor="b" anchorCtr="0"/>
          <a:lstStyle/>
          <a:p>
            <a:r>
              <a:rPr lang="en-US" altLang="en-US" sz="3600" dirty="0">
                <a:solidFill>
                  <a:schemeClr val="bg1"/>
                </a:solidFill>
              </a:rPr>
              <a:t>Vaal Central Water / ESKOM Bulk accounts </a:t>
            </a:r>
            <a:endParaRPr lang="en-ZA" altLang="en-US" sz="3600" dirty="0">
              <a:solidFill>
                <a:schemeClr val="bg1"/>
              </a:solidFill>
            </a:endParaRPr>
          </a:p>
        </p:txBody>
      </p:sp>
      <p:sp>
        <p:nvSpPr>
          <p:cNvPr id="79875" name="Content Placeholder 2"/>
          <p:cNvSpPr>
            <a:spLocks noGrp="1"/>
          </p:cNvSpPr>
          <p:nvPr>
            <p:ph idx="1"/>
          </p:nvPr>
        </p:nvSpPr>
        <p:spPr>
          <a:xfrm>
            <a:off x="711200" y="1196975"/>
            <a:ext cx="10871200" cy="5040313"/>
          </a:xfrm>
        </p:spPr>
        <p:txBody>
          <a:bodyPr vert="horz" wrap="square" lIns="91440" tIns="45720" rIns="91440" bIns="45720" anchor="t" anchorCtr="0"/>
          <a:lstStyle/>
          <a:p>
            <a:r>
              <a:rPr lang="en-ZA" altLang="en-US" sz="2000" dirty="0">
                <a:solidFill>
                  <a:schemeClr val="bg1"/>
                </a:solidFill>
              </a:rPr>
              <a:t>Vaal Central Water:</a:t>
            </a:r>
            <a:endParaRPr lang="en-ZA" altLang="en-US" sz="2000" dirty="0">
              <a:solidFill>
                <a:schemeClr val="bg1"/>
              </a:solidFill>
            </a:endParaRPr>
          </a:p>
          <a:p>
            <a:pPr lvl="1"/>
            <a:r>
              <a:rPr lang="en-ZA" altLang="en-US" sz="1800" dirty="0">
                <a:solidFill>
                  <a:schemeClr val="bg1"/>
                </a:solidFill>
              </a:rPr>
              <a:t>The city entered into payment arrangement with VCW on 19 February 2024 with the following terms:</a:t>
            </a:r>
            <a:endParaRPr lang="en-ZA" altLang="en-US" sz="1800" dirty="0">
              <a:solidFill>
                <a:schemeClr val="bg1"/>
              </a:solidFill>
            </a:endParaRPr>
          </a:p>
          <a:p>
            <a:pPr lvl="2"/>
            <a:r>
              <a:rPr lang="en-ZA" altLang="en-US" sz="1600" dirty="0">
                <a:solidFill>
                  <a:schemeClr val="bg1"/>
                </a:solidFill>
              </a:rPr>
              <a:t>The total arrear debt with VCW was R 606 310 208 at the date of the arrangement</a:t>
            </a:r>
            <a:endParaRPr lang="en-ZA" altLang="en-US" sz="1600" dirty="0">
              <a:solidFill>
                <a:schemeClr val="bg1"/>
              </a:solidFill>
            </a:endParaRPr>
          </a:p>
          <a:p>
            <a:pPr lvl="2"/>
            <a:r>
              <a:rPr lang="en-ZA" altLang="en-US" sz="1600" dirty="0">
                <a:solidFill>
                  <a:schemeClr val="bg1"/>
                </a:solidFill>
              </a:rPr>
              <a:t>Payment of monthly current account every month</a:t>
            </a:r>
            <a:endParaRPr lang="en-ZA" altLang="en-US" sz="1600" dirty="0">
              <a:solidFill>
                <a:schemeClr val="bg1"/>
              </a:solidFill>
            </a:endParaRPr>
          </a:p>
          <a:p>
            <a:pPr lvl="2"/>
            <a:r>
              <a:rPr lang="en-ZA" altLang="en-US" sz="1600" dirty="0">
                <a:solidFill>
                  <a:schemeClr val="bg1"/>
                </a:solidFill>
              </a:rPr>
              <a:t>Payment of arrears in line with receipt of tranches of equitable share receipts starting on July 2024 and paid every July, December and March month to an amount of R 35 million and a final payment of R 46,31 million in December 2029</a:t>
            </a:r>
            <a:endParaRPr lang="en-ZA" altLang="en-US" sz="1600" dirty="0">
              <a:solidFill>
                <a:schemeClr val="bg1"/>
              </a:solidFill>
            </a:endParaRPr>
          </a:p>
          <a:p>
            <a:pPr lvl="1"/>
            <a:r>
              <a:rPr lang="en-ZA" altLang="en-US" sz="1800" dirty="0">
                <a:solidFill>
                  <a:schemeClr val="bg1"/>
                </a:solidFill>
              </a:rPr>
              <a:t>The city has kept to this payment arrangement and status since entering this arrangement:</a:t>
            </a:r>
            <a:endParaRPr lang="en-ZA" altLang="en-US" sz="1800" dirty="0">
              <a:solidFill>
                <a:schemeClr val="bg1"/>
              </a:solidFill>
            </a:endParaRPr>
          </a:p>
          <a:p>
            <a:pPr lvl="2"/>
            <a:r>
              <a:rPr lang="en-ZA" altLang="en-US" sz="1600" dirty="0">
                <a:solidFill>
                  <a:schemeClr val="bg1"/>
                </a:solidFill>
              </a:rPr>
              <a:t>Outstanding balance as of end of Quarter 3 (March 2026) is R 396 310 208</a:t>
            </a:r>
            <a:endParaRPr lang="en-ZA" altLang="en-US" sz="1600" dirty="0">
              <a:solidFill>
                <a:schemeClr val="bg1"/>
              </a:solidFill>
            </a:endParaRPr>
          </a:p>
          <a:p>
            <a:pPr lvl="2"/>
            <a:r>
              <a:rPr lang="en-ZA" altLang="en-US" sz="1600" dirty="0">
                <a:solidFill>
                  <a:schemeClr val="bg1"/>
                </a:solidFill>
              </a:rPr>
              <a:t>Current accounts are settled every month and total payments made since arrangement = R 2,301 billion was paid</a:t>
            </a:r>
            <a:endParaRPr lang="en-ZA" altLang="en-US" sz="1600" dirty="0">
              <a:solidFill>
                <a:schemeClr val="bg1"/>
              </a:solidFill>
            </a:endParaRPr>
          </a:p>
          <a:p>
            <a:pPr lvl="2"/>
            <a:r>
              <a:rPr lang="en-ZA" altLang="en-US" sz="1600" dirty="0">
                <a:solidFill>
                  <a:schemeClr val="bg1"/>
                </a:solidFill>
              </a:rPr>
              <a:t>Through negotiations and engagements with VCW, the board wrote off R 287 million (R 192 million related to 2024 and prior years) of interest due to  maintaining of the payment arrangement and the understanding that future interest write offs will be considered if payment arrangement is maintained</a:t>
            </a:r>
            <a:endParaRPr lang="en-ZA" altLang="en-US" sz="1600" dirty="0">
              <a:solidFill>
                <a:schemeClr val="bg1"/>
              </a:solidFill>
            </a:endParaRPr>
          </a:p>
          <a:p>
            <a:pPr lvl="1"/>
            <a:r>
              <a:rPr lang="en-ZA" altLang="en-US" sz="1800" dirty="0">
                <a:solidFill>
                  <a:schemeClr val="bg1"/>
                </a:solidFill>
              </a:rPr>
              <a:t>Cash coverage ratio of the city at end of third quarter was 4.42 months and the city has provided for 3 months of VCW accounts in call accounts</a:t>
            </a:r>
            <a:endParaRPr lang="en-ZA" altLang="en-US" sz="1800" dirty="0">
              <a:solidFill>
                <a:schemeClr val="bg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711200" y="473075"/>
            <a:ext cx="10871200" cy="652463"/>
          </a:xfrm>
        </p:spPr>
        <p:txBody>
          <a:bodyPr vert="horz" wrap="square" lIns="91440" tIns="45720" rIns="91440" bIns="45720" anchor="b" anchorCtr="0"/>
          <a:lstStyle/>
          <a:p>
            <a:r>
              <a:rPr lang="en-US" altLang="en-US" sz="3600" dirty="0">
                <a:solidFill>
                  <a:schemeClr val="bg1"/>
                </a:solidFill>
              </a:rPr>
              <a:t>Vaal Central Water / ESKOM Bulk accounts </a:t>
            </a:r>
            <a:endParaRPr lang="en-ZA" altLang="en-US" sz="3600" dirty="0">
              <a:solidFill>
                <a:schemeClr val="bg1"/>
              </a:solidFill>
            </a:endParaRPr>
          </a:p>
        </p:txBody>
      </p:sp>
      <p:sp>
        <p:nvSpPr>
          <p:cNvPr id="81923" name="Content Placeholder 2"/>
          <p:cNvSpPr>
            <a:spLocks noGrp="1"/>
          </p:cNvSpPr>
          <p:nvPr>
            <p:ph idx="1"/>
          </p:nvPr>
        </p:nvSpPr>
        <p:spPr>
          <a:xfrm>
            <a:off x="711200" y="1196975"/>
            <a:ext cx="10871200" cy="4824413"/>
          </a:xfrm>
        </p:spPr>
        <p:txBody>
          <a:bodyPr vert="horz" wrap="square" lIns="91440" tIns="45720" rIns="91440" bIns="45720" anchor="t" anchorCtr="0"/>
          <a:lstStyle/>
          <a:p>
            <a:r>
              <a:rPr lang="en-ZA" altLang="en-US" sz="2400" dirty="0">
                <a:solidFill>
                  <a:schemeClr val="bg1"/>
                </a:solidFill>
              </a:rPr>
              <a:t>ESKOM Bulk account:</a:t>
            </a:r>
            <a:endParaRPr lang="en-ZA" altLang="en-US" sz="2400" dirty="0">
              <a:solidFill>
                <a:schemeClr val="bg1"/>
              </a:solidFill>
            </a:endParaRPr>
          </a:p>
          <a:p>
            <a:pPr lvl="1"/>
            <a:r>
              <a:rPr lang="en-ZA" altLang="en-US" sz="1700" dirty="0">
                <a:solidFill>
                  <a:schemeClr val="bg1"/>
                </a:solidFill>
              </a:rPr>
              <a:t>Centlec applied and was approved to be part of the MFMA Circular 124 Debt relief program from NT and ESKOM on 7 August 2023</a:t>
            </a:r>
            <a:endParaRPr lang="en-ZA" altLang="en-US" sz="1700" dirty="0">
              <a:solidFill>
                <a:schemeClr val="bg1"/>
              </a:solidFill>
            </a:endParaRPr>
          </a:p>
          <a:p>
            <a:pPr lvl="1"/>
            <a:r>
              <a:rPr lang="en-ZA" altLang="en-US" sz="1700" dirty="0">
                <a:solidFill>
                  <a:schemeClr val="bg1"/>
                </a:solidFill>
              </a:rPr>
              <a:t>The total initial debt that formed part of the arrangement was R 386 820 878.43</a:t>
            </a:r>
            <a:endParaRPr lang="en-ZA" altLang="en-US" sz="1700" dirty="0">
              <a:solidFill>
                <a:schemeClr val="bg1"/>
              </a:solidFill>
            </a:endParaRPr>
          </a:p>
          <a:p>
            <a:pPr lvl="1"/>
            <a:r>
              <a:rPr lang="en-ZA" altLang="en-US" sz="1700" dirty="0">
                <a:solidFill>
                  <a:schemeClr val="bg1"/>
                </a:solidFill>
              </a:rPr>
              <a:t>NT has approved the write off of the first two tranches of the debt relief program which totals to R 257 880 585.62 for meeting the majority of the conditions as per the circular with the third and final cycle currently in progress</a:t>
            </a:r>
            <a:endParaRPr lang="en-ZA" altLang="en-US" sz="1700" dirty="0">
              <a:solidFill>
                <a:schemeClr val="bg1"/>
              </a:solidFill>
            </a:endParaRPr>
          </a:p>
          <a:p>
            <a:endParaRPr lang="en-ZA" altLang="en-US" sz="2200" dirty="0">
              <a:solidFill>
                <a:schemeClr val="bg1"/>
              </a:solidFill>
            </a:endParaRPr>
          </a:p>
          <a:p>
            <a:pPr lvl="1"/>
            <a:endParaRPr lang="en-ZA" altLang="en-US" sz="1700" dirty="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766763" y="173038"/>
            <a:ext cx="10871200" cy="652462"/>
          </a:xfrm>
        </p:spPr>
        <p:txBody>
          <a:bodyPr vert="horz" wrap="square" lIns="91440" tIns="45720" rIns="91440" bIns="45720" anchor="b" anchorCtr="0"/>
          <a:lstStyle/>
          <a:p>
            <a:r>
              <a:rPr lang="en-US" altLang="en-US" sz="3600" dirty="0">
                <a:solidFill>
                  <a:schemeClr val="bg1"/>
                </a:solidFill>
              </a:rPr>
              <a:t>Revenue and collection rate </a:t>
            </a:r>
            <a:endParaRPr lang="en-ZA" altLang="en-US" sz="3600" dirty="0">
              <a:solidFill>
                <a:schemeClr val="bg1"/>
              </a:solidFill>
            </a:endParaRPr>
          </a:p>
        </p:txBody>
      </p:sp>
      <p:sp>
        <p:nvSpPr>
          <p:cNvPr id="83971" name="Content Placeholder 2"/>
          <p:cNvSpPr>
            <a:spLocks noGrp="1"/>
          </p:cNvSpPr>
          <p:nvPr>
            <p:ph idx="1"/>
          </p:nvPr>
        </p:nvSpPr>
        <p:spPr>
          <a:xfrm>
            <a:off x="660400" y="844550"/>
            <a:ext cx="10871200" cy="4824413"/>
          </a:xfrm>
        </p:spPr>
        <p:txBody>
          <a:bodyPr vert="horz" wrap="square" lIns="91440" tIns="45720" rIns="91440" bIns="45720" anchor="t" anchorCtr="0"/>
          <a:lstStyle/>
          <a:p>
            <a:r>
              <a:rPr lang="en-ZA" altLang="en-US" sz="2200" dirty="0">
                <a:solidFill>
                  <a:schemeClr val="bg1"/>
                </a:solidFill>
              </a:rPr>
              <a:t>The consolidated collection rate of the city averages between 73% and 78% historically</a:t>
            </a:r>
            <a:endParaRPr lang="en-ZA" altLang="en-US" sz="2200" dirty="0">
              <a:solidFill>
                <a:schemeClr val="bg1"/>
              </a:solidFill>
            </a:endParaRPr>
          </a:p>
          <a:p>
            <a:r>
              <a:rPr lang="en-ZA" altLang="en-US" sz="2200" dirty="0">
                <a:solidFill>
                  <a:schemeClr val="bg1"/>
                </a:solidFill>
              </a:rPr>
              <a:t>Electricity collection rate is above 95% while water collection is much lower at 50%</a:t>
            </a:r>
            <a:endParaRPr lang="en-ZA" altLang="en-US" sz="2200" dirty="0">
              <a:solidFill>
                <a:schemeClr val="bg1"/>
              </a:solidFill>
            </a:endParaRPr>
          </a:p>
          <a:p>
            <a:r>
              <a:rPr lang="en-ZA" altLang="en-US" sz="2200" dirty="0">
                <a:solidFill>
                  <a:schemeClr val="bg1"/>
                </a:solidFill>
              </a:rPr>
              <a:t>Electricity is a much more effective tool for recovering arrears from consumers as water is a basic right in terms of the constitution and has challenges of minimum flow (trickle) which has to be provided where electricity can be disconnected in full</a:t>
            </a:r>
            <a:endParaRPr lang="en-ZA" altLang="en-US" sz="2200" dirty="0">
              <a:solidFill>
                <a:schemeClr val="bg1"/>
              </a:solidFill>
            </a:endParaRPr>
          </a:p>
          <a:p>
            <a:r>
              <a:rPr lang="en-ZA" altLang="en-US" sz="2200" dirty="0">
                <a:solidFill>
                  <a:schemeClr val="bg1"/>
                </a:solidFill>
              </a:rPr>
              <a:t>Costs of disconnection of water is also very expensive – Last 18 months total cost of R 33 million paid for notices and disconnections on water alone</a:t>
            </a:r>
            <a:endParaRPr lang="en-ZA" altLang="en-US" sz="2200" dirty="0">
              <a:solidFill>
                <a:schemeClr val="bg1"/>
              </a:solidFill>
            </a:endParaRPr>
          </a:p>
          <a:p>
            <a:r>
              <a:rPr lang="en-ZA" altLang="en-US" sz="2200" dirty="0">
                <a:solidFill>
                  <a:schemeClr val="bg1"/>
                </a:solidFill>
              </a:rPr>
              <a:t>There is currently no collaboration between Centlec and the City in terms of consolidated billing and collection initiatives due to the following challenges</a:t>
            </a:r>
            <a:endParaRPr lang="en-ZA" altLang="en-US" sz="2200" dirty="0">
              <a:solidFill>
                <a:schemeClr val="bg1"/>
              </a:solidFill>
            </a:endParaRPr>
          </a:p>
          <a:p>
            <a:pPr lvl="1"/>
            <a:r>
              <a:rPr lang="en-ZA" altLang="en-US" sz="1700" dirty="0">
                <a:solidFill>
                  <a:schemeClr val="bg1"/>
                </a:solidFill>
              </a:rPr>
              <a:t>Centlec was established as a company in terms of the companies act which requires their own bank account to be created while the MFMA Section 8 requires one bank account for all receipts of monies</a:t>
            </a:r>
            <a:endParaRPr lang="en-ZA" altLang="en-US" sz="1700" dirty="0">
              <a:solidFill>
                <a:schemeClr val="bg1"/>
              </a:solidFill>
            </a:endParaRPr>
          </a:p>
          <a:p>
            <a:pPr lvl="1"/>
            <a:r>
              <a:rPr lang="en-ZA" altLang="en-US" sz="1700" dirty="0">
                <a:solidFill>
                  <a:schemeClr val="bg1"/>
                </a:solidFill>
              </a:rPr>
              <a:t>Both entities utilise the same financial system (SOLAR), but have separate billing systems which is not integrated as well as prepaid meters residing in a separate vending system</a:t>
            </a:r>
            <a:endParaRPr lang="en-ZA" altLang="en-US" sz="1700" dirty="0">
              <a:solidFill>
                <a:schemeClr val="bg1"/>
              </a:solidFill>
            </a:endParaRPr>
          </a:p>
          <a:p>
            <a:pPr lvl="1"/>
            <a:r>
              <a:rPr lang="en-ZA" altLang="en-US" sz="1700" dirty="0">
                <a:solidFill>
                  <a:schemeClr val="bg1"/>
                </a:solidFill>
              </a:rPr>
              <a:t>As the city is currently revising it’s FRP, this item is to be included as a priority item which the city will have to resolve</a:t>
            </a:r>
            <a:endParaRPr lang="en-ZA" altLang="en-US" sz="1700" dirty="0">
              <a:solidFill>
                <a:schemeClr val="bg1"/>
              </a:solidFill>
            </a:endParaRPr>
          </a:p>
          <a:p>
            <a:pPr lvl="1"/>
            <a:endParaRPr lang="en-ZA" altLang="en-US" sz="1700" dirty="0">
              <a:solidFill>
                <a:schemeClr val="bg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INFRASTRUCTURE DELIVERY FAILURES </a:t>
            </a:r>
            <a:endParaRPr lang="en-ZA" altLang="en-US" dirty="0">
              <a:solidFill>
                <a:schemeClr val="bg2"/>
              </a:solidFill>
              <a:latin typeface="+mj-lt"/>
              <a:ea typeface="+mj-ea"/>
              <a:cs typeface="+mj-cs"/>
            </a:endParaRPr>
          </a:p>
        </p:txBody>
      </p:sp>
      <p:sp>
        <p:nvSpPr>
          <p:cNvPr id="86019" name="Subtitle 4"/>
          <p:cNvSpPr>
            <a:spLocks noGrp="1"/>
          </p:cNvSpPr>
          <p:nvPr>
            <p:ph type="subTitle" idx="1"/>
          </p:nvPr>
        </p:nvSpPr>
        <p:spPr>
          <a:xfrm>
            <a:off x="1828800" y="3733800"/>
            <a:ext cx="8534400" cy="9191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HOD MASOBENG, HOD THINDA </a:t>
            </a:r>
            <a:endParaRPr lang="en-ZA" altLang="en-US" dirty="0">
              <a:solidFill>
                <a:schemeClr val="bg2"/>
              </a:solidFill>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sz="3600" dirty="0">
                <a:solidFill>
                  <a:schemeClr val="bg1"/>
                </a:solidFill>
              </a:rPr>
              <a:t>MFMA Section 129 Oversight Report </a:t>
            </a:r>
            <a:endParaRPr lang="en-ZA" altLang="en-US" sz="3600" dirty="0">
              <a:solidFill>
                <a:schemeClr val="bg1"/>
              </a:solidFill>
            </a:endParaRPr>
          </a:p>
        </p:txBody>
      </p:sp>
      <p:sp>
        <p:nvSpPr>
          <p:cNvPr id="23555" name="Content Placeholder 2"/>
          <p:cNvSpPr>
            <a:spLocks noGrp="1"/>
          </p:cNvSpPr>
          <p:nvPr>
            <p:ph idx="1"/>
          </p:nvPr>
        </p:nvSpPr>
        <p:spPr>
          <a:xfrm>
            <a:off x="711200" y="1268413"/>
            <a:ext cx="10871200" cy="4598987"/>
          </a:xfrm>
        </p:spPr>
        <p:txBody>
          <a:bodyPr vert="horz" wrap="square" lIns="91440" tIns="45720" rIns="91440" bIns="45720" anchor="t" anchorCtr="0"/>
          <a:lstStyle/>
          <a:p>
            <a:r>
              <a:rPr lang="en-US" altLang="en-US" sz="2800" dirty="0">
                <a:solidFill>
                  <a:schemeClr val="bg1"/>
                </a:solidFill>
              </a:rPr>
              <a:t>The Executive Mayor submitted a Consolidated Annual Report on the 31 of January 2026 (Annual Report for 2024/25)</a:t>
            </a:r>
            <a:endParaRPr lang="en-US" altLang="en-US" sz="2800" dirty="0">
              <a:solidFill>
                <a:schemeClr val="bg1"/>
              </a:solidFill>
            </a:endParaRPr>
          </a:p>
          <a:p>
            <a:r>
              <a:rPr lang="en-US" altLang="en-US" sz="2800" dirty="0">
                <a:solidFill>
                  <a:schemeClr val="bg1"/>
                </a:solidFill>
              </a:rPr>
              <a:t>The MPAC conducted public meetings on the Annual Report (dates)</a:t>
            </a:r>
            <a:endParaRPr lang="en-US" altLang="en-US" sz="2800" dirty="0">
              <a:solidFill>
                <a:schemeClr val="bg1"/>
              </a:solidFill>
            </a:endParaRPr>
          </a:p>
          <a:p>
            <a:r>
              <a:rPr lang="en-US" altLang="en-US" sz="2800" dirty="0">
                <a:solidFill>
                  <a:schemeClr val="bg1"/>
                </a:solidFill>
              </a:rPr>
              <a:t>The oversight report of MPAC is scheduled for submission to the next council meeting</a:t>
            </a:r>
            <a:endParaRPr lang="en-US" altLang="en-US" sz="2800" dirty="0">
              <a:solidFill>
                <a:schemeClr val="bg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dirty="0">
                <a:solidFill>
                  <a:schemeClr val="bg1"/>
                </a:solidFill>
              </a:rPr>
              <a:t>Infrastructure delivery failures </a:t>
            </a:r>
            <a:endParaRPr lang="en-ZA" altLang="en-US" dirty="0">
              <a:solidFill>
                <a:schemeClr val="bg1"/>
              </a:solidFill>
            </a:endParaRPr>
          </a:p>
        </p:txBody>
      </p:sp>
      <p:sp>
        <p:nvSpPr>
          <p:cNvPr id="76803" name="Content Placeholder 2"/>
          <p:cNvSpPr>
            <a:spLocks noGrp="1" noChangeArrowheads="1"/>
          </p:cNvSpPr>
          <p:nvPr>
            <p:ph sz="half" idx="1"/>
          </p:nvPr>
        </p:nvSpPr>
        <p:spPr>
          <a:xfrm>
            <a:off x="711200" y="1268413"/>
            <a:ext cx="11217275" cy="5184775"/>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GB" altLang="en-US" sz="1400" b="0" i="0" u="none" strike="noStrike" kern="0" cap="none" spc="0" normalizeH="0" baseline="0" noProof="0" dirty="0">
                <a:ln>
                  <a:noFill/>
                </a:ln>
                <a:solidFill>
                  <a:schemeClr val="bg1"/>
                </a:solidFill>
                <a:effectLst/>
                <a:uLnTx/>
                <a:uFillTx/>
                <a:latin typeface="+mn-lt"/>
                <a:ea typeface="+mn-ea"/>
                <a:cs typeface="+mn-cs"/>
              </a:rPr>
              <a:t>According to national Treasury (2024), it was noticeable that municipalities will be hit by a deficit on the operating budgets of 2024/2025 financial year because their total operating expenditure was increasing at a rate that is higher than their revenue projections. The situation that is persisting in 2025 / 2026.  </a:t>
            </a: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GB" altLang="en-US" sz="1400" b="0" i="0" u="none" strike="noStrike" kern="0" cap="none" spc="0" normalizeH="0" baseline="0" noProof="0" dirty="0">
                <a:ln>
                  <a:noFill/>
                </a:ln>
                <a:solidFill>
                  <a:schemeClr val="bg1"/>
                </a:solidFill>
                <a:effectLst/>
                <a:uLnTx/>
                <a:uFillTx/>
                <a:latin typeface="+mn-lt"/>
                <a:ea typeface="+mn-ea"/>
                <a:cs typeface="+mn-cs"/>
              </a:rPr>
              <a:t>It is very apparent that financial crisis can lead to a breach of either financial obligations or service delivery obligations. It is further understood that the emphasis in the MFMA is on financial obligations. This emphasis is logical in an Act that deals with financial management. </a:t>
            </a: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GB" altLang="en-US" sz="1400" b="0" i="0" u="none" strike="noStrike" kern="0" cap="none" spc="0" normalizeH="0" baseline="0" noProof="0" dirty="0">
                <a:ln>
                  <a:noFill/>
                </a:ln>
                <a:solidFill>
                  <a:schemeClr val="bg1"/>
                </a:solidFill>
                <a:effectLst/>
                <a:uLnTx/>
                <a:uFillTx/>
                <a:latin typeface="+mn-lt"/>
                <a:ea typeface="+mn-ea"/>
                <a:cs typeface="+mn-cs"/>
              </a:rPr>
              <a:t>The burden of establishing a breach of a service delivery obligation would usually be harder to meet for the following reasons: (i) as both a legal and a technical matter, establishing exactly what the municipal service delivery obligations are in a specific context is difficult to be understood,  and (ii) in addition, establishing the link between a service delivery failure and a financial crisis adds a layer of complexity.</a:t>
            </a: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GB" altLang="en-US" sz="1400" b="0" i="0" u="none" strike="noStrike" kern="0" cap="none" spc="0" normalizeH="0" baseline="0" noProof="0" dirty="0">
                <a:ln>
                  <a:noFill/>
                </a:ln>
                <a:solidFill>
                  <a:schemeClr val="bg1"/>
                </a:solidFill>
                <a:effectLst/>
                <a:uLnTx/>
                <a:uFillTx/>
                <a:latin typeface="+mn-lt"/>
                <a:ea typeface="+mn-ea"/>
                <a:cs typeface="+mn-cs"/>
              </a:rPr>
              <a:t>Since, the MFMA provides little detail, it would also be necessary to navigate a complex maze consisting of the Constitution, the relevant sectoral legislation with its regulations and any norms or service delivery standards that the municipality must abide by, when determining whether a serious or persistent material breach of service delivery is taking place.</a:t>
            </a: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endParaRPr kumimoji="0" lang="en-GB" altLang="en-US" sz="14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GB" altLang="en-US" sz="1400" b="0" i="0" u="none" strike="noStrike" kern="0" cap="none" spc="0" normalizeH="0" baseline="0" noProof="0" dirty="0">
                <a:ln>
                  <a:noFill/>
                </a:ln>
                <a:solidFill>
                  <a:schemeClr val="bg1"/>
                </a:solidFill>
                <a:effectLst/>
                <a:uLnTx/>
                <a:uFillTx/>
                <a:latin typeface="+mn-lt"/>
                <a:ea typeface="+mn-ea"/>
                <a:cs typeface="+mn-cs"/>
              </a:rPr>
              <a:t>The four points made above seek to highlight that stringent operating budget caused municipalities to have deferred maintenance. This practice of postponing necessary upkeep and repairs of infrastructure has compounded costs. Compounded costs that are continuing to grow; leading to the asset failures we are noticing.    </a:t>
            </a:r>
            <a:endParaRPr kumimoji="0" lang="en-US" altLang="en-US" sz="1400" b="0" i="0" u="none" strike="noStrike" kern="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Infrastructure delivery failures (Water) </a:t>
            </a:r>
            <a:endParaRPr lang="en-ZA" altLang="en-US" dirty="0">
              <a:solidFill>
                <a:schemeClr val="bg1"/>
              </a:solidFill>
            </a:endParaRPr>
          </a:p>
        </p:txBody>
      </p:sp>
      <p:pic>
        <p:nvPicPr>
          <p:cNvPr id="78851" name="Picture Placeholder 5"/>
          <p:cNvPicPr>
            <a:picLocks noChangeAspect="1"/>
          </p:cNvPicPr>
          <p:nvPr/>
        </p:nvPicPr>
        <p:blipFill>
          <a:blip r:embed="rId1"/>
          <a:srcRect t="20274" b="20274"/>
          <a:stretch>
            <a:fillRect/>
          </a:stretch>
        </p:blipFill>
        <p:spPr>
          <a:xfrm>
            <a:off x="766763" y="1484313"/>
            <a:ext cx="3529012" cy="3384550"/>
          </a:xfrm>
          <a:prstGeom prst="rect">
            <a:avLst/>
          </a:prstGeom>
          <a:noFill/>
          <a:ln w="9525">
            <a:noFill/>
          </a:ln>
        </p:spPr>
      </p:pic>
      <p:pic>
        <p:nvPicPr>
          <p:cNvPr id="78852" name="Picture 3"/>
          <p:cNvPicPr>
            <a:picLocks noChangeAspect="1"/>
          </p:cNvPicPr>
          <p:nvPr/>
        </p:nvPicPr>
        <p:blipFill>
          <a:blip r:embed="rId2"/>
          <a:stretch>
            <a:fillRect/>
          </a:stretch>
        </p:blipFill>
        <p:spPr>
          <a:xfrm>
            <a:off x="4367213" y="1484313"/>
            <a:ext cx="3103562" cy="3313112"/>
          </a:xfrm>
          <a:prstGeom prst="rect">
            <a:avLst/>
          </a:prstGeom>
          <a:noFill/>
          <a:ln w="9525">
            <a:noFill/>
          </a:ln>
        </p:spPr>
      </p:pic>
      <p:pic>
        <p:nvPicPr>
          <p:cNvPr id="78853" name="Picture 4"/>
          <p:cNvPicPr>
            <a:picLocks noChangeAspect="1"/>
          </p:cNvPicPr>
          <p:nvPr/>
        </p:nvPicPr>
        <p:blipFill>
          <a:blip r:embed="rId3"/>
          <a:stretch>
            <a:fillRect/>
          </a:stretch>
        </p:blipFill>
        <p:spPr>
          <a:xfrm>
            <a:off x="7597775" y="1484313"/>
            <a:ext cx="2746375" cy="3313112"/>
          </a:xfrm>
          <a:prstGeom prst="rect">
            <a:avLst/>
          </a:prstGeom>
          <a:noFill/>
          <a:ln w="9525">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Infrastructure delivery failures (Sanitation) </a:t>
            </a:r>
            <a:endParaRPr lang="en-ZA" altLang="en-US" dirty="0">
              <a:solidFill>
                <a:schemeClr val="bg1"/>
              </a:solidFill>
            </a:endParaRPr>
          </a:p>
        </p:txBody>
      </p:sp>
      <p:pic>
        <p:nvPicPr>
          <p:cNvPr id="79875" name="Picture 3"/>
          <p:cNvPicPr>
            <a:picLocks noChangeAspect="1"/>
          </p:cNvPicPr>
          <p:nvPr/>
        </p:nvPicPr>
        <p:blipFill>
          <a:blip r:embed="rId1"/>
          <a:stretch>
            <a:fillRect/>
          </a:stretch>
        </p:blipFill>
        <p:spPr>
          <a:xfrm>
            <a:off x="6089650" y="1304925"/>
            <a:ext cx="4445000" cy="4248150"/>
          </a:xfrm>
          <a:prstGeom prst="rect">
            <a:avLst/>
          </a:prstGeom>
          <a:noFill/>
          <a:ln w="9525">
            <a:noFill/>
          </a:ln>
        </p:spPr>
      </p:pic>
      <p:pic>
        <p:nvPicPr>
          <p:cNvPr id="79876" name="Picture 4"/>
          <p:cNvPicPr>
            <a:picLocks noChangeAspect="1"/>
          </p:cNvPicPr>
          <p:nvPr/>
        </p:nvPicPr>
        <p:blipFill>
          <a:blip r:embed="rId2"/>
          <a:stretch>
            <a:fillRect/>
          </a:stretch>
        </p:blipFill>
        <p:spPr>
          <a:xfrm>
            <a:off x="550863" y="1292225"/>
            <a:ext cx="4910137" cy="4243388"/>
          </a:xfrm>
          <a:prstGeom prst="rect">
            <a:avLst/>
          </a:prstGeom>
          <a:noFill/>
          <a:ln w="9525">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Infrastructure delivery failures (Roads) </a:t>
            </a:r>
            <a:endParaRPr lang="en-ZA" altLang="en-US" dirty="0">
              <a:solidFill>
                <a:schemeClr val="bg1"/>
              </a:solidFill>
            </a:endParaRPr>
          </a:p>
        </p:txBody>
      </p:sp>
      <p:pic>
        <p:nvPicPr>
          <p:cNvPr id="80899" name="Picture 3"/>
          <p:cNvPicPr>
            <a:picLocks noChangeAspect="1"/>
          </p:cNvPicPr>
          <p:nvPr/>
        </p:nvPicPr>
        <p:blipFill>
          <a:blip r:embed="rId1"/>
          <a:stretch>
            <a:fillRect/>
          </a:stretch>
        </p:blipFill>
        <p:spPr>
          <a:xfrm>
            <a:off x="839788" y="1268413"/>
            <a:ext cx="3871912" cy="4581525"/>
          </a:xfrm>
          <a:prstGeom prst="rect">
            <a:avLst/>
          </a:prstGeom>
          <a:noFill/>
          <a:ln w="9525">
            <a:noFill/>
          </a:ln>
        </p:spPr>
      </p:pic>
      <p:pic>
        <p:nvPicPr>
          <p:cNvPr id="80900" name="Picture 5"/>
          <p:cNvPicPr>
            <a:picLocks noChangeAspect="1"/>
          </p:cNvPicPr>
          <p:nvPr/>
        </p:nvPicPr>
        <p:blipFill>
          <a:blip r:embed="rId2"/>
          <a:stretch>
            <a:fillRect/>
          </a:stretch>
        </p:blipFill>
        <p:spPr>
          <a:xfrm>
            <a:off x="4862513" y="1300163"/>
            <a:ext cx="3382962" cy="4549775"/>
          </a:xfrm>
          <a:prstGeom prst="rect">
            <a:avLst/>
          </a:prstGeom>
          <a:noFill/>
          <a:ln w="9525">
            <a:noFill/>
          </a:ln>
        </p:spPr>
      </p:pic>
      <p:pic>
        <p:nvPicPr>
          <p:cNvPr id="80901" name="Picture 7"/>
          <p:cNvPicPr>
            <a:picLocks noChangeAspect="1"/>
          </p:cNvPicPr>
          <p:nvPr/>
        </p:nvPicPr>
        <p:blipFill>
          <a:blip r:embed="rId2"/>
          <a:stretch>
            <a:fillRect/>
          </a:stretch>
        </p:blipFill>
        <p:spPr>
          <a:xfrm>
            <a:off x="8394700" y="1300163"/>
            <a:ext cx="3529013" cy="4549775"/>
          </a:xfrm>
          <a:prstGeom prst="rect">
            <a:avLst/>
          </a:prstGeom>
          <a:noFill/>
          <a:ln w="9525">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UNDER PERFORMANCE OF GRANT FUNDED PROJECTS </a:t>
            </a:r>
            <a:endParaRPr lang="en-ZA" altLang="en-US" dirty="0">
              <a:solidFill>
                <a:schemeClr val="bg2"/>
              </a:solidFill>
              <a:latin typeface="+mj-lt"/>
              <a:ea typeface="+mj-ea"/>
              <a:cs typeface="+mj-cs"/>
            </a:endParaRPr>
          </a:p>
        </p:txBody>
      </p:sp>
      <p:sp>
        <p:nvSpPr>
          <p:cNvPr id="88067" name="Subtitle 4"/>
          <p:cNvSpPr>
            <a:spLocks noGrp="1"/>
          </p:cNvSpPr>
          <p:nvPr>
            <p:ph type="subTitle" idx="1"/>
          </p:nvPr>
        </p:nvSpPr>
        <p:spPr>
          <a:xfrm>
            <a:off x="1828800" y="3733800"/>
            <a:ext cx="8534400" cy="15668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FROM EXPEDITURE AND PAYMENTS PERSPECTIVE </a:t>
            </a:r>
            <a:endParaRPr lang="en-US" altLang="en-US" dirty="0">
              <a:solidFill>
                <a:schemeClr val="bg2"/>
              </a:solidFill>
              <a:latin typeface="+mn-lt"/>
              <a:ea typeface="+mn-ea"/>
              <a:cs typeface="+mn-cs"/>
            </a:endParaRPr>
          </a:p>
          <a:p>
            <a:pPr>
              <a:buSzPct val="75000"/>
            </a:pPr>
            <a:r>
              <a:rPr lang="en-US" altLang="en-US" dirty="0">
                <a:solidFill>
                  <a:schemeClr val="bg2"/>
                </a:solidFill>
                <a:latin typeface="+mn-lt"/>
                <a:ea typeface="+mn-ea"/>
                <a:cs typeface="+mn-cs"/>
              </a:rPr>
              <a:t>CFO </a:t>
            </a:r>
            <a:endParaRPr lang="en-ZA" altLang="en-US" dirty="0">
              <a:solidFill>
                <a:schemeClr val="bg2"/>
              </a:solidFill>
              <a:latin typeface="+mn-lt"/>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dirty="0">
                <a:solidFill>
                  <a:schemeClr val="bg1"/>
                </a:solidFill>
              </a:rPr>
              <a:t>Overview of conditional grants expenditure </a:t>
            </a:r>
            <a:endParaRPr lang="en-ZA" altLang="en-US" dirty="0">
              <a:solidFill>
                <a:schemeClr val="bg1"/>
              </a:solidFill>
            </a:endParaRPr>
          </a:p>
        </p:txBody>
      </p:sp>
      <p:pic>
        <p:nvPicPr>
          <p:cNvPr id="89091" name="Content Placeholder 4"/>
          <p:cNvPicPr>
            <a:picLocks noGrp="1" noChangeAspect="1"/>
          </p:cNvPicPr>
          <p:nvPr>
            <p:ph idx="1"/>
          </p:nvPr>
        </p:nvPicPr>
        <p:blipFill>
          <a:blip r:embed="rId1"/>
          <a:stretch>
            <a:fillRect/>
          </a:stretch>
        </p:blipFill>
        <p:spPr>
          <a:xfrm>
            <a:off x="982663" y="1268413"/>
            <a:ext cx="10298112" cy="4752975"/>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4"/>
          <p:cNvSpPr>
            <a:spLocks noGrp="1"/>
          </p:cNvSpPr>
          <p:nvPr>
            <p:ph type="title"/>
          </p:nvPr>
        </p:nvSpPr>
        <p:spPr>
          <a:xfrm>
            <a:off x="711200" y="473075"/>
            <a:ext cx="10871200" cy="723900"/>
          </a:xfrm>
        </p:spPr>
        <p:txBody>
          <a:bodyPr vert="horz" wrap="square" lIns="91440" tIns="45720" rIns="91440" bIns="45720" anchor="b" anchorCtr="0"/>
          <a:lstStyle/>
          <a:p>
            <a:r>
              <a:rPr lang="en-US" altLang="en-US" dirty="0">
                <a:solidFill>
                  <a:schemeClr val="bg1"/>
                </a:solidFill>
              </a:rPr>
              <a:t>ISUPG Projects with 0% spending </a:t>
            </a:r>
            <a:endParaRPr lang="en-ZA" altLang="en-US" dirty="0">
              <a:solidFill>
                <a:schemeClr val="bg1"/>
              </a:solidFill>
            </a:endParaRPr>
          </a:p>
        </p:txBody>
      </p:sp>
      <p:pic>
        <p:nvPicPr>
          <p:cNvPr id="90115" name="Content Placeholder 2"/>
          <p:cNvPicPr>
            <a:picLocks noGrp="1" noChangeAspect="1"/>
          </p:cNvPicPr>
          <p:nvPr>
            <p:ph idx="1"/>
          </p:nvPr>
        </p:nvPicPr>
        <p:blipFill>
          <a:blip r:embed="rId1"/>
          <a:stretch>
            <a:fillRect/>
          </a:stretch>
        </p:blipFill>
        <p:spPr>
          <a:xfrm>
            <a:off x="839788" y="1196975"/>
            <a:ext cx="10045700" cy="4968875"/>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dirty="0">
                <a:solidFill>
                  <a:schemeClr val="bg1"/>
                </a:solidFill>
              </a:rPr>
              <a:t>Projects on target – ISUPG  </a:t>
            </a:r>
            <a:endParaRPr lang="en-ZA" altLang="en-US" dirty="0">
              <a:solidFill>
                <a:schemeClr val="bg1"/>
              </a:solidFill>
            </a:endParaRPr>
          </a:p>
        </p:txBody>
      </p:sp>
      <p:pic>
        <p:nvPicPr>
          <p:cNvPr id="91139" name="Content Placeholder 2"/>
          <p:cNvPicPr>
            <a:picLocks noGrp="1" noChangeAspect="1"/>
          </p:cNvPicPr>
          <p:nvPr>
            <p:ph idx="1"/>
          </p:nvPr>
        </p:nvPicPr>
        <p:blipFill>
          <a:blip r:embed="rId1"/>
          <a:stretch>
            <a:fillRect/>
          </a:stretch>
        </p:blipFill>
        <p:spPr>
          <a:xfrm>
            <a:off x="711200" y="1557338"/>
            <a:ext cx="10498138" cy="4248150"/>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4"/>
          <p:cNvSpPr>
            <a:spLocks noGrp="1"/>
          </p:cNvSpPr>
          <p:nvPr>
            <p:ph type="title"/>
          </p:nvPr>
        </p:nvSpPr>
        <p:spPr>
          <a:xfrm>
            <a:off x="711200" y="473075"/>
            <a:ext cx="10871200" cy="723900"/>
          </a:xfrm>
        </p:spPr>
        <p:txBody>
          <a:bodyPr vert="horz" wrap="square" lIns="91440" tIns="45720" rIns="91440" bIns="45720" anchor="b" anchorCtr="0"/>
          <a:lstStyle/>
          <a:p>
            <a:r>
              <a:rPr lang="en-US" altLang="en-US" dirty="0">
                <a:solidFill>
                  <a:schemeClr val="bg1"/>
                </a:solidFill>
              </a:rPr>
              <a:t>USDG – Projects with 0% spending </a:t>
            </a:r>
            <a:endParaRPr lang="en-ZA" altLang="en-US" dirty="0">
              <a:solidFill>
                <a:schemeClr val="bg1"/>
              </a:solidFill>
            </a:endParaRPr>
          </a:p>
        </p:txBody>
      </p:sp>
      <p:pic>
        <p:nvPicPr>
          <p:cNvPr id="4" name="Content Placeholder 3"/>
          <p:cNvPicPr>
            <a:picLocks noGrp="1" noChangeAspect="1"/>
          </p:cNvPicPr>
          <p:nvPr>
            <p:ph idx="1"/>
          </p:nvPr>
        </p:nvPicPr>
        <p:blipFill>
          <a:blip r:embed="rId1"/>
          <a:stretch>
            <a:fillRect/>
          </a:stretch>
        </p:blipFill>
        <p:spPr>
          <a:xfrm>
            <a:off x="839416" y="1268760"/>
            <a:ext cx="9577064" cy="504056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dirty="0">
                <a:solidFill>
                  <a:schemeClr val="bg1"/>
                </a:solidFill>
              </a:rPr>
              <a:t>USDG Projects on target </a:t>
            </a:r>
            <a:endParaRPr lang="en-ZA" altLang="en-US" dirty="0">
              <a:solidFill>
                <a:schemeClr val="bg1"/>
              </a:solidFill>
            </a:endParaRPr>
          </a:p>
        </p:txBody>
      </p:sp>
      <p:pic>
        <p:nvPicPr>
          <p:cNvPr id="4" name="Content Placeholder 3"/>
          <p:cNvPicPr>
            <a:picLocks noGrp="1" noChangeAspect="1"/>
          </p:cNvPicPr>
          <p:nvPr>
            <p:ph idx="1"/>
          </p:nvPr>
        </p:nvPicPr>
        <p:blipFill>
          <a:blip r:embed="rId1"/>
          <a:stretch>
            <a:fillRect/>
          </a:stretch>
        </p:blipFill>
        <p:spPr>
          <a:xfrm>
            <a:off x="839416" y="1341438"/>
            <a:ext cx="9724065" cy="482386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p:cNvPicPr>
          <p:nvPr/>
        </p:nvPicPr>
        <p:blipFill>
          <a:blip r:embed="rId1"/>
          <a:stretch>
            <a:fillRect/>
          </a:stretch>
        </p:blipFill>
        <p:spPr>
          <a:xfrm>
            <a:off x="1343025" y="404813"/>
            <a:ext cx="9937750" cy="5832475"/>
          </a:xfrm>
          <a:prstGeom prst="rect">
            <a:avLst/>
          </a:prstGeom>
          <a:noFill/>
          <a:ln w="9525">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711200" y="473075"/>
            <a:ext cx="10871200" cy="579438"/>
          </a:xfrm>
        </p:spPr>
        <p:txBody>
          <a:bodyPr vert="horz" wrap="square" lIns="91440" tIns="45720" rIns="91440" bIns="45720" anchor="b" anchorCtr="0"/>
          <a:lstStyle/>
          <a:p>
            <a:r>
              <a:rPr lang="en-US" altLang="en-US" sz="3600" dirty="0">
                <a:solidFill>
                  <a:schemeClr val="bg1"/>
                </a:solidFill>
              </a:rPr>
              <a:t>Payments procedures and culture </a:t>
            </a:r>
            <a:endParaRPr lang="en-ZA" altLang="en-US" sz="3600" dirty="0">
              <a:solidFill>
                <a:schemeClr val="bg1"/>
              </a:solidFill>
            </a:endParaRPr>
          </a:p>
        </p:txBody>
      </p:sp>
      <p:sp>
        <p:nvSpPr>
          <p:cNvPr id="94211" name="Content Placeholder 2"/>
          <p:cNvSpPr>
            <a:spLocks noGrp="1"/>
          </p:cNvSpPr>
          <p:nvPr>
            <p:ph idx="1"/>
          </p:nvPr>
        </p:nvSpPr>
        <p:spPr>
          <a:xfrm>
            <a:off x="711200" y="981075"/>
            <a:ext cx="10871200" cy="5184775"/>
          </a:xfrm>
        </p:spPr>
        <p:txBody>
          <a:bodyPr vert="horz" wrap="square" lIns="91440" tIns="45720" rIns="91440" bIns="45720" anchor="t" anchorCtr="0"/>
          <a:lstStyle/>
          <a:p>
            <a:r>
              <a:rPr lang="en-US" altLang="en-US" sz="2000" dirty="0">
                <a:solidFill>
                  <a:schemeClr val="bg1"/>
                </a:solidFill>
              </a:rPr>
              <a:t>Payments are processed by user directorates (all invoices are delivered to user directorates via the Project Manager)</a:t>
            </a:r>
            <a:endParaRPr lang="en-US" altLang="en-US" sz="2000" dirty="0">
              <a:solidFill>
                <a:schemeClr val="bg1"/>
              </a:solidFill>
            </a:endParaRPr>
          </a:p>
          <a:p>
            <a:r>
              <a:rPr lang="en-US" altLang="en-US" sz="2000" dirty="0">
                <a:solidFill>
                  <a:schemeClr val="bg1"/>
                </a:solidFill>
              </a:rPr>
              <a:t>The city has a system where payments are processed (user directorates uploads invoices and supporting documents) – within 15 days from the date of receipt of the invoice </a:t>
            </a:r>
            <a:endParaRPr lang="en-US" altLang="en-US" sz="2000" dirty="0">
              <a:solidFill>
                <a:schemeClr val="bg1"/>
              </a:solidFill>
            </a:endParaRPr>
          </a:p>
          <a:p>
            <a:r>
              <a:rPr lang="en-US" altLang="en-US" sz="2000" dirty="0">
                <a:solidFill>
                  <a:schemeClr val="bg1"/>
                </a:solidFill>
              </a:rPr>
              <a:t>Invoices loaded go through the validation process (checking all supporting documents, rates, work measurements, Consultants Report) to ensure payments are made for work done (city had no finding on payments processes and validity, except a concern raised by AGSA that we may be paying for goods and services not received) </a:t>
            </a:r>
            <a:endParaRPr lang="en-US" altLang="en-US" sz="2000" dirty="0">
              <a:solidFill>
                <a:schemeClr val="bg1"/>
              </a:solidFill>
            </a:endParaRPr>
          </a:p>
          <a:p>
            <a:r>
              <a:rPr lang="en-US" altLang="en-US" sz="2000" dirty="0">
                <a:solidFill>
                  <a:schemeClr val="bg1"/>
                </a:solidFill>
              </a:rPr>
              <a:t>City Manager instructed Internal Audit to conduct payment process review and identify bottlenecks – report revealed user directorates as a problem </a:t>
            </a:r>
            <a:endParaRPr lang="en-US" altLang="en-US" sz="2000" dirty="0">
              <a:solidFill>
                <a:schemeClr val="bg1"/>
              </a:solidFill>
            </a:endParaRPr>
          </a:p>
          <a:p>
            <a:r>
              <a:rPr lang="en-US" altLang="en-US" sz="2000" dirty="0">
                <a:solidFill>
                  <a:schemeClr val="bg1"/>
                </a:solidFill>
              </a:rPr>
              <a:t>The Executive Mayor did the same, appointed a team of MMCs to investigate, these reports are provided as part of documents supporting this presentation </a:t>
            </a:r>
            <a:endParaRPr lang="en-US" altLang="en-US" sz="2000" dirty="0">
              <a:solidFill>
                <a:schemeClr val="bg1"/>
              </a:solidFill>
            </a:endParaRPr>
          </a:p>
          <a:p>
            <a:r>
              <a:rPr lang="en-US" altLang="en-US" sz="2000" dirty="0">
                <a:solidFill>
                  <a:schemeClr val="bg1"/>
                </a:solidFill>
              </a:rPr>
              <a:t>Having seen the number of 0% spent projects at month 11, procurement issues already alluded to, the city must relook at PMO playing a significant role (execution of the procurement plan and processing of payments)</a:t>
            </a:r>
            <a:endParaRPr lang="en-US" altLang="en-US" sz="2000" dirty="0">
              <a:solidFill>
                <a:schemeClr val="bg1"/>
              </a:solidFill>
            </a:endParaRPr>
          </a:p>
          <a:p>
            <a:endParaRPr lang="en-ZA" altLang="en-US" dirty="0">
              <a:solidFill>
                <a:schemeClr val="bg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vert="horz" wrap="square" lIns="91440" tIns="45720" rIns="91440" bIns="45720" anchor="b" anchorCtr="0"/>
          <a:lstStyle/>
          <a:p>
            <a:r>
              <a:rPr lang="en-US" altLang="en-US" dirty="0">
                <a:solidFill>
                  <a:schemeClr val="bg1"/>
                </a:solidFill>
              </a:rPr>
              <a:t>Payments’ culture </a:t>
            </a:r>
            <a:endParaRPr lang="en-ZA" altLang="en-US" dirty="0">
              <a:solidFill>
                <a:schemeClr val="bg1"/>
              </a:solidFill>
            </a:endParaRPr>
          </a:p>
        </p:txBody>
      </p:sp>
      <p:pic>
        <p:nvPicPr>
          <p:cNvPr id="95235" name="Content Placeholder 1"/>
          <p:cNvPicPr>
            <a:picLocks noGrp="1" noChangeAspect="1"/>
          </p:cNvPicPr>
          <p:nvPr>
            <p:ph idx="1"/>
          </p:nvPr>
        </p:nvPicPr>
        <p:blipFill>
          <a:blip r:embed="rId1"/>
          <a:stretch>
            <a:fillRect/>
          </a:stretch>
        </p:blipFill>
        <p:spPr>
          <a:xfrm>
            <a:off x="711200" y="1844675"/>
            <a:ext cx="7769225" cy="3816350"/>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INSTITUTIONAL CAPACITY </a:t>
            </a:r>
            <a:endParaRPr lang="en-ZA" altLang="en-US" dirty="0">
              <a:solidFill>
                <a:schemeClr val="bg2"/>
              </a:solidFill>
              <a:latin typeface="+mj-lt"/>
              <a:ea typeface="+mj-ea"/>
              <a:cs typeface="+mj-cs"/>
            </a:endParaRPr>
          </a:p>
        </p:txBody>
      </p:sp>
      <p:sp>
        <p:nvSpPr>
          <p:cNvPr id="96259" name="Subtitle 4"/>
          <p:cNvSpPr>
            <a:spLocks noGrp="1"/>
          </p:cNvSpPr>
          <p:nvPr>
            <p:ph type="subTitle" idx="1"/>
          </p:nvPr>
        </p:nvSpPr>
        <p:spPr>
          <a:xfrm>
            <a:off x="1828800" y="3733800"/>
            <a:ext cx="8534400" cy="13509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HoD Duma </a:t>
            </a:r>
            <a:endParaRPr lang="en-ZA" altLang="en-US" dirty="0">
              <a:solidFill>
                <a:schemeClr val="bg2"/>
              </a:solidFill>
              <a:latin typeface="+mn-lt"/>
              <a:ea typeface="+mn-ea"/>
              <a:cs typeface="+mn-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sz="3600" dirty="0">
                <a:solidFill>
                  <a:schemeClr val="bg1"/>
                </a:solidFill>
              </a:rPr>
              <a:t>Governance and institutional capacity </a:t>
            </a:r>
            <a:endParaRPr lang="en-ZA" altLang="en-US" sz="3600" dirty="0">
              <a:solidFill>
                <a:schemeClr val="bg1"/>
              </a:solidFill>
            </a:endParaRPr>
          </a:p>
        </p:txBody>
      </p:sp>
      <p:sp>
        <p:nvSpPr>
          <p:cNvPr id="97283" name="Content Placeholder 2"/>
          <p:cNvSpPr>
            <a:spLocks noGrp="1"/>
          </p:cNvSpPr>
          <p:nvPr>
            <p:ph idx="1"/>
          </p:nvPr>
        </p:nvSpPr>
        <p:spPr>
          <a:xfrm>
            <a:off x="711200" y="1341438"/>
            <a:ext cx="10871200" cy="4751387"/>
          </a:xfrm>
        </p:spPr>
        <p:txBody>
          <a:bodyPr vert="horz" wrap="square" lIns="91440" tIns="45720" rIns="91440" bIns="45720" anchor="t" anchorCtr="0"/>
          <a:lstStyle/>
          <a:p>
            <a:r>
              <a:rPr lang="en-US" altLang="en-US" sz="1800" dirty="0">
                <a:solidFill>
                  <a:schemeClr val="bg1"/>
                </a:solidFill>
              </a:rPr>
              <a:t>Participating in the trading services reforms – like all other metropoles </a:t>
            </a:r>
            <a:endParaRPr lang="en-US" altLang="en-US" sz="1800" dirty="0">
              <a:solidFill>
                <a:schemeClr val="bg1"/>
              </a:solidFill>
            </a:endParaRPr>
          </a:p>
          <a:p>
            <a:r>
              <a:rPr lang="en-US" altLang="en-US" sz="1800" dirty="0">
                <a:solidFill>
                  <a:schemeClr val="bg1"/>
                </a:solidFill>
              </a:rPr>
              <a:t>Functional council – all ordinary and special council meetings took place </a:t>
            </a:r>
            <a:endParaRPr lang="en-US" altLang="en-US" sz="1800" dirty="0">
              <a:solidFill>
                <a:schemeClr val="bg1"/>
              </a:solidFill>
            </a:endParaRPr>
          </a:p>
          <a:p>
            <a:r>
              <a:rPr lang="en-US" altLang="en-US" sz="1800" dirty="0">
                <a:solidFill>
                  <a:schemeClr val="bg1"/>
                </a:solidFill>
              </a:rPr>
              <a:t>Approved Rules of Order of Council </a:t>
            </a:r>
            <a:endParaRPr lang="en-US" altLang="en-US" sz="1800" dirty="0">
              <a:solidFill>
                <a:schemeClr val="bg1"/>
              </a:solidFill>
            </a:endParaRPr>
          </a:p>
          <a:p>
            <a:r>
              <a:rPr lang="en-US" altLang="en-US" sz="1800" dirty="0">
                <a:solidFill>
                  <a:schemeClr val="bg1"/>
                </a:solidFill>
              </a:rPr>
              <a:t>Annual declaration of interests by Councillors </a:t>
            </a:r>
            <a:endParaRPr lang="en-US" altLang="en-US" sz="1800" dirty="0">
              <a:solidFill>
                <a:schemeClr val="bg1"/>
              </a:solidFill>
            </a:endParaRPr>
          </a:p>
          <a:p>
            <a:r>
              <a:rPr lang="en-US" altLang="en-US" sz="1800" dirty="0">
                <a:solidFill>
                  <a:schemeClr val="bg1"/>
                </a:solidFill>
              </a:rPr>
              <a:t>Approved organizational structure </a:t>
            </a:r>
            <a:endParaRPr lang="en-US" altLang="en-US" sz="1800" dirty="0">
              <a:solidFill>
                <a:schemeClr val="bg1"/>
              </a:solidFill>
            </a:endParaRPr>
          </a:p>
          <a:p>
            <a:r>
              <a:rPr lang="en-US" altLang="en-US" sz="1800" dirty="0">
                <a:solidFill>
                  <a:schemeClr val="bg1"/>
                </a:solidFill>
              </a:rPr>
              <a:t>Section 79 and 80 Committees set-up – not regularly submitting oversight reports to Council </a:t>
            </a:r>
            <a:endParaRPr lang="en-US" altLang="en-US" sz="1800" dirty="0">
              <a:solidFill>
                <a:schemeClr val="bg1"/>
              </a:solidFill>
            </a:endParaRPr>
          </a:p>
          <a:p>
            <a:r>
              <a:rPr lang="en-US" altLang="en-US" sz="1800" dirty="0">
                <a:solidFill>
                  <a:schemeClr val="bg1"/>
                </a:solidFill>
                <a:sym typeface="+mn-ea"/>
              </a:rPr>
              <a:t>Functional Risk Management Committee in place, had 4 meetings and first bi-annual report submitted to Council</a:t>
            </a:r>
            <a:endParaRPr lang="en-US" altLang="en-US" sz="1800" dirty="0">
              <a:solidFill>
                <a:schemeClr val="bg1"/>
              </a:solidFill>
            </a:endParaRPr>
          </a:p>
          <a:p>
            <a:r>
              <a:rPr lang="en-US" altLang="en-US" sz="1800" dirty="0">
                <a:solidFill>
                  <a:schemeClr val="bg1"/>
                </a:solidFill>
              </a:rPr>
              <a:t>MPAC not submitted reports to Council, last report was December 12, 2025 – Write of off interest accumulated on Vaal Central account</a:t>
            </a:r>
            <a:endParaRPr lang="en-US" altLang="en-US" sz="1800" dirty="0">
              <a:solidFill>
                <a:schemeClr val="bg1"/>
              </a:solidFill>
            </a:endParaRPr>
          </a:p>
          <a:p>
            <a:r>
              <a:rPr lang="en-US" altLang="en-US" sz="1800" dirty="0">
                <a:solidFill>
                  <a:schemeClr val="bg1"/>
                </a:solidFill>
              </a:rPr>
              <a:t>All Section 56 and 57 positions filled</a:t>
            </a:r>
            <a:endParaRPr lang="en-US" altLang="en-US" sz="1800" dirty="0">
              <a:solidFill>
                <a:schemeClr val="bg1"/>
              </a:solidFill>
            </a:endParaRPr>
          </a:p>
          <a:p>
            <a:r>
              <a:rPr lang="en-US" altLang="en-US" sz="1800" dirty="0">
                <a:solidFill>
                  <a:schemeClr val="bg1"/>
                </a:solidFill>
              </a:rPr>
              <a:t>Critical vacancies filled (Engineering, Finance, Solid Waste GM)</a:t>
            </a:r>
            <a:endParaRPr lang="en-US" altLang="en-US" sz="1800" dirty="0">
              <a:solidFill>
                <a:schemeClr val="bg1"/>
              </a:solidFill>
            </a:endParaRPr>
          </a:p>
          <a:p>
            <a:r>
              <a:rPr lang="en-US" altLang="en-US" sz="1800" dirty="0">
                <a:solidFill>
                  <a:schemeClr val="bg1"/>
                </a:solidFill>
              </a:rPr>
              <a:t>FRP implementation continuing, under review by NT </a:t>
            </a:r>
            <a:endParaRPr lang="en-US" altLang="en-US" sz="1800" dirty="0">
              <a:solidFill>
                <a:schemeClr val="bg1"/>
              </a:solidFill>
            </a:endParaRPr>
          </a:p>
          <a:p>
            <a:r>
              <a:rPr lang="en-US" altLang="en-US" sz="1800" dirty="0">
                <a:solidFill>
                  <a:schemeClr val="bg1"/>
                </a:solidFill>
              </a:rPr>
              <a:t>Funded budget </a:t>
            </a:r>
            <a:endParaRPr lang="en-US" altLang="en-US" sz="1800" dirty="0">
              <a:solidFill>
                <a:schemeClr val="bg1"/>
              </a:solidFill>
            </a:endParaRPr>
          </a:p>
          <a:p>
            <a:r>
              <a:rPr lang="en-US" altLang="en-US" sz="1800" dirty="0">
                <a:solidFill>
                  <a:schemeClr val="bg1"/>
                </a:solidFill>
              </a:rPr>
              <a:t>Implementing Audit Action Plan </a:t>
            </a:r>
            <a:endParaRPr lang="en-US" altLang="en-US" sz="1800" dirty="0">
              <a:solidFill>
                <a:schemeClr val="bg1"/>
              </a:solidFill>
            </a:endParaRPr>
          </a:p>
          <a:p>
            <a:r>
              <a:rPr lang="en-US" altLang="en-US" sz="1800" dirty="0">
                <a:solidFill>
                  <a:schemeClr val="bg1"/>
                </a:solidFill>
              </a:rPr>
              <a:t>Alternative supply of fleet – full maintenance lease </a:t>
            </a:r>
            <a:endParaRPr lang="en-US" altLang="en-US" sz="1800" dirty="0">
              <a:solidFill>
                <a:schemeClr val="bg1"/>
              </a:solidFill>
            </a:endParaRPr>
          </a:p>
          <a:p>
            <a:endParaRPr lang="en-ZA" altLang="en-US" sz="2000" dirty="0">
              <a:solidFill>
                <a:schemeClr val="bg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SERVICE DELIVERY CHALLENGES </a:t>
            </a:r>
            <a:endParaRPr lang="en-ZA" altLang="en-US" dirty="0">
              <a:solidFill>
                <a:schemeClr val="bg2"/>
              </a:solidFill>
              <a:latin typeface="+mj-lt"/>
              <a:ea typeface="+mj-ea"/>
              <a:cs typeface="+mj-cs"/>
            </a:endParaRPr>
          </a:p>
        </p:txBody>
      </p:sp>
      <p:sp>
        <p:nvSpPr>
          <p:cNvPr id="98307" name="Subtitle 4"/>
          <p:cNvSpPr>
            <a:spLocks noGrp="1"/>
          </p:cNvSpPr>
          <p:nvPr>
            <p:ph type="subTitle" idx="1"/>
          </p:nvPr>
        </p:nvSpPr>
        <p:spPr>
          <a:xfrm>
            <a:off x="1828800" y="3733800"/>
            <a:ext cx="8534400" cy="13509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 </a:t>
            </a:r>
            <a:endParaRPr lang="en-ZA" altLang="en-US" dirty="0">
              <a:solidFill>
                <a:schemeClr val="bg2"/>
              </a:solidFill>
              <a:latin typeface="+mn-lt"/>
              <a:ea typeface="+mn-ea"/>
              <a:cs typeface="+mn-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715" y="1922145"/>
            <a:ext cx="10871200" cy="1858010"/>
          </a:xfrm>
        </p:spPr>
        <p:txBody>
          <a:bodyPr/>
          <a:lstStyle/>
          <a:p>
            <a:pPr algn="ctr"/>
            <a:r>
              <a:rPr lang="en-ZA" altLang="en-US">
                <a:solidFill>
                  <a:schemeClr val="bg1"/>
                </a:solidFill>
              </a:rPr>
              <a:t>TECHNINCAL SERVICES</a:t>
            </a:r>
            <a:br>
              <a:rPr lang="en-ZA" altLang="en-US">
                <a:solidFill>
                  <a:schemeClr val="bg1"/>
                </a:solidFill>
              </a:rPr>
            </a:br>
            <a:br>
              <a:rPr lang="en-ZA" altLang="en-US">
                <a:solidFill>
                  <a:schemeClr val="bg1"/>
                </a:solidFill>
              </a:rPr>
            </a:br>
            <a:r>
              <a:rPr lang="en-ZA" altLang="en-US">
                <a:solidFill>
                  <a:schemeClr val="bg1"/>
                </a:solidFill>
              </a:rPr>
              <a:t>HOD:  Masobeng</a:t>
            </a:r>
            <a:endParaRPr lang="en-ZA" altLang="en-US">
              <a:solidFill>
                <a:schemeClr val="bg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711200" y="188913"/>
            <a:ext cx="10871200" cy="1008062"/>
          </a:xfrm>
        </p:spPr>
        <p:txBody>
          <a:bodyPr vert="horz" wrap="square" lIns="91440" tIns="45720" rIns="91440" bIns="45720" anchor="b" anchorCtr="0"/>
          <a:lstStyle/>
          <a:p>
            <a:r>
              <a:rPr lang="en-US" altLang="en-US" dirty="0">
                <a:solidFill>
                  <a:schemeClr val="bg1"/>
                </a:solidFill>
              </a:rPr>
              <a:t>Service delivery challenges </a:t>
            </a:r>
            <a:endParaRPr lang="en-ZA" altLang="en-US" dirty="0">
              <a:solidFill>
                <a:schemeClr val="bg1"/>
              </a:solidFill>
            </a:endParaRPr>
          </a:p>
        </p:txBody>
      </p:sp>
      <p:sp>
        <p:nvSpPr>
          <p:cNvPr id="99331" name="Content Placeholder 1"/>
          <p:cNvSpPr>
            <a:spLocks noGrp="1"/>
          </p:cNvSpPr>
          <p:nvPr>
            <p:ph sz="half" idx="1"/>
          </p:nvPr>
        </p:nvSpPr>
        <p:spPr>
          <a:xfrm>
            <a:off x="711200" y="1341438"/>
            <a:ext cx="5334000" cy="4525962"/>
          </a:xfrm>
        </p:spPr>
        <p:txBody>
          <a:bodyPr vert="horz" wrap="square" lIns="91440" tIns="45720" rIns="91440" bIns="45720" anchor="t" anchorCtr="0"/>
          <a:lstStyle/>
          <a:p>
            <a:pPr>
              <a:buSzPct val="75000"/>
            </a:pPr>
            <a:r>
              <a:rPr lang="en-US" altLang="en-US" dirty="0">
                <a:solidFill>
                  <a:schemeClr val="bg1"/>
                </a:solidFill>
                <a:latin typeface="+mn-lt"/>
                <a:ea typeface="+mn-ea"/>
                <a:cs typeface="+mn-cs"/>
              </a:rPr>
              <a:t>Vandalism of critical bulk infrastructure </a:t>
            </a:r>
            <a:endParaRPr lang="en-US" altLang="en-US" dirty="0">
              <a:solidFill>
                <a:schemeClr val="bg1"/>
              </a:solidFill>
              <a:latin typeface="+mn-lt"/>
              <a:ea typeface="+mn-ea"/>
              <a:cs typeface="+mn-cs"/>
            </a:endParaRPr>
          </a:p>
          <a:p>
            <a:pPr>
              <a:buSzPct val="75000"/>
            </a:pPr>
            <a:r>
              <a:rPr lang="en-ZA" altLang="en-US" dirty="0">
                <a:solidFill>
                  <a:schemeClr val="bg1"/>
                </a:solidFill>
                <a:latin typeface="+mn-lt"/>
                <a:ea typeface="+mn-ea"/>
                <a:cs typeface="+mn-cs"/>
                <a:hlinkClick r:id="rId1"/>
              </a:rPr>
              <a:t>https://chieftechnologyofficer-my.sharepoint.com/personal/zuziwe_thekisho_mangaung_co_za/Documents/Documents/CITY%20MANAGER'S%20OFFICE/PRO%20PAC%20FS/VID-20260611-WA0011%20(1).mp4</a:t>
            </a:r>
            <a:endParaRPr lang="en-ZA" altLang="en-US" dirty="0">
              <a:solidFill>
                <a:schemeClr val="bg1"/>
              </a:solidFill>
              <a:latin typeface="+mn-lt"/>
              <a:ea typeface="+mn-ea"/>
              <a:cs typeface="+mn-cs"/>
            </a:endParaRPr>
          </a:p>
          <a:p>
            <a:pPr>
              <a:buSzPct val="75000"/>
            </a:pPr>
            <a:endParaRPr lang="en-ZA" altLang="en-US" dirty="0">
              <a:solidFill>
                <a:schemeClr val="bg1"/>
              </a:solidFill>
              <a:latin typeface="+mn-lt"/>
              <a:ea typeface="+mn-ea"/>
              <a:cs typeface="+mn-cs"/>
            </a:endParaRPr>
          </a:p>
        </p:txBody>
      </p:sp>
      <p:pic>
        <p:nvPicPr>
          <p:cNvPr id="99332" name="Content Placeholder 4"/>
          <p:cNvPicPr>
            <a:picLocks noGrp="1" noChangeAspect="1"/>
          </p:cNvPicPr>
          <p:nvPr>
            <p:ph sz="half" idx="2"/>
          </p:nvPr>
        </p:nvPicPr>
        <p:blipFill>
          <a:blip r:embed="rId2"/>
          <a:srcRect/>
          <a:stretch>
            <a:fillRect/>
          </a:stretch>
        </p:blipFill>
        <p:spPr>
          <a:xfrm>
            <a:off x="6215063" y="1196975"/>
            <a:ext cx="5334000" cy="2376488"/>
          </a:xfrm>
        </p:spPr>
      </p:pic>
      <p:pic>
        <p:nvPicPr>
          <p:cNvPr id="99333" name="Picture 6"/>
          <p:cNvPicPr>
            <a:picLocks noChangeAspect="1"/>
          </p:cNvPicPr>
          <p:nvPr/>
        </p:nvPicPr>
        <p:blipFill>
          <a:blip r:embed="rId3"/>
          <a:stretch>
            <a:fillRect/>
          </a:stretch>
        </p:blipFill>
        <p:spPr>
          <a:xfrm>
            <a:off x="6146800" y="2924175"/>
            <a:ext cx="4387850" cy="2633663"/>
          </a:xfrm>
          <a:prstGeom prst="rect">
            <a:avLst/>
          </a:prstGeom>
          <a:noFill/>
          <a:ln w="9525">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Service delivery challenges (Water) </a:t>
            </a:r>
            <a:endParaRPr lang="en-ZA" altLang="en-US" dirty="0">
              <a:solidFill>
                <a:schemeClr val="bg1"/>
              </a:solidFill>
            </a:endParaRPr>
          </a:p>
        </p:txBody>
      </p:sp>
      <p:graphicFrame>
        <p:nvGraphicFramePr>
          <p:cNvPr id="3" name="Content Placeholder 10"/>
          <p:cNvGraphicFramePr/>
          <p:nvPr/>
        </p:nvGraphicFramePr>
        <p:xfrm>
          <a:off x="766763" y="1700213"/>
          <a:ext cx="8784976" cy="3744704"/>
        </p:xfrm>
        <a:graphic>
          <a:graphicData uri="http://schemas.openxmlformats.org/drawingml/2006/table">
            <a:tbl>
              <a:tblPr firstRow="1" bandRow="1"/>
              <a:tblGrid>
                <a:gridCol w="2196244"/>
                <a:gridCol w="2196244"/>
                <a:gridCol w="2196244"/>
                <a:gridCol w="2196244"/>
              </a:tblGrid>
              <a:tr h="43494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dirty="0">
                          <a:effectLst/>
                          <a:latin typeface="Arial" panose="020B0604020202020204" pitchFamily="34" charset="0"/>
                          <a:cs typeface="Arial" panose="020B0604020202020204" pitchFamily="34" charset="0"/>
                        </a:rPr>
                        <a:t>Indicator</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Current Status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Key Challenges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Intervention Required</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r>
              <a:tr h="112609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Households with access to water</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defRPr/>
                      </a:pPr>
                      <a:r>
                        <a:rPr lang="en-ZA" sz="1050" kern="100" dirty="0">
                          <a:solidFill>
                            <a:schemeClr val="dk1"/>
                          </a:solidFill>
                          <a:effectLst/>
                          <a:latin typeface="Arial" panose="020B0604020202020204" pitchFamily="34" charset="0"/>
                          <a:ea typeface="+mn-ea"/>
                          <a:cs typeface="Arial" panose="020B0604020202020204" pitchFamily="34" charset="0"/>
                        </a:rPr>
                        <a:t>715 120</a:t>
                      </a:r>
                      <a:endParaRPr lang="en-ZA" sz="1050" kern="100" dirty="0">
                        <a:solidFill>
                          <a:schemeClr val="dk1"/>
                        </a:solidFill>
                        <a:effectLst/>
                        <a:latin typeface="Arial" panose="020B0604020202020204" pitchFamily="34" charset="0"/>
                        <a:ea typeface="+mn-ea"/>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bulk infrastructure</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Population growth and urbanization.</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Limited funding </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Infrastructure development and upgrades.</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ZA" sz="1050" kern="100" dirty="0">
                          <a:effectLst/>
                          <a:latin typeface="Arial" panose="020B0604020202020204" pitchFamily="34" charset="0"/>
                          <a:cs typeface="Arial" panose="020B0604020202020204" pitchFamily="34" charset="0"/>
                        </a:rPr>
                        <a:t>Increased investments (BFI and conditional Grant) </a:t>
                      </a:r>
                      <a:endParaRPr lang="en-ZA"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ZA" sz="1050" kern="100" dirty="0">
                          <a:effectLst/>
                          <a:latin typeface="Arial" panose="020B0604020202020204" pitchFamily="34" charset="0"/>
                          <a:cs typeface="Arial" panose="020B0604020202020204" pitchFamily="34" charset="0"/>
                        </a:rPr>
                        <a:t>Alternative sanitation</a:t>
                      </a:r>
                      <a:endParaRPr lang="en-ZA"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5630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Average duration of water interruptions</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12-24 hours</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Ageing Infrastructure </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funding</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ZA" sz="1050" kern="100" dirty="0">
                          <a:effectLst/>
                          <a:latin typeface="Arial" panose="020B0604020202020204" pitchFamily="34" charset="0"/>
                          <a:cs typeface="Arial" panose="020B0604020202020204" pitchFamily="34" charset="0"/>
                        </a:rPr>
                        <a:t>Increased investments (BFI and conditional Grant) </a:t>
                      </a:r>
                      <a:endParaRPr lang="en-ZA"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75072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Non-Revenue Water (%)</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50.6%</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Ageing Infrastructure</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High vacancy rate (58%)</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Regular maintenance </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Approval of BFI </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Education and awareness</a:t>
                      </a:r>
                      <a:endParaRPr lang="en-ZA"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4349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43494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706438"/>
            <a:ext cx="9144000" cy="366713"/>
          </a:xfrm>
          <a:prstGeom prst="rect">
            <a:avLst/>
          </a:prstGeom>
          <a:solidFill>
            <a:srgbClr val="6699FF"/>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Z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1"/>
          <p:cNvSpPr txBox="1"/>
          <p:nvPr/>
        </p:nvSpPr>
        <p:spPr bwMode="auto">
          <a:xfrm>
            <a:off x="1524000" y="125413"/>
            <a:ext cx="9144000" cy="484188"/>
          </a:xfrm>
          <a:prstGeom prst="rect">
            <a:avLst/>
          </a:prstGeom>
          <a:noFill/>
          <a:ln w="9525">
            <a:noFill/>
            <a:miter lim="800000"/>
          </a:ln>
        </p:spPr>
        <p:txBody>
          <a:bodyPr vert="horz" wrap="square" lIns="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ZA" sz="2400" b="1" i="0" u="none" strike="noStrike" kern="0" cap="none" spc="0" normalizeH="0" baseline="0" noProof="0" dirty="0">
                <a:ln>
                  <a:noFill/>
                </a:ln>
                <a:solidFill>
                  <a:schemeClr val="bg1"/>
                </a:solidFill>
                <a:effectLst/>
                <a:uLnTx/>
                <a:uFillTx/>
                <a:latin typeface="Arial" panose="020B0604020202020204"/>
                <a:ea typeface="+mj-ea"/>
                <a:cs typeface="+mj-cs"/>
              </a:rPr>
              <a:t>Service delivery challenges (Water) </a:t>
            </a:r>
            <a:endParaRPr kumimoji="0" lang="en-ZA" sz="2400" b="1" i="0" u="none" strike="noStrike" kern="0" cap="none" spc="0" normalizeH="0" baseline="0" noProof="0" dirty="0">
              <a:ln>
                <a:noFill/>
              </a:ln>
              <a:solidFill>
                <a:schemeClr val="bg1"/>
              </a:solidFill>
              <a:effectLst/>
              <a:uLnTx/>
              <a:uFillTx/>
              <a:latin typeface="Arial" panose="020B0604020202020204"/>
              <a:ea typeface="+mj-ea"/>
              <a:cs typeface="+mj-cs"/>
            </a:endParaRPr>
          </a:p>
        </p:txBody>
      </p:sp>
      <p:sp>
        <p:nvSpPr>
          <p:cNvPr id="2" name="TextBox 1"/>
          <p:cNvSpPr txBox="1"/>
          <p:nvPr/>
        </p:nvSpPr>
        <p:spPr>
          <a:xfrm>
            <a:off x="2117725" y="611188"/>
            <a:ext cx="7488238" cy="369888"/>
          </a:xfrm>
          <a:prstGeom prst="rect">
            <a:avLst/>
          </a:prstGeom>
          <a:noFill/>
        </p:spPr>
        <p:txBody>
          <a:bodyPr wrap="square" rtlCol="0">
            <a:spAutoFit/>
          </a:bodyPr>
          <a:lstStyle/>
          <a:p>
            <a:pPr marR="0" defTabSz="914400" eaLnBrk="1" hangingPunct="1">
              <a:buClrTx/>
              <a:buSzTx/>
              <a:buFontTx/>
              <a:buNone/>
              <a:defRPr/>
            </a:pPr>
            <a:r>
              <a:rPr kumimoji="0" lang="en-US" b="1" kern="1200" cap="none" spc="0" normalizeH="0" baseline="0" noProof="0">
                <a:solidFill>
                  <a:srgbClr val="000000"/>
                </a:solidFill>
                <a:latin typeface="Arial" panose="020B0604020202020204" pitchFamily="34" charset="0"/>
                <a:ea typeface="+mn-ea"/>
                <a:cs typeface="+mn-cs"/>
              </a:rPr>
              <a:t>Overview of WCDM Strategy Outline</a:t>
            </a:r>
            <a:endParaRPr kumimoji="0" lang="en-ZA" b="1" kern="1200" cap="none" spc="0" normalizeH="0" baseline="0" noProof="0">
              <a:solidFill>
                <a:srgbClr val="000000"/>
              </a:solidFill>
              <a:latin typeface="Arial" panose="020B0604020202020204" pitchFamily="34" charset="0"/>
              <a:ea typeface="+mn-ea"/>
              <a:cs typeface="+mn-cs"/>
            </a:endParaRPr>
          </a:p>
        </p:txBody>
      </p:sp>
      <p:sp>
        <p:nvSpPr>
          <p:cNvPr id="7" name="TextBox 6"/>
          <p:cNvSpPr txBox="1"/>
          <p:nvPr/>
        </p:nvSpPr>
        <p:spPr>
          <a:xfrm>
            <a:off x="8543925" y="6259513"/>
            <a:ext cx="2124075" cy="401638"/>
          </a:xfrm>
          <a:prstGeom prst="rect">
            <a:avLst/>
          </a:prstGeom>
          <a:ln w="6350"/>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FFFFFF"/>
                </a:solidFill>
                <a:effectLst/>
                <a:uLnTx/>
                <a:uFillTx/>
                <a:latin typeface="Aptos Narrow" pitchFamily="34" charset="0"/>
                <a:ea typeface="+mn-ea"/>
                <a:cs typeface="+mn-cs"/>
              </a:rPr>
              <a:t>NOTE: *Implemented with limitations in terms of available budget</a:t>
            </a:r>
            <a:endParaRPr kumimoji="0" lang="en-ZA" sz="1000" b="0" i="0" u="none" strike="noStrike" kern="1200" cap="none" spc="0" normalizeH="0" baseline="0" noProof="0">
              <a:ln>
                <a:noFill/>
              </a:ln>
              <a:solidFill>
                <a:srgbClr val="FFFFFF"/>
              </a:solidFill>
              <a:effectLst/>
              <a:uLnTx/>
              <a:uFillTx/>
              <a:latin typeface="Aptos Narrow" pitchFamily="34" charset="0"/>
              <a:ea typeface="+mn-ea"/>
              <a:cs typeface="+mn-cs"/>
            </a:endParaRPr>
          </a:p>
        </p:txBody>
      </p:sp>
      <p:graphicFrame>
        <p:nvGraphicFramePr>
          <p:cNvPr id="10" name="Table 9"/>
          <p:cNvGraphicFramePr>
            <a:graphicFrameLocks noGrp="1"/>
          </p:cNvGraphicFramePr>
          <p:nvPr/>
        </p:nvGraphicFramePr>
        <p:xfrm>
          <a:off x="1631504" y="1187461"/>
          <a:ext cx="8928990" cy="5073980"/>
        </p:xfrm>
        <a:graphic>
          <a:graphicData uri="http://schemas.openxmlformats.org/drawingml/2006/table">
            <a:tbl>
              <a:tblPr/>
              <a:tblGrid>
                <a:gridCol w="374415"/>
                <a:gridCol w="641892"/>
                <a:gridCol w="2092967"/>
                <a:gridCol w="2360444"/>
                <a:gridCol w="545345"/>
                <a:gridCol w="415114"/>
                <a:gridCol w="398833"/>
                <a:gridCol w="1049990"/>
                <a:gridCol w="1049990"/>
              </a:tblGrid>
              <a:tr h="586230">
                <a:tc>
                  <a:txBody>
                    <a:bodyPr/>
                    <a:lstStyle/>
                    <a:p>
                      <a:pPr algn="l" fontAlgn="b"/>
                      <a:r>
                        <a:rPr lang="en-ZA" sz="600" b="1" i="0" u="none" strike="noStrike">
                          <a:solidFill>
                            <a:srgbClr val="000000"/>
                          </a:solidFill>
                          <a:effectLst/>
                          <a:latin typeface="Arial" panose="020B0604020202020204"/>
                        </a:rPr>
                        <a:t>Driver</a:t>
                      </a:r>
                      <a:endParaRPr lang="en-ZA" sz="600" b="1" i="0" u="none" strike="noStrike">
                        <a:solidFill>
                          <a:srgbClr val="000000"/>
                        </a:solidFill>
                        <a:effectLst/>
                        <a:latin typeface="Arial" panose="020B0604020202020204"/>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b"/>
                      <a:r>
                        <a:rPr lang="en-ZA" sz="600" b="1" i="0" u="none" strike="noStrike">
                          <a:solidFill>
                            <a:srgbClr val="000000"/>
                          </a:solidFill>
                          <a:effectLst/>
                          <a:latin typeface="Arial" panose="020B0604020202020204"/>
                        </a:rPr>
                        <a:t>Secondary</a:t>
                      </a:r>
                      <a:endParaRPr lang="en-ZA" sz="600" b="1" i="0" u="none" strike="noStrike">
                        <a:solidFill>
                          <a:srgbClr val="000000"/>
                        </a:solidFill>
                        <a:effectLst/>
                        <a:latin typeface="Arial" panose="020B0604020202020204"/>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b"/>
                      <a:r>
                        <a:rPr lang="en-ZA" sz="600" b="1" i="0" u="none" strike="noStrike">
                          <a:solidFill>
                            <a:srgbClr val="000000"/>
                          </a:solidFill>
                          <a:effectLst/>
                          <a:latin typeface="Arial" panose="020B0604020202020204" pitchFamily="34" charset="0"/>
                        </a:rPr>
                        <a:t>Strategy Number</a:t>
                      </a:r>
                      <a:endParaRPr lang="en-ZA" sz="6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b"/>
                      <a:r>
                        <a:rPr lang="en-ZA" sz="600" b="1" i="0" u="none" strike="noStrike">
                          <a:solidFill>
                            <a:srgbClr val="000000"/>
                          </a:solidFill>
                          <a:effectLst/>
                          <a:latin typeface="Arial" panose="020B0604020202020204" pitchFamily="34" charset="0"/>
                        </a:rPr>
                        <a:t>Description of Strategy</a:t>
                      </a:r>
                      <a:endParaRPr lang="en-ZA" sz="6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b"/>
                      <a:r>
                        <a:rPr lang="en-ZA" sz="600" b="1" i="0" u="none" strike="noStrike">
                          <a:solidFill>
                            <a:srgbClr val="000000"/>
                          </a:solidFill>
                          <a:effectLst/>
                          <a:latin typeface="Arial" panose="020B0604020202020204"/>
                        </a:rPr>
                        <a:t>All Strategies Cost Estimate (Excl. VAT) </a:t>
                      </a:r>
                      <a:br>
                        <a:rPr lang="en-ZA" sz="600" b="1" i="0" u="none" strike="noStrike">
                          <a:solidFill>
                            <a:srgbClr val="000000"/>
                          </a:solidFill>
                          <a:effectLst/>
                          <a:latin typeface="Arial" panose="020B0604020202020204"/>
                        </a:rPr>
                      </a:br>
                      <a:r>
                        <a:rPr lang="en-ZA" sz="600" b="1" i="0" u="none" strike="noStrike">
                          <a:solidFill>
                            <a:srgbClr val="000000"/>
                          </a:solidFill>
                          <a:effectLst/>
                          <a:latin typeface="Arial" panose="020B0604020202020204"/>
                        </a:rPr>
                        <a:t>R Million</a:t>
                      </a:r>
                      <a:endParaRPr lang="en-ZA" sz="600" b="1" i="0" u="none" strike="noStrike">
                        <a:solidFill>
                          <a:srgbClr val="000000"/>
                        </a:solidFill>
                        <a:effectLst/>
                        <a:latin typeface="Arial" panose="020B0604020202020204"/>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b"/>
                      <a:r>
                        <a:rPr lang="en-ZA" sz="600" b="1" i="0" u="none" strike="noStrike">
                          <a:solidFill>
                            <a:srgbClr val="000000"/>
                          </a:solidFill>
                          <a:effectLst/>
                          <a:latin typeface="Arial" panose="020B0604020202020204" pitchFamily="34" charset="0"/>
                        </a:rPr>
                        <a:t>2024/25 Budget (Excl. VAT) R Million</a:t>
                      </a:r>
                      <a:endParaRPr lang="en-ZA" sz="6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b"/>
                      <a:r>
                        <a:rPr lang="en-ZA" sz="600" b="1" i="0" u="none" strike="noStrike">
                          <a:solidFill>
                            <a:srgbClr val="000000"/>
                          </a:solidFill>
                          <a:effectLst/>
                          <a:latin typeface="Arial" panose="020B0604020202020204" pitchFamily="34" charset="0"/>
                        </a:rPr>
                        <a:t>2025/26 Budget (Excl. VAT) R Million</a:t>
                      </a:r>
                      <a:endParaRPr lang="en-ZA" sz="6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b"/>
                      <a:r>
                        <a:rPr lang="en-ZA" sz="600" b="1" i="0" u="none" strike="noStrike">
                          <a:solidFill>
                            <a:srgbClr val="000000"/>
                          </a:solidFill>
                          <a:effectLst/>
                          <a:latin typeface="Arial" panose="020B0604020202020204"/>
                        </a:rPr>
                        <a:t>Budget Shortfall for 18 Strategies (Excl. VAT) </a:t>
                      </a:r>
                      <a:br>
                        <a:rPr lang="en-ZA" sz="600" b="1" i="0" u="none" strike="noStrike">
                          <a:solidFill>
                            <a:srgbClr val="000000"/>
                          </a:solidFill>
                          <a:effectLst/>
                          <a:latin typeface="Arial" panose="020B0604020202020204"/>
                        </a:rPr>
                      </a:br>
                      <a:r>
                        <a:rPr lang="en-ZA" sz="600" b="1" i="0" u="none" strike="noStrike">
                          <a:solidFill>
                            <a:srgbClr val="000000"/>
                          </a:solidFill>
                          <a:effectLst/>
                          <a:latin typeface="Arial" panose="020B0604020202020204"/>
                        </a:rPr>
                        <a:t>R Million</a:t>
                      </a:r>
                      <a:endParaRPr lang="en-ZA" sz="600" b="1" i="0" u="none" strike="noStrike">
                        <a:solidFill>
                          <a:srgbClr val="000000"/>
                        </a:solidFill>
                        <a:effectLst/>
                        <a:latin typeface="Arial" panose="020B0604020202020204"/>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b"/>
                      <a:r>
                        <a:rPr lang="en-ZA" sz="600" b="1" i="0" u="none" strike="noStrike">
                          <a:solidFill>
                            <a:srgbClr val="000000"/>
                          </a:solidFill>
                          <a:effectLst/>
                          <a:latin typeface="Arial" panose="020B0604020202020204" pitchFamily="34" charset="0"/>
                        </a:rPr>
                        <a:t>Status</a:t>
                      </a:r>
                      <a:endParaRPr lang="en-ZA" sz="6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140473">
                <a:tc rowSpan="11">
                  <a:txBody>
                    <a:bodyPr/>
                    <a:lstStyle/>
                    <a:p>
                      <a:pPr algn="ctr" fontAlgn="ctr"/>
                      <a:r>
                        <a:rPr lang="en-US" sz="600" b="1" i="0" u="none" strike="noStrike">
                          <a:solidFill>
                            <a:srgbClr val="000000"/>
                          </a:solidFill>
                          <a:effectLst/>
                          <a:latin typeface="Arial" panose="020B0604020202020204"/>
                        </a:rPr>
                        <a:t>Demand/System Input Volume (SIV) Reduction</a:t>
                      </a:r>
                      <a:endParaRPr lang="en-US" sz="600" b="1" i="0" u="none" strike="noStrike">
                        <a:solidFill>
                          <a:srgbClr val="000000"/>
                        </a:solidFill>
                        <a:effectLst/>
                        <a:latin typeface="Arial" panose="020B0604020202020204"/>
                      </a:endParaRPr>
                    </a:p>
                  </a:txBody>
                  <a:tcPr marL="5533" marR="5533" marT="5533" marB="0" vert="vert27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rowSpan="7">
                  <a:txBody>
                    <a:bodyPr/>
                    <a:lstStyle/>
                    <a:p>
                      <a:pPr algn="ctr" fontAlgn="b"/>
                      <a:r>
                        <a:rPr lang="en-ZA" sz="600" b="1" i="0" u="none" strike="noStrike">
                          <a:solidFill>
                            <a:srgbClr val="000000"/>
                          </a:solidFill>
                          <a:effectLst/>
                          <a:latin typeface="Arial" panose="020B0604020202020204"/>
                        </a:rPr>
                        <a:t>Real Loss (RL) Reduction</a:t>
                      </a:r>
                      <a:endParaRPr lang="en-ZA" sz="600" b="1" i="0" u="none" strike="noStrike">
                        <a:solidFill>
                          <a:srgbClr val="000000"/>
                        </a:solidFill>
                        <a:effectLst/>
                        <a:latin typeface="Arial" panose="020B0604020202020204"/>
                      </a:endParaRPr>
                    </a:p>
                  </a:txBody>
                  <a:tcPr marL="5533" marR="5533" marT="5533" marB="0" vert="vert27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RL1</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Pressure and Network Zone Management</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61,38</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9,30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13,90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38,18</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40473">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RL2</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Pro-Active Leak Detection &amp; Repair</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114,56</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3,04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3,10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108,42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Partially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876419">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RL3</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US" sz="600" b="0" i="0" u="none" strike="noStrike" err="1">
                          <a:solidFill>
                            <a:srgbClr val="000000"/>
                          </a:solidFill>
                          <a:effectLst/>
                          <a:latin typeface="Arial" panose="020B0604020202020204"/>
                        </a:rPr>
                        <a:t>Maselspoort</a:t>
                      </a:r>
                      <a:r>
                        <a:rPr lang="en-US" sz="600" b="0" i="0" u="none" strike="noStrike">
                          <a:solidFill>
                            <a:srgbClr val="000000"/>
                          </a:solidFill>
                          <a:effectLst/>
                          <a:latin typeface="Arial" panose="020B0604020202020204"/>
                        </a:rPr>
                        <a:t> Upgrade  Phase 1: </a:t>
                      </a:r>
                      <a:r>
                        <a:rPr lang="en-US" sz="600" b="0" i="0" u="none" strike="noStrike" err="1">
                          <a:solidFill>
                            <a:srgbClr val="000000"/>
                          </a:solidFill>
                          <a:effectLst/>
                          <a:latin typeface="Arial" panose="020B0604020202020204"/>
                        </a:rPr>
                        <a:t>Maselspoort</a:t>
                      </a:r>
                      <a:r>
                        <a:rPr lang="en-US" sz="600" b="0" i="0" u="none" strike="noStrike">
                          <a:solidFill>
                            <a:srgbClr val="000000"/>
                          </a:solidFill>
                          <a:effectLst/>
                          <a:latin typeface="Arial" panose="020B0604020202020204"/>
                        </a:rPr>
                        <a:t> </a:t>
                      </a:r>
                      <a:r>
                        <a:rPr lang="en-US" sz="600" b="0" i="0" u="none" strike="noStrike" err="1">
                          <a:solidFill>
                            <a:srgbClr val="000000"/>
                          </a:solidFill>
                          <a:effectLst/>
                          <a:latin typeface="Arial" panose="020B0604020202020204"/>
                        </a:rPr>
                        <a:t>RisingMain</a:t>
                      </a:r>
                      <a:r>
                        <a:rPr lang="en-US" sz="600" b="0" i="0" u="none" strike="noStrike">
                          <a:solidFill>
                            <a:srgbClr val="000000"/>
                          </a:solidFill>
                          <a:effectLst/>
                          <a:latin typeface="Arial" panose="020B0604020202020204"/>
                        </a:rPr>
                        <a:t> River Crossing  and Refurbishment of Pipeline</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47,61</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1,10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1,60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44,91</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US" sz="600" b="0" i="0" u="none" strike="noStrike">
                          <a:solidFill>
                            <a:srgbClr val="000000"/>
                          </a:solidFill>
                          <a:effectLst/>
                          <a:latin typeface="Arial" panose="020B0604020202020204"/>
                        </a:rPr>
                        <a:t>Project to be readvertised, could not get potential bidder. New advert to be out before end of June 2026. Budget made available in MTRF starting from 2026/27 financial year.</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r>
              <a:tr h="140473">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RL4</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Pipe Replacement Project </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61,83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7,50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8,40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45,93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40473">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RL5</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US" sz="600" b="0" i="0" u="none" strike="noStrike">
                          <a:solidFill>
                            <a:srgbClr val="000000"/>
                          </a:solidFill>
                          <a:effectLst/>
                          <a:latin typeface="Arial" panose="020B0604020202020204"/>
                        </a:rPr>
                        <a:t>Routine or Domestic Leak Repair </a:t>
                      </a:r>
                      <a:r>
                        <a:rPr lang="en-US" sz="600" b="0" i="0" u="none" strike="noStrike" err="1">
                          <a:solidFill>
                            <a:srgbClr val="000000"/>
                          </a:solidFill>
                          <a:effectLst/>
                          <a:latin typeface="Arial" panose="020B0604020202020204"/>
                        </a:rPr>
                        <a:t>Programme</a:t>
                      </a:r>
                      <a:endParaRPr lang="en-US" sz="600" b="0" i="0" u="none" strike="noStrike" err="1">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133,77</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24,68</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50,90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58,19</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40473">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RL6</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Valve Replacement Programme</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66,16</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6,40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6,29</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53,47</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99312">
                <a:tc vMerge="1">
                  <a:tcPr/>
                </a:tc>
                <a:tc vMerge="1">
                  <a:tcPr/>
                </a:tc>
                <a:tc>
                  <a:txBody>
                    <a:bodyPr/>
                    <a:lstStyle/>
                    <a:p>
                      <a:pPr algn="l" fontAlgn="ctr"/>
                      <a:r>
                        <a:rPr lang="en-ZA" sz="600" b="0" i="0" u="none" strike="noStrike" err="1">
                          <a:solidFill>
                            <a:srgbClr val="000000"/>
                          </a:solidFill>
                          <a:effectLst/>
                          <a:latin typeface="Arial" panose="020B0604020202020204"/>
                        </a:rPr>
                        <a:t>Srategy</a:t>
                      </a:r>
                      <a:r>
                        <a:rPr lang="en-ZA" sz="600" b="0" i="0" u="none" strike="noStrike">
                          <a:solidFill>
                            <a:srgbClr val="000000"/>
                          </a:solidFill>
                          <a:effectLst/>
                          <a:latin typeface="Arial" panose="020B0604020202020204"/>
                        </a:rPr>
                        <a:t> RL7</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US" sz="600" b="0" i="0" u="none" strike="noStrike" err="1">
                          <a:solidFill>
                            <a:srgbClr val="000000"/>
                          </a:solidFill>
                          <a:effectLst/>
                          <a:latin typeface="Arial" panose="020B0604020202020204"/>
                        </a:rPr>
                        <a:t>Soutpan</a:t>
                      </a:r>
                      <a:r>
                        <a:rPr lang="en-US" sz="600" b="0" i="0" u="none" strike="noStrike">
                          <a:solidFill>
                            <a:srgbClr val="000000"/>
                          </a:solidFill>
                          <a:effectLst/>
                          <a:latin typeface="Arial" panose="020B0604020202020204"/>
                        </a:rPr>
                        <a:t> Pipeline Detailed Audit, Leak investigation and Leak Repairs</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3,27</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3,27</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99312">
                <a:tc vMerge="1">
                  <a:tcPr/>
                </a:tc>
                <a:tc rowSpan="3">
                  <a:txBody>
                    <a:bodyPr/>
                    <a:lstStyle/>
                    <a:p>
                      <a:pPr algn="ctr" fontAlgn="ctr"/>
                      <a:r>
                        <a:rPr lang="en-ZA" sz="600" b="1" i="0" u="none" strike="noStrike">
                          <a:solidFill>
                            <a:srgbClr val="000000"/>
                          </a:solidFill>
                          <a:effectLst/>
                          <a:latin typeface="Arial" panose="020B0604020202020204"/>
                        </a:rPr>
                        <a:t>Apparent Loss (AL) Reduction</a:t>
                      </a:r>
                      <a:endParaRPr lang="en-ZA" sz="600" b="1" i="0" u="none" strike="noStrike">
                        <a:solidFill>
                          <a:srgbClr val="000000"/>
                        </a:solidFill>
                        <a:effectLst/>
                        <a:latin typeface="Arial" panose="020B0604020202020204"/>
                      </a:endParaRPr>
                    </a:p>
                  </a:txBody>
                  <a:tcPr marL="5533" marR="5533" marT="5533" marB="0" vert="vert27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Strategy AL1</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US" sz="600" b="0" i="0" u="none" strike="noStrike">
                          <a:solidFill>
                            <a:srgbClr val="000000"/>
                          </a:solidFill>
                          <a:effectLst/>
                          <a:latin typeface="Arial" panose="020B0604020202020204" pitchFamily="34" charset="0"/>
                        </a:rPr>
                        <a:t>Standpipe Audit and Disconnection  of Standpipes in Areas with Formal Reticulation</a:t>
                      </a:r>
                      <a:endParaRPr lang="en-US"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0,64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0,64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40473">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AL2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Replacement of Water Meters*</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349,53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12,72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20,87</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315,94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99312">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AL3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US" sz="600" b="0" i="0" u="none" strike="noStrike">
                          <a:solidFill>
                            <a:srgbClr val="000000"/>
                          </a:solidFill>
                          <a:effectLst/>
                          <a:latin typeface="Arial" panose="020B0604020202020204"/>
                        </a:rPr>
                        <a:t>Billed Metered Consumption Audit, </a:t>
                      </a:r>
                      <a:r>
                        <a:rPr lang="en-US" sz="600" b="0" i="0" u="none" strike="noStrike" err="1">
                          <a:solidFill>
                            <a:srgbClr val="000000"/>
                          </a:solidFill>
                          <a:effectLst/>
                          <a:latin typeface="Arial" panose="020B0604020202020204"/>
                        </a:rPr>
                        <a:t>Digistisation</a:t>
                      </a:r>
                      <a:r>
                        <a:rPr lang="en-US" sz="600" b="0" i="0" u="none" strike="noStrike">
                          <a:solidFill>
                            <a:srgbClr val="000000"/>
                          </a:solidFill>
                          <a:effectLst/>
                          <a:latin typeface="Arial" panose="020B0604020202020204"/>
                        </a:rPr>
                        <a:t> and </a:t>
                      </a:r>
                      <a:r>
                        <a:rPr lang="en-US" sz="600" b="0" i="0" u="none" strike="noStrike" err="1">
                          <a:solidFill>
                            <a:srgbClr val="000000"/>
                          </a:solidFill>
                          <a:effectLst/>
                          <a:latin typeface="Arial" panose="020B0604020202020204"/>
                        </a:rPr>
                        <a:t>Automisation</a:t>
                      </a:r>
                      <a:endParaRPr lang="en-US" sz="600" b="0" i="0" u="none" strike="noStrike" err="1">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13,09</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13,09</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Not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682960">
                <a:tc vMerge="1">
                  <a:tcPr/>
                </a:tc>
                <a:tc rowSpan="4">
                  <a:txBody>
                    <a:bodyPr/>
                    <a:lstStyle/>
                    <a:p>
                      <a:pPr algn="ctr" fontAlgn="b"/>
                      <a:r>
                        <a:rPr lang="en-US" sz="600" b="1" i="0" u="none" strike="noStrike">
                          <a:solidFill>
                            <a:srgbClr val="000000"/>
                          </a:solidFill>
                          <a:effectLst/>
                          <a:latin typeface="Arial" panose="020B0604020202020204"/>
                        </a:rPr>
                        <a:t>System Input Volume (SIV) Reduction</a:t>
                      </a:r>
                      <a:endParaRPr lang="en-US" sz="600" b="1" i="0" u="none" strike="noStrike">
                        <a:solidFill>
                          <a:srgbClr val="000000"/>
                        </a:solidFill>
                        <a:effectLst/>
                        <a:latin typeface="Arial" panose="020B0604020202020204"/>
                      </a:endParaRPr>
                    </a:p>
                  </a:txBody>
                  <a:tcPr marL="5533" marR="5533" marT="5533" marB="0" vert="vert27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Strategy SIV1</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US" sz="600" b="0" i="0" u="none" strike="noStrike">
                          <a:solidFill>
                            <a:srgbClr val="000000"/>
                          </a:solidFill>
                          <a:effectLst/>
                          <a:latin typeface="Arial" panose="020B0604020202020204" pitchFamily="34" charset="0"/>
                        </a:rPr>
                        <a:t>SCADA &amp; Telemetry (including installation of Bulk Check Meters</a:t>
                      </a:r>
                      <a:endParaRPr lang="en-US"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80,42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2,60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12,00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65,82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US" sz="600" b="0" i="0" u="none" strike="noStrike" err="1">
                          <a:solidFill>
                            <a:srgbClr val="000000"/>
                          </a:solidFill>
                          <a:effectLst/>
                          <a:latin typeface="Arial" panose="020B0604020202020204"/>
                        </a:rPr>
                        <a:t>Contrator</a:t>
                      </a:r>
                      <a:r>
                        <a:rPr lang="en-US" sz="600" b="0" i="0" u="none" strike="noStrike">
                          <a:solidFill>
                            <a:srgbClr val="000000"/>
                          </a:solidFill>
                          <a:effectLst/>
                          <a:latin typeface="Arial" panose="020B0604020202020204"/>
                        </a:rPr>
                        <a:t> has been appointed, site handover to be done in June 2026. Budget made available in MTRF starting from 2026/27 financial year.</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r>
              <a:tr h="199312">
                <a:tc rowSpan="7">
                  <a:txBody>
                    <a:bodyPr/>
                    <a:lstStyle/>
                    <a:p>
                      <a:pPr algn="ctr" fontAlgn="b"/>
                      <a:r>
                        <a:rPr lang="en-US" sz="600" b="1" i="0" u="none" strike="noStrike">
                          <a:solidFill>
                            <a:srgbClr val="000000"/>
                          </a:solidFill>
                          <a:effectLst/>
                          <a:latin typeface="Arial" panose="020B0604020202020204"/>
                        </a:rPr>
                        <a:t>Increasing Billed Metered Consumption (BMC)</a:t>
                      </a:r>
                      <a:endParaRPr lang="en-US" sz="600" b="1" i="0" u="none" strike="noStrike">
                        <a:solidFill>
                          <a:srgbClr val="000000"/>
                        </a:solidFill>
                        <a:effectLst/>
                        <a:latin typeface="Arial" panose="020B0604020202020204"/>
                      </a:endParaRPr>
                    </a:p>
                  </a:txBody>
                  <a:tcPr marL="5533" marR="5533" marT="5533" marB="0" vert="vert27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vMerge="1">
                  <a:tcPr/>
                </a:tc>
                <a:tc>
                  <a:txBody>
                    <a:bodyPr/>
                    <a:lstStyle/>
                    <a:p>
                      <a:pPr algn="l" fontAlgn="ctr"/>
                      <a:r>
                        <a:rPr lang="en-ZA" sz="600" b="0" i="0" u="none" strike="noStrike">
                          <a:solidFill>
                            <a:srgbClr val="000000"/>
                          </a:solidFill>
                          <a:effectLst/>
                          <a:latin typeface="Arial" panose="020B0604020202020204" pitchFamily="34" charset="0"/>
                        </a:rPr>
                        <a:t>Strategy SIV2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US" sz="600" b="0" i="0" u="none" strike="noStrike" err="1">
                          <a:solidFill>
                            <a:srgbClr val="000000"/>
                          </a:solidFill>
                          <a:effectLst/>
                          <a:latin typeface="Arial" panose="020B0604020202020204"/>
                        </a:rPr>
                        <a:t>Maselspoort</a:t>
                      </a:r>
                      <a:r>
                        <a:rPr lang="en-US" sz="600" b="0" i="0" u="none" strike="noStrike">
                          <a:solidFill>
                            <a:srgbClr val="000000"/>
                          </a:solidFill>
                          <a:effectLst/>
                          <a:latin typeface="Arial" panose="020B0604020202020204"/>
                        </a:rPr>
                        <a:t> Treatment Upgrades and Refurbishment </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1345,53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28,00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64,50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1253,03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 (Phased Approach)</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99312">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SIV3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ZA" sz="600" b="0" i="0" u="none" strike="noStrike">
                          <a:solidFill>
                            <a:srgbClr val="000000"/>
                          </a:solidFill>
                          <a:effectLst/>
                          <a:latin typeface="Arial" panose="020B0604020202020204" pitchFamily="34" charset="0"/>
                        </a:rPr>
                        <a:t>Water Re-Use</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1800,00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0,50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3,00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ctr" fontAlgn="ctr"/>
                      <a:r>
                        <a:rPr lang="en-ZA" sz="600" b="0" i="0" u="none" strike="noStrike">
                          <a:solidFill>
                            <a:srgbClr val="000000"/>
                          </a:solidFill>
                          <a:effectLst/>
                          <a:latin typeface="Arial" panose="020B0604020202020204" pitchFamily="34" charset="0"/>
                        </a:rPr>
                        <a:t>1796,50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c>
                  <a:txBody>
                    <a:bodyPr/>
                    <a:lstStyle/>
                    <a:p>
                      <a:pPr algn="l" fontAlgn="ctr"/>
                      <a:r>
                        <a:rPr lang="en-US" sz="600" b="0" i="0" u="none" strike="noStrike">
                          <a:solidFill>
                            <a:srgbClr val="000000"/>
                          </a:solidFill>
                          <a:effectLst/>
                          <a:latin typeface="Arial" panose="020B0604020202020204" pitchFamily="34" charset="0"/>
                        </a:rPr>
                        <a:t>Application for funding with ISA</a:t>
                      </a:r>
                      <a:endParaRPr lang="en-US"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4B084"/>
                    </a:solidFill>
                  </a:tcPr>
                </a:tc>
              </a:tr>
              <a:tr h="143400">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SIV4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US" sz="600" b="0" i="0" u="none" strike="noStrike">
                          <a:solidFill>
                            <a:srgbClr val="000000"/>
                          </a:solidFill>
                          <a:effectLst/>
                          <a:latin typeface="Arial" panose="020B0604020202020204"/>
                        </a:rPr>
                        <a:t>Consumer Awareness and Education </a:t>
                      </a:r>
                      <a:r>
                        <a:rPr lang="en-US" sz="600" b="0" i="0" u="none" strike="noStrike" err="1">
                          <a:solidFill>
                            <a:srgbClr val="000000"/>
                          </a:solidFill>
                          <a:effectLst/>
                          <a:latin typeface="Arial" panose="020B0604020202020204"/>
                        </a:rPr>
                        <a:t>Programme</a:t>
                      </a:r>
                      <a:endParaRPr lang="en-US" sz="600" b="0" i="0" u="none" strike="noStrike" err="1">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17,18</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17,18</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Not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165348">
                <a:tc vMerge="1">
                  <a:tcPr/>
                </a:tc>
                <a:tc rowSpan="4">
                  <a:txBody>
                    <a:bodyPr/>
                    <a:lstStyle/>
                    <a:p>
                      <a:pPr algn="ctr" fontAlgn="b"/>
                      <a:r>
                        <a:rPr lang="en-US" sz="600" b="1" i="0" u="none" strike="noStrike">
                          <a:solidFill>
                            <a:srgbClr val="000000"/>
                          </a:solidFill>
                          <a:effectLst/>
                          <a:latin typeface="Arial" panose="020B0604020202020204"/>
                        </a:rPr>
                        <a:t>Increasing Billed Metered Consumption (BMC)</a:t>
                      </a:r>
                      <a:endParaRPr lang="en-US" sz="600" b="1" i="0" u="none" strike="noStrike">
                        <a:solidFill>
                          <a:srgbClr val="000000"/>
                        </a:solidFill>
                        <a:effectLst/>
                        <a:latin typeface="Arial" panose="020B0604020202020204"/>
                      </a:endParaRPr>
                    </a:p>
                  </a:txBody>
                  <a:tcPr marL="5533" marR="5533" marT="5533" marB="0" vert="vert27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Strategy BMC1</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Metering of Unmetered Sites</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412,05</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412,05</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Not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199312">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BMC2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US" sz="600" b="0" i="0" u="none" strike="noStrike">
                          <a:solidFill>
                            <a:srgbClr val="000000"/>
                          </a:solidFill>
                          <a:effectLst/>
                          <a:latin typeface="Arial" panose="020B0604020202020204"/>
                        </a:rPr>
                        <a:t>Prepaid </a:t>
                      </a:r>
                      <a:r>
                        <a:rPr lang="en-US" sz="600" b="0" i="0" u="none" strike="noStrike" err="1">
                          <a:solidFill>
                            <a:srgbClr val="000000"/>
                          </a:solidFill>
                          <a:effectLst/>
                          <a:latin typeface="Arial" panose="020B0604020202020204"/>
                        </a:rPr>
                        <a:t>Programme</a:t>
                      </a:r>
                      <a:r>
                        <a:rPr lang="en-US" sz="600" b="0" i="0" u="none" strike="noStrike">
                          <a:solidFill>
                            <a:srgbClr val="000000"/>
                          </a:solidFill>
                          <a:effectLst/>
                          <a:latin typeface="Arial" panose="020B0604020202020204"/>
                        </a:rPr>
                        <a:t> (Installation of Automated Meter Readers)</a:t>
                      </a:r>
                      <a:endParaRPr lang="en-US"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1,64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1,64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Partially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165348">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BMC3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a:rPr>
                        <a:t>Identify Bad Debt Consumers</a:t>
                      </a:r>
                      <a:endParaRPr lang="en-ZA" sz="600" b="0" i="0" u="none" strike="noStrike">
                        <a:solidFill>
                          <a:srgbClr val="000000"/>
                        </a:solidFill>
                        <a:effectLst/>
                        <a:latin typeface="Arial" panose="020B0604020202020204"/>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66,12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ctr" fontAlgn="ctr"/>
                      <a:r>
                        <a:rPr lang="en-ZA" sz="600" b="0" i="0" u="none" strike="noStrike">
                          <a:solidFill>
                            <a:srgbClr val="000000"/>
                          </a:solidFill>
                          <a:effectLst/>
                          <a:latin typeface="Arial" panose="020B0604020202020204" pitchFamily="34" charset="0"/>
                        </a:rPr>
                        <a:t>66,12</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c>
                  <a:txBody>
                    <a:bodyPr/>
                    <a:lstStyle/>
                    <a:p>
                      <a:pPr algn="l" fontAlgn="ctr"/>
                      <a:r>
                        <a:rPr lang="en-ZA" sz="600" b="0" i="0" u="none" strike="noStrike">
                          <a:solidFill>
                            <a:srgbClr val="000000"/>
                          </a:solidFill>
                          <a:effectLst/>
                          <a:latin typeface="Arial" panose="020B0604020202020204" pitchFamily="34" charset="0"/>
                        </a:rPr>
                        <a:t>Not 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D9D9"/>
                    </a:solidFill>
                  </a:tcPr>
                </a:tc>
              </a:tr>
              <a:tr h="275092">
                <a:tc vMerge="1">
                  <a:tcPr/>
                </a:tc>
                <a:tc vMerge="1">
                  <a:tcPr/>
                </a:tc>
                <a:tc>
                  <a:txBody>
                    <a:bodyPr/>
                    <a:lstStyle/>
                    <a:p>
                      <a:pPr algn="l" fontAlgn="ctr"/>
                      <a:r>
                        <a:rPr lang="en-ZA" sz="600" b="0" i="0" u="none" strike="noStrike">
                          <a:solidFill>
                            <a:srgbClr val="000000"/>
                          </a:solidFill>
                          <a:effectLst/>
                          <a:latin typeface="Arial" panose="020B0604020202020204" pitchFamily="34" charset="0"/>
                        </a:rPr>
                        <a:t>Strategy BMC4</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US" sz="600" b="0" i="0" u="none" strike="noStrike">
                          <a:solidFill>
                            <a:srgbClr val="000000"/>
                          </a:solidFill>
                          <a:effectLst/>
                          <a:latin typeface="Arial" panose="020B0604020202020204" pitchFamily="34" charset="0"/>
                        </a:rPr>
                        <a:t>Reticulation Backlog and Metering of Sites</a:t>
                      </a:r>
                      <a:endParaRPr lang="en-US"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1127,93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0,00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34,50</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r>
                        <a:rPr lang="en-ZA" sz="600" b="0" i="0" u="none" strike="noStrike">
                          <a:solidFill>
                            <a:srgbClr val="000000"/>
                          </a:solidFill>
                          <a:effectLst/>
                          <a:latin typeface="Arial" panose="020B0604020202020204" pitchFamily="34" charset="0"/>
                        </a:rPr>
                        <a:t>1093,43</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l" fontAlgn="ctr"/>
                      <a:r>
                        <a:rPr lang="en-ZA" sz="600" b="0" i="0" u="none" strike="noStrike">
                          <a:solidFill>
                            <a:srgbClr val="000000"/>
                          </a:solidFill>
                          <a:effectLst/>
                          <a:latin typeface="Arial" panose="020B0604020202020204" pitchFamily="34" charset="0"/>
                        </a:rPr>
                        <a:t>Implemented</a:t>
                      </a:r>
                      <a:endParaRPr lang="en-ZA" sz="600" b="0"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r>
              <a:tr h="140473">
                <a:tc gridSpan="4">
                  <a:txBody>
                    <a:bodyPr/>
                    <a:lstStyle/>
                    <a:p>
                      <a:pPr algn="ctr" fontAlgn="b"/>
                      <a:r>
                        <a:rPr lang="en-ZA" sz="700" b="1" i="0" u="none" strike="noStrike">
                          <a:solidFill>
                            <a:srgbClr val="000000"/>
                          </a:solidFill>
                          <a:effectLst/>
                          <a:latin typeface="Arial" panose="020B0604020202020204" pitchFamily="34" charset="0"/>
                        </a:rPr>
                        <a:t>Total Required (Excl. VAT)</a:t>
                      </a:r>
                      <a:endParaRPr lang="en-ZA" sz="700" b="1" i="0" u="none" strike="noStrike">
                        <a:solidFill>
                          <a:srgbClr val="000000"/>
                        </a:solidFill>
                        <a:effectLst/>
                        <a:latin typeface="Arial" panose="020B060402020202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hMerge="1">
                  <a:tcPr/>
                </a:tc>
                <a:tc hMerge="1">
                  <a:tcPr/>
                </a:tc>
                <a:tc hMerge="1">
                  <a:tcPr/>
                </a:tc>
                <a:tc>
                  <a:txBody>
                    <a:bodyPr/>
                    <a:lstStyle/>
                    <a:p>
                      <a:pPr algn="ctr" fontAlgn="ctr"/>
                      <a:r>
                        <a:rPr lang="en-ZA" sz="700" b="1" i="0" u="none" strike="noStrike">
                          <a:solidFill>
                            <a:srgbClr val="000000"/>
                          </a:solidFill>
                          <a:effectLst/>
                          <a:latin typeface="Arial" panose="020B0604020202020204" pitchFamily="34" charset="0"/>
                        </a:rPr>
                        <a:t>5702,71</a:t>
                      </a:r>
                      <a:endParaRPr lang="en-ZA" sz="700" b="1"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ZA" sz="700" b="1" i="0" u="none" strike="noStrike">
                          <a:solidFill>
                            <a:srgbClr val="000000"/>
                          </a:solidFill>
                          <a:effectLst/>
                          <a:latin typeface="Arial" panose="020B0604020202020204" pitchFamily="34" charset="0"/>
                        </a:rPr>
                        <a:t>95,84</a:t>
                      </a:r>
                      <a:endParaRPr lang="en-ZA" sz="700" b="1"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ZA" sz="700" b="1" i="0" u="none" strike="noStrike">
                          <a:solidFill>
                            <a:srgbClr val="000000"/>
                          </a:solidFill>
                          <a:effectLst/>
                          <a:latin typeface="Arial" panose="020B0604020202020204" pitchFamily="34" charset="0"/>
                        </a:rPr>
                        <a:t>219,70</a:t>
                      </a:r>
                      <a:endParaRPr lang="en-ZA" sz="700" b="1"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en-ZA" sz="700" b="1" i="0" u="none" strike="noStrike">
                          <a:solidFill>
                            <a:srgbClr val="000000"/>
                          </a:solidFill>
                          <a:effectLst/>
                          <a:latin typeface="Arial" panose="020B0604020202020204" pitchFamily="34" charset="0"/>
                        </a:rPr>
                        <a:t>5387,17</a:t>
                      </a:r>
                      <a:endParaRPr lang="en-ZA" sz="700" b="1" i="0" u="none" strike="noStrike">
                        <a:solidFill>
                          <a:srgbClr val="000000"/>
                        </a:solidFill>
                        <a:effectLst/>
                        <a:latin typeface="Arial" panose="020B0604020202020204" pitchFamily="34" charset="0"/>
                      </a:endParaRPr>
                    </a:p>
                  </a:txBody>
                  <a:tcPr marL="5533" marR="5533" marT="553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r>
                        <a:rPr lang="en-ZA" sz="800" b="1" i="0" u="none" strike="noStrike">
                          <a:solidFill>
                            <a:srgbClr val="000000"/>
                          </a:solidFill>
                          <a:effectLst/>
                          <a:latin typeface="Calibri" panose="020F0502020204030204" pitchFamily="34" charset="0"/>
                        </a:rPr>
                        <a:t> </a:t>
                      </a:r>
                      <a:endParaRPr lang="en-ZA" sz="800" b="1" i="0" u="none" strike="noStrike">
                        <a:solidFill>
                          <a:srgbClr val="000000"/>
                        </a:solidFill>
                        <a:effectLst/>
                        <a:latin typeface="Calibri" panose="020F0502020204030204" pitchFamily="34" charset="0"/>
                      </a:endParaRPr>
                    </a:p>
                  </a:txBody>
                  <a:tcPr marL="5533" marR="5533" marT="5533"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bwMode="auto">
          <a:xfrm>
            <a:off x="1703388" y="125413"/>
            <a:ext cx="8964613" cy="484188"/>
          </a:xfrm>
          <a:prstGeom prst="rect">
            <a:avLst/>
          </a:prstGeom>
          <a:noFill/>
          <a:ln w="9525">
            <a:noFill/>
            <a:miter lim="800000"/>
          </a:ln>
        </p:spPr>
        <p:txBody>
          <a:bodyPr vert="horz" wrap="square" lIns="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ZA" sz="2400" b="1" i="0" u="none" strike="noStrike" kern="0" cap="none" spc="0" normalizeH="0" baseline="0" noProof="0" dirty="0">
                <a:ln>
                  <a:noFill/>
                </a:ln>
                <a:solidFill>
                  <a:schemeClr val="bg1"/>
                </a:solidFill>
                <a:effectLst/>
                <a:uLnTx/>
                <a:uFillTx/>
                <a:latin typeface="Arial" panose="020B0604020202020204"/>
                <a:ea typeface="+mj-ea"/>
                <a:cs typeface="+mj-cs"/>
              </a:rPr>
              <a:t>Service delivery challenges (Water) </a:t>
            </a:r>
            <a:endParaRPr kumimoji="0" lang="en-ZA" sz="2400" b="1" i="0" u="none" strike="noStrike" kern="0" cap="none" spc="0" normalizeH="0" baseline="0" noProof="0" dirty="0">
              <a:ln>
                <a:noFill/>
              </a:ln>
              <a:solidFill>
                <a:schemeClr val="bg1"/>
              </a:solidFill>
              <a:effectLst/>
              <a:uLnTx/>
              <a:uFillTx/>
              <a:latin typeface="Arial" panose="020B0604020202020204"/>
              <a:ea typeface="+mj-ea"/>
              <a:cs typeface="+mj-cs"/>
            </a:endParaRPr>
          </a:p>
        </p:txBody>
      </p:sp>
      <p:sp>
        <p:nvSpPr>
          <p:cNvPr id="7" name="TextBox 6"/>
          <p:cNvSpPr txBox="1"/>
          <p:nvPr/>
        </p:nvSpPr>
        <p:spPr>
          <a:xfrm>
            <a:off x="8543925" y="6259513"/>
            <a:ext cx="2124075" cy="401638"/>
          </a:xfrm>
          <a:prstGeom prst="rect">
            <a:avLst/>
          </a:prstGeom>
          <a:ln w="6350"/>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rgbClr val="FFFFFF"/>
                </a:solidFill>
                <a:effectLst/>
                <a:uLnTx/>
                <a:uFillTx/>
                <a:latin typeface="Aptos Narrow" pitchFamily="34" charset="0"/>
                <a:ea typeface="+mn-ea"/>
                <a:cs typeface="+mn-cs"/>
              </a:rPr>
              <a:t>NOTE: *Implemented with limitations in terms of available budget</a:t>
            </a:r>
            <a:endParaRPr kumimoji="0" lang="en-ZA" sz="1000" b="0" i="0" u="none" strike="noStrike" kern="1200" cap="none" spc="0" normalizeH="0" baseline="0" noProof="0">
              <a:ln>
                <a:noFill/>
              </a:ln>
              <a:solidFill>
                <a:srgbClr val="FFFFFF"/>
              </a:solidFill>
              <a:effectLst/>
              <a:uLnTx/>
              <a:uFillTx/>
              <a:latin typeface="Aptos Narrow" pitchFamily="34" charset="0"/>
              <a:ea typeface="+mn-ea"/>
              <a:cs typeface="+mn-cs"/>
            </a:endParaRPr>
          </a:p>
        </p:txBody>
      </p:sp>
      <p:sp>
        <p:nvSpPr>
          <p:cNvPr id="3" name="Content Placeholder 2"/>
          <p:cNvSpPr>
            <a:spLocks noGrp="1"/>
          </p:cNvSpPr>
          <p:nvPr>
            <p:ph idx="1"/>
          </p:nvPr>
        </p:nvSpPr>
        <p:spPr>
          <a:xfrm>
            <a:off x="1647825" y="744538"/>
            <a:ext cx="9023350" cy="5184775"/>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a:ln>
                  <a:noFill/>
                </a:ln>
                <a:solidFill>
                  <a:schemeClr val="bg1"/>
                </a:solidFill>
                <a:effectLst/>
                <a:uLnTx/>
                <a:uFillTx/>
                <a:latin typeface="+mn-lt"/>
                <a:ea typeface="+mn-lt"/>
                <a:cs typeface="+mn-lt"/>
              </a:rPr>
              <a:t>Based on the 18 identified strategies, the total estimated cost to implement the Non-</a:t>
            </a:r>
            <a:endParaRPr kumimoji="0" lang="en-US"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Revenue Water (NRW) Reduction Programme over a 10-year period is approximately </a:t>
            </a:r>
            <a:r>
              <a:rPr kumimoji="0" lang="en-ZA" sz="1200" b="1" i="0" u="none" strike="noStrike" kern="0" cap="none" spc="0" normalizeH="0" baseline="0" noProof="0" dirty="0">
                <a:ln>
                  <a:noFill/>
                </a:ln>
                <a:solidFill>
                  <a:schemeClr val="bg1"/>
                </a:solidFill>
                <a:effectLst/>
                <a:uLnTx/>
                <a:uFillTx/>
                <a:latin typeface="+mn-lt"/>
                <a:ea typeface="+mn-lt"/>
                <a:cs typeface="+mn-lt"/>
              </a:rPr>
              <a:t>R5.70 billion</a:t>
            </a:r>
            <a:r>
              <a:rPr kumimoji="0" lang="en-ZA" sz="1200" b="0" i="0" u="none" strike="noStrike" kern="0" cap="none" spc="0" normalizeH="0" baseline="0" noProof="0" dirty="0">
                <a:ln>
                  <a:noFill/>
                </a:ln>
                <a:solidFill>
                  <a:schemeClr val="bg1"/>
                </a:solidFill>
                <a:effectLst/>
                <a:uLnTx/>
                <a:uFillTx/>
                <a:latin typeface="+mn-lt"/>
                <a:ea typeface="+mn-lt"/>
                <a:cs typeface="+mn-lt"/>
              </a:rPr>
              <a:t>. </a:t>
            </a:r>
            <a:endParaRPr kumimoji="0" lang="en-US"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endParaRPr kumimoji="0" lang="en-ZA" sz="1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Following a detailed assessment undertaken in Year 1 (FY 2024/2025), it was determined that the Municipality required a</a:t>
            </a:r>
            <a:endParaRPr kumimoji="0" lang="en-US"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minimum budget allocation of </a:t>
            </a:r>
            <a:r>
              <a:rPr kumimoji="0" lang="en-ZA" sz="1200" b="1" i="0" u="none" strike="noStrike" kern="0" cap="none" spc="0" normalizeH="0" baseline="0" noProof="0" dirty="0">
                <a:ln>
                  <a:noFill/>
                </a:ln>
                <a:solidFill>
                  <a:schemeClr val="bg1"/>
                </a:solidFill>
                <a:effectLst/>
                <a:uLnTx/>
                <a:uFillTx/>
                <a:latin typeface="+mn-lt"/>
                <a:ea typeface="+mn-lt"/>
                <a:cs typeface="+mn-lt"/>
              </a:rPr>
              <a:t>R512.10 million</a:t>
            </a:r>
            <a:r>
              <a:rPr kumimoji="0" lang="en-ZA" sz="1200" b="0" i="0" u="none" strike="noStrike" kern="0" cap="none" spc="0" normalizeH="0" baseline="0" noProof="0" dirty="0">
                <a:ln>
                  <a:noFill/>
                </a:ln>
                <a:solidFill>
                  <a:schemeClr val="bg1"/>
                </a:solidFill>
                <a:effectLst/>
                <a:uLnTx/>
                <a:uFillTx/>
                <a:latin typeface="+mn-lt"/>
                <a:ea typeface="+mn-lt"/>
                <a:cs typeface="+mn-lt"/>
              </a:rPr>
              <a:t> to achieve the planned annual targets. However, due to financial constraints,</a:t>
            </a:r>
            <a:endParaRPr kumimoji="0" lang="en-US"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only </a:t>
            </a:r>
            <a:r>
              <a:rPr kumimoji="0" lang="en-ZA" sz="1200" b="1" i="0" u="none" strike="noStrike" kern="0" cap="none" spc="0" normalizeH="0" baseline="0" noProof="0" dirty="0">
                <a:ln>
                  <a:noFill/>
                </a:ln>
                <a:solidFill>
                  <a:schemeClr val="bg1"/>
                </a:solidFill>
                <a:effectLst/>
                <a:uLnTx/>
                <a:uFillTx/>
                <a:latin typeface="+mn-lt"/>
                <a:ea typeface="+mn-lt"/>
                <a:cs typeface="+mn-lt"/>
              </a:rPr>
              <a:t>R95.84 million</a:t>
            </a:r>
            <a:r>
              <a:rPr kumimoji="0" lang="en-ZA" sz="1200" b="0" i="0" u="none" strike="noStrike" kern="0" cap="none" spc="0" normalizeH="0" baseline="0" noProof="0" dirty="0">
                <a:ln>
                  <a:noFill/>
                </a:ln>
                <a:solidFill>
                  <a:schemeClr val="bg1"/>
                </a:solidFill>
                <a:effectLst/>
                <a:uLnTx/>
                <a:uFillTx/>
                <a:latin typeface="+mn-lt"/>
                <a:ea typeface="+mn-lt"/>
                <a:cs typeface="+mn-lt"/>
              </a:rPr>
              <a:t> was budgeted, resulting in a funding shortfall of </a:t>
            </a:r>
            <a:r>
              <a:rPr kumimoji="0" lang="en-ZA" sz="1200" b="1" i="0" u="none" strike="noStrike" kern="0" cap="none" spc="0" normalizeH="0" baseline="0" noProof="0" dirty="0">
                <a:ln>
                  <a:noFill/>
                </a:ln>
                <a:solidFill>
                  <a:schemeClr val="bg1"/>
                </a:solidFill>
                <a:effectLst/>
                <a:uLnTx/>
                <a:uFillTx/>
                <a:latin typeface="+mn-lt"/>
                <a:ea typeface="+mn-lt"/>
                <a:cs typeface="+mn-lt"/>
              </a:rPr>
              <a:t>R416.26 million</a:t>
            </a:r>
            <a:r>
              <a:rPr kumimoji="0" lang="en-ZA" sz="1200" b="0" i="0" u="none" strike="noStrike" kern="0" cap="none" spc="0" normalizeH="0" baseline="0" noProof="0" dirty="0">
                <a:ln>
                  <a:noFill/>
                </a:ln>
                <a:solidFill>
                  <a:schemeClr val="bg1"/>
                </a:solidFill>
                <a:effectLst/>
                <a:uLnTx/>
                <a:uFillTx/>
                <a:latin typeface="+mn-lt"/>
                <a:ea typeface="+mn-lt"/>
                <a:cs typeface="+mn-lt"/>
              </a:rPr>
              <a:t> for that financial year.</a:t>
            </a:r>
            <a:endParaRPr kumimoji="0" lang="en-US"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endParaRPr kumimoji="0" lang="en-ZA" sz="1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For Year 2 (FY 2025/2026), the required budget was estimated at </a:t>
            </a:r>
            <a:r>
              <a:rPr kumimoji="0" lang="en-ZA" sz="1200" b="1" i="0" u="none" strike="noStrike" kern="0" cap="none" spc="0" normalizeH="0" baseline="0" noProof="0" dirty="0">
                <a:ln>
                  <a:noFill/>
                </a:ln>
                <a:solidFill>
                  <a:schemeClr val="bg1"/>
                </a:solidFill>
                <a:effectLst/>
                <a:uLnTx/>
                <a:uFillTx/>
                <a:latin typeface="+mn-lt"/>
                <a:ea typeface="+mn-lt"/>
                <a:cs typeface="+mn-lt"/>
              </a:rPr>
              <a:t>R808.80 million</a:t>
            </a:r>
            <a:r>
              <a:rPr kumimoji="0" lang="en-ZA" sz="1200" b="0" i="0" u="none" strike="noStrike" kern="0" cap="none" spc="0" normalizeH="0" baseline="0" noProof="0" dirty="0">
                <a:ln>
                  <a:noFill/>
                </a:ln>
                <a:solidFill>
                  <a:schemeClr val="bg1"/>
                </a:solidFill>
                <a:effectLst/>
                <a:uLnTx/>
                <a:uFillTx/>
                <a:latin typeface="+mn-lt"/>
                <a:ea typeface="+mn-lt"/>
                <a:cs typeface="+mn-lt"/>
              </a:rPr>
              <a:t>, while only </a:t>
            </a:r>
            <a:r>
              <a:rPr kumimoji="0" lang="en-ZA" sz="1200" b="1" i="0" u="none" strike="noStrike" kern="0" cap="none" spc="0" normalizeH="0" baseline="0" noProof="0" dirty="0">
                <a:ln>
                  <a:noFill/>
                </a:ln>
                <a:solidFill>
                  <a:schemeClr val="bg1"/>
                </a:solidFill>
                <a:effectLst/>
                <a:uLnTx/>
                <a:uFillTx/>
                <a:latin typeface="+mn-lt"/>
                <a:ea typeface="+mn-lt"/>
                <a:cs typeface="+mn-lt"/>
              </a:rPr>
              <a:t>R219.70 million</a:t>
            </a:r>
            <a:r>
              <a:rPr kumimoji="0" lang="en-ZA" sz="1200" b="0" i="0" u="none" strike="noStrike" kern="0" cap="none" spc="0" normalizeH="0" baseline="0" noProof="0" dirty="0">
                <a:ln>
                  <a:noFill/>
                </a:ln>
                <a:solidFill>
                  <a:schemeClr val="bg1"/>
                </a:solidFill>
                <a:effectLst/>
                <a:uLnTx/>
                <a:uFillTx/>
                <a:latin typeface="+mn-lt"/>
                <a:ea typeface="+mn-lt"/>
                <a:cs typeface="+mn-lt"/>
              </a:rPr>
              <a:t> was allocated.</a:t>
            </a:r>
            <a:endParaRPr kumimoji="0" lang="en-ZA"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a:ln>
                  <a:noFill/>
                </a:ln>
                <a:solidFill>
                  <a:schemeClr val="bg1"/>
                </a:solidFill>
                <a:effectLst/>
                <a:uLnTx/>
                <a:uFillTx/>
                <a:latin typeface="+mn-lt"/>
                <a:ea typeface="+mn-lt"/>
                <a:cs typeface="+mn-lt"/>
              </a:rPr>
              <a:t>This resulted in a further funding deficit of </a:t>
            </a:r>
            <a:r>
              <a:rPr kumimoji="0" lang="en-ZA" sz="1200" b="1" i="0" u="none" strike="noStrike" kern="0" cap="none" spc="0" normalizeH="0" baseline="0" noProof="0" dirty="0">
                <a:ln>
                  <a:noFill/>
                </a:ln>
                <a:solidFill>
                  <a:schemeClr val="bg1"/>
                </a:solidFill>
                <a:effectLst/>
                <a:uLnTx/>
                <a:uFillTx/>
                <a:latin typeface="+mn-lt"/>
                <a:ea typeface="+mn-lt"/>
                <a:cs typeface="+mn-lt"/>
              </a:rPr>
              <a:t>R589.10 million</a:t>
            </a:r>
            <a:r>
              <a:rPr kumimoji="0" lang="en-ZA" sz="1200" b="0" i="0" u="none" strike="noStrike" kern="0" cap="none" spc="0" normalizeH="0" baseline="0" noProof="0" dirty="0">
                <a:ln>
                  <a:noFill/>
                </a:ln>
                <a:solidFill>
                  <a:schemeClr val="bg1"/>
                </a:solidFill>
                <a:effectLst/>
                <a:uLnTx/>
                <a:uFillTx/>
                <a:latin typeface="+mn-lt"/>
                <a:ea typeface="+mn-lt"/>
                <a:cs typeface="+mn-lt"/>
              </a:rPr>
              <a:t>.</a:t>
            </a:r>
            <a:endParaRPr kumimoji="0" lang="en-ZA"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endParaRPr kumimoji="0" lang="en-ZA" sz="1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Collectively, over the first two financial years, the Municipality has experienced a cumulative budget deficit of approximately </a:t>
            </a:r>
            <a:r>
              <a:rPr kumimoji="0" lang="en-ZA" sz="1200" b="1" i="0" u="none" strike="noStrike" kern="0" cap="none" spc="0" normalizeH="0" baseline="0" noProof="0" dirty="0">
                <a:ln>
                  <a:noFill/>
                </a:ln>
                <a:solidFill>
                  <a:schemeClr val="bg1"/>
                </a:solidFill>
                <a:effectLst/>
                <a:uLnTx/>
                <a:uFillTx/>
                <a:latin typeface="+mn-lt"/>
                <a:ea typeface="+mn-lt"/>
                <a:cs typeface="+mn-lt"/>
              </a:rPr>
              <a:t>\</a:t>
            </a:r>
            <a:endParaRPr kumimoji="0" lang="en-ZA"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1" i="0" u="none" strike="noStrike" kern="0" cap="none" spc="0" normalizeH="0" baseline="0" noProof="0" dirty="0">
                <a:ln>
                  <a:noFill/>
                </a:ln>
                <a:solidFill>
                  <a:schemeClr val="bg1"/>
                </a:solidFill>
                <a:effectLst/>
                <a:uLnTx/>
                <a:uFillTx/>
                <a:latin typeface="+mn-lt"/>
                <a:ea typeface="+mn-lt"/>
                <a:cs typeface="+mn-lt"/>
              </a:rPr>
              <a:t>R1.005 billion</a:t>
            </a:r>
            <a:r>
              <a:rPr kumimoji="0" lang="en-ZA" sz="1200" b="0" i="0" u="none" strike="noStrike" kern="0" cap="none" spc="0" normalizeH="0" baseline="0" noProof="0" dirty="0">
                <a:ln>
                  <a:noFill/>
                </a:ln>
                <a:solidFill>
                  <a:schemeClr val="bg1"/>
                </a:solidFill>
                <a:effectLst/>
                <a:uLnTx/>
                <a:uFillTx/>
                <a:latin typeface="+mn-lt"/>
                <a:ea typeface="+mn-lt"/>
                <a:cs typeface="+mn-lt"/>
              </a:rPr>
              <a:t> against the funding required to implement the NRW reduction interventions. This significant funding gap has</a:t>
            </a:r>
            <a:endParaRPr kumimoji="0" lang="en-ZA"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a:ln>
                  <a:noFill/>
                </a:ln>
                <a:solidFill>
                  <a:schemeClr val="bg1"/>
                </a:solidFill>
                <a:effectLst/>
                <a:uLnTx/>
                <a:uFillTx/>
                <a:latin typeface="+mn-lt"/>
                <a:ea typeface="+mn-lt"/>
                <a:cs typeface="+mn-lt"/>
              </a:rPr>
              <a:t>adversely affected the pace of implementation and will inevitably delay the achievement of key programme milestones,</a:t>
            </a:r>
            <a:endParaRPr kumimoji="0" lang="en-ZA"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just"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a:ln>
                  <a:noFill/>
                </a:ln>
                <a:solidFill>
                  <a:schemeClr val="bg1"/>
                </a:solidFill>
                <a:effectLst/>
                <a:uLnTx/>
                <a:uFillTx/>
                <a:latin typeface="+mn-lt"/>
                <a:ea typeface="+mn-lt"/>
                <a:cs typeface="+mn-lt"/>
              </a:rPr>
              <a:t>including the target of reducing Non-Revenue Water to </a:t>
            </a:r>
            <a:r>
              <a:rPr kumimoji="0" lang="en-ZA" sz="1200" b="1" i="0" u="none" strike="noStrike" kern="0" cap="none" spc="0" normalizeH="0" baseline="0" noProof="0" dirty="0">
                <a:ln>
                  <a:noFill/>
                </a:ln>
                <a:solidFill>
                  <a:schemeClr val="bg1"/>
                </a:solidFill>
                <a:effectLst/>
                <a:uLnTx/>
                <a:uFillTx/>
                <a:latin typeface="+mn-lt"/>
                <a:ea typeface="+mn-lt"/>
                <a:cs typeface="+mn-lt"/>
              </a:rPr>
              <a:t>25%</a:t>
            </a:r>
            <a:r>
              <a:rPr kumimoji="0" lang="en-ZA" sz="1200" b="0" i="0" u="none" strike="noStrike" kern="0" cap="none" spc="0" normalizeH="0" baseline="0" noProof="0" dirty="0">
                <a:ln>
                  <a:noFill/>
                </a:ln>
                <a:solidFill>
                  <a:schemeClr val="bg1"/>
                </a:solidFill>
                <a:effectLst/>
                <a:uLnTx/>
                <a:uFillTx/>
                <a:latin typeface="+mn-lt"/>
                <a:ea typeface="+mn-lt"/>
                <a:cs typeface="+mn-lt"/>
              </a:rPr>
              <a:t> within the planned 10-year period. </a:t>
            </a:r>
            <a:endParaRPr kumimoji="0" lang="en-ZA"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l" defTabSz="914400" rtl="0" eaLnBrk="0" fontAlgn="base" latinLnBrk="0" hangingPunct="0">
              <a:lnSpc>
                <a:spcPct val="100000"/>
              </a:lnSpc>
              <a:spcBef>
                <a:spcPct val="20000"/>
              </a:spcBef>
              <a:spcAft>
                <a:spcPct val="0"/>
              </a:spcAft>
              <a:buClrTx/>
              <a:buSzTx/>
              <a:buFontTx/>
              <a:buNone/>
              <a:defRPr/>
            </a:pPr>
            <a:endParaRPr kumimoji="0" lang="en-ZA" sz="1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lt"/>
                <a:cs typeface="+mn-lt"/>
              </a:rPr>
              <a:t>Continued underfunding of the programme poses a substantial risk to the Municipality's ability to realise the anticipated water</a:t>
            </a:r>
            <a:endParaRPr kumimoji="0" lang="en-ZA" sz="3200" b="0" i="0" u="none" strike="noStrike" kern="0" cap="none" spc="0" normalizeH="0" baseline="0" noProof="0" dirty="0">
              <a:ln>
                <a:noFill/>
              </a:ln>
              <a:solidFill>
                <a:schemeClr val="bg1"/>
              </a:solidFill>
              <a:effectLst/>
              <a:uLnTx/>
              <a:uFillTx/>
              <a:latin typeface="+mn-lt"/>
              <a:ea typeface="+mn-lt"/>
              <a:cs typeface="+mn-lt"/>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a:ln>
                  <a:noFill/>
                </a:ln>
                <a:solidFill>
                  <a:schemeClr val="bg1"/>
                </a:solidFill>
                <a:effectLst/>
                <a:uLnTx/>
                <a:uFillTx/>
                <a:latin typeface="+mn-lt"/>
                <a:ea typeface="+mn-lt"/>
                <a:cs typeface="+mn-lt"/>
              </a:rPr>
              <a:t>savings, improve service delivery, and enhance the financial sustainability of the Water and Sanitation Business Unit.</a:t>
            </a:r>
            <a:endParaRPr kumimoji="0" lang="en-ZA" sz="3200" b="0" i="0" u="none" strike="noStrike" kern="0" cap="none" spc="0" normalizeH="0" baseline="0" noProof="0">
              <a:ln>
                <a:noFill/>
              </a:ln>
              <a:solidFill>
                <a:schemeClr val="bg1"/>
              </a:solidFill>
              <a:effectLst/>
              <a:uLnTx/>
              <a:uFillTx/>
              <a:latin typeface="+mn-lt"/>
              <a:ea typeface="+mn-lt"/>
              <a:cs typeface="+mn-lt"/>
            </a:endParaRPr>
          </a:p>
          <a:p>
            <a:pPr marL="342900" marR="0" lvl="0" indent="-342900" algn="l" defTabSz="914400" rtl="0" eaLnBrk="0" fontAlgn="base" latinLnBrk="0" hangingPunct="0">
              <a:lnSpc>
                <a:spcPct val="100000"/>
              </a:lnSpc>
              <a:spcBef>
                <a:spcPct val="20000"/>
              </a:spcBef>
              <a:spcAft>
                <a:spcPct val="0"/>
              </a:spcAft>
              <a:buClrTx/>
              <a:buSzTx/>
              <a:buFontTx/>
              <a:buNone/>
              <a:defRPr/>
            </a:pPr>
            <a:endParaRPr kumimoji="0" lang="en-ZA" sz="1200" b="0" i="0" u="none" strike="noStrike" kern="0" cap="none" spc="0" normalizeH="0" baseline="0" noProof="0" dirty="0">
              <a:ln>
                <a:noFill/>
              </a:ln>
              <a:solidFill>
                <a:schemeClr val="bg1"/>
              </a:solidFill>
              <a:effectLst/>
              <a:uLnTx/>
              <a:uFillTx/>
              <a:latin typeface="+mn-lt"/>
              <a:ea typeface="+mn-ea"/>
              <a:cs typeface="Arial" panose="020B0604020202020204"/>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ea"/>
                <a:cs typeface="Arial" panose="020B0604020202020204"/>
              </a:rPr>
              <a:t>Due to the challenges, the Municipality has submitted business plans to Budget facility for Infrastructure (BFI) for</a:t>
            </a:r>
            <a:endParaRPr kumimoji="0" lang="en-ZA" sz="1200" b="0" i="0" u="none" strike="noStrike" kern="0" cap="none" spc="0" normalizeH="0" baseline="0" noProof="0" dirty="0">
              <a:ln>
                <a:noFill/>
              </a:ln>
              <a:solidFill>
                <a:schemeClr val="bg1"/>
              </a:solidFill>
              <a:effectLst/>
              <a:uLnTx/>
              <a:uFillTx/>
              <a:latin typeface="+mn-lt"/>
              <a:ea typeface="+mn-ea"/>
              <a:cs typeface="Arial" panose="020B0604020202020204"/>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mn-lt"/>
                <a:ea typeface="+mn-ea"/>
                <a:cs typeface="Arial" panose="020B0604020202020204"/>
              </a:rPr>
              <a:t>assistance in funding the strategies</a:t>
            </a:r>
            <a:endParaRPr kumimoji="0" lang="en-ZA" sz="3200" b="0" i="0" u="none" strike="noStrike" kern="0" cap="none" spc="0" normalizeH="0" baseline="0" noProof="0">
              <a:ln>
                <a:noFill/>
              </a:ln>
              <a:solidFill>
                <a:schemeClr val="bg1"/>
              </a:solidFill>
              <a:effectLst/>
              <a:uLnTx/>
              <a:uFillTx/>
              <a:latin typeface="+mn-lt"/>
              <a:ea typeface="+mn-ea"/>
              <a:cs typeface="+mn-cs"/>
            </a:endParaRPr>
          </a:p>
          <a:p>
            <a:pPr marL="0" marR="0" lvl="0" indent="0" algn="l" defTabSz="914400" rtl="0" eaLnBrk="0" fontAlgn="base" latinLnBrk="0" hangingPunct="0">
              <a:lnSpc>
                <a:spcPct val="250000"/>
              </a:lnSpc>
              <a:spcBef>
                <a:spcPct val="20000"/>
              </a:spcBef>
              <a:spcAft>
                <a:spcPct val="0"/>
              </a:spcAft>
              <a:buClrTx/>
              <a:buSzTx/>
              <a:buFontTx/>
              <a:buNone/>
              <a:defRPr/>
            </a:pPr>
            <a:endParaRPr kumimoji="0" lang="en-ZA" sz="1200" b="1" i="0" u="none" strike="noStrike" kern="0" cap="none" spc="0" normalizeH="0" baseline="0" noProof="0" dirty="0">
              <a:ln>
                <a:noFill/>
              </a:ln>
              <a:solidFill>
                <a:schemeClr val="bg1"/>
              </a:solidFill>
              <a:effectLst/>
              <a:uLnTx/>
              <a:uFillTx/>
              <a:latin typeface="+mn-lt"/>
              <a:ea typeface="+mn-ea"/>
              <a:cs typeface="Arial" panose="020B0604020202020204"/>
            </a:endParaRPr>
          </a:p>
          <a:p>
            <a:pPr marL="0" marR="0" lvl="0" indent="0" algn="l" defTabSz="914400" rtl="0" eaLnBrk="0" fontAlgn="base" latinLnBrk="0" hangingPunct="0">
              <a:lnSpc>
                <a:spcPct val="150000"/>
              </a:lnSpc>
              <a:spcBef>
                <a:spcPct val="20000"/>
              </a:spcBef>
              <a:spcAft>
                <a:spcPct val="0"/>
              </a:spcAft>
              <a:buClrTx/>
              <a:buSzTx/>
              <a:buFontTx/>
              <a:buNone/>
              <a:defRPr/>
            </a:pPr>
            <a:endParaRPr kumimoji="0" lang="en-ZA" sz="1200" b="1" i="0" u="none" strike="noStrike" kern="0" cap="none" spc="0" normalizeH="0" baseline="0" noProof="0" dirty="0">
              <a:ln>
                <a:noFill/>
              </a:ln>
              <a:solidFill>
                <a:schemeClr val="bg1"/>
              </a:solidFill>
              <a:effectLst/>
              <a:uLnTx/>
              <a:uFillTx/>
              <a:latin typeface="+mn-lt"/>
              <a:ea typeface="+mn-ea"/>
              <a:cs typeface="Arial"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MFMA SECTION 71 Reports </a:t>
            </a:r>
            <a:endParaRPr lang="en-ZA" altLang="en-US" dirty="0">
              <a:solidFill>
                <a:schemeClr val="bg2"/>
              </a:solidFill>
              <a:latin typeface="+mj-lt"/>
              <a:ea typeface="+mj-ea"/>
              <a:cs typeface="+mj-cs"/>
            </a:endParaRPr>
          </a:p>
        </p:txBody>
      </p:sp>
      <p:sp>
        <p:nvSpPr>
          <p:cNvPr id="26627" name="Subtitle 4"/>
          <p:cNvSpPr>
            <a:spLocks noGrp="1"/>
          </p:cNvSpPr>
          <p:nvPr>
            <p:ph type="subTitle" idx="1"/>
          </p:nvPr>
        </p:nvSpPr>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CFO: ZL Thekisho </a:t>
            </a:r>
            <a:endParaRPr lang="en-ZA" altLang="en-US" dirty="0">
              <a:solidFill>
                <a:schemeClr val="bg2"/>
              </a:solidFill>
              <a:latin typeface="+mn-lt"/>
              <a:ea typeface="+mn-ea"/>
              <a:cs typeface="+mn-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Service delivery challenges (Sanitation) </a:t>
            </a:r>
            <a:endParaRPr lang="en-ZA" altLang="en-US" dirty="0">
              <a:solidFill>
                <a:schemeClr val="bg1"/>
              </a:solidFill>
            </a:endParaRPr>
          </a:p>
        </p:txBody>
      </p:sp>
      <p:graphicFrame>
        <p:nvGraphicFramePr>
          <p:cNvPr id="2" name="Content Placeholder 10"/>
          <p:cNvGraphicFramePr/>
          <p:nvPr/>
        </p:nvGraphicFramePr>
        <p:xfrm>
          <a:off x="911225" y="1641475"/>
          <a:ext cx="10009112" cy="2923540"/>
        </p:xfrm>
        <a:graphic>
          <a:graphicData uri="http://schemas.openxmlformats.org/drawingml/2006/table">
            <a:tbl>
              <a:tblPr firstRow="1" bandRow="1"/>
              <a:tblGrid>
                <a:gridCol w="2502278"/>
                <a:gridCol w="2502278"/>
                <a:gridCol w="2502278"/>
                <a:gridCol w="2502278"/>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Indicator</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Current Status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Key Challenges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Intervention Required</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a:effectLst/>
                          <a:latin typeface="Arial" panose="020B0604020202020204" pitchFamily="34" charset="0"/>
                          <a:cs typeface="Arial" panose="020B0604020202020204" pitchFamily="34" charset="0"/>
                        </a:rPr>
                        <a:t>Households with access to sanitation</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257 143</a:t>
                      </a:r>
                      <a:endParaRPr lang="en-US" sz="1050" kern="100" dirty="0">
                        <a:effectLst/>
                        <a:latin typeface="Arial" panose="020B0604020202020204" pitchFamily="34" charset="0"/>
                        <a:cs typeface="Arial" panose="020B0604020202020204" pitchFamily="34" charset="0"/>
                      </a:endParaRPr>
                    </a:p>
                    <a:p>
                      <a:pPr>
                        <a:buNone/>
                      </a:pPr>
                      <a:r>
                        <a:rPr lang="en-US" sz="1050" kern="100" dirty="0">
                          <a:effectLst/>
                          <a:latin typeface="Arial" panose="020B0604020202020204" pitchFamily="34" charset="0"/>
                          <a:cs typeface="Arial" panose="020B0604020202020204" pitchFamily="34" charset="0"/>
                        </a:rPr>
                        <a:t>Water borne sanitation (205 154)</a:t>
                      </a:r>
                      <a:endParaRPr lang="en-US" sz="1050" kern="100" dirty="0">
                        <a:effectLst/>
                        <a:latin typeface="Arial" panose="020B0604020202020204" pitchFamily="34" charset="0"/>
                        <a:cs typeface="Arial" panose="020B0604020202020204" pitchFamily="34" charset="0"/>
                      </a:endParaRPr>
                    </a:p>
                    <a:p>
                      <a:pPr>
                        <a:buNone/>
                      </a:pPr>
                      <a:r>
                        <a:rPr lang="en-US" sz="1050" kern="100" dirty="0">
                          <a:effectLst/>
                          <a:latin typeface="Arial" panose="020B0604020202020204" pitchFamily="34" charset="0"/>
                          <a:cs typeface="Arial" panose="020B0604020202020204" pitchFamily="34" charset="0"/>
                        </a:rPr>
                        <a:t>VIP (50 477)</a:t>
                      </a:r>
                      <a:endParaRPr lang="en-US" sz="1050" kern="100" dirty="0">
                        <a:effectLst/>
                        <a:latin typeface="Arial" panose="020B0604020202020204" pitchFamily="34" charset="0"/>
                        <a:cs typeface="Arial" panose="020B0604020202020204" pitchFamily="34" charset="0"/>
                      </a:endParaRPr>
                    </a:p>
                    <a:p>
                      <a:pPr>
                        <a:buNone/>
                      </a:pPr>
                      <a:r>
                        <a:rPr lang="en-US" sz="1050" kern="100" dirty="0">
                          <a:effectLst/>
                          <a:latin typeface="Arial" panose="020B0604020202020204" pitchFamily="34" charset="0"/>
                          <a:cs typeface="Arial" panose="020B0604020202020204" pitchFamily="34" charset="0"/>
                        </a:rPr>
                        <a:t>Buckets( 1 512)</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bulk infrastructure</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Population growth and urbanization.</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Limited funding </a:t>
                      </a:r>
                      <a:r>
                        <a:rPr lang="en-ZA" sz="1050" kern="100" dirty="0">
                          <a:effectLst/>
                          <a:latin typeface="Arial" panose="020B0604020202020204" pitchFamily="34" charset="0"/>
                          <a:cs typeface="Arial" panose="020B0604020202020204" pitchFamily="34" charset="0"/>
                        </a:rPr>
                        <a:t>(backlog of 27 093 un-serviced)</a:t>
                      </a:r>
                      <a:endParaRPr lang="en-US"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Infrastructure development and upgrades.</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ZA" sz="1050" kern="100" dirty="0">
                          <a:effectLst/>
                          <a:latin typeface="Arial" panose="020B0604020202020204" pitchFamily="34" charset="0"/>
                          <a:cs typeface="Arial" panose="020B0604020202020204" pitchFamily="34" charset="0"/>
                        </a:rPr>
                        <a:t>Increased investments (BFI and conditional Grant) </a:t>
                      </a:r>
                      <a:endParaRPr lang="en-ZA"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ZA" sz="1050" kern="100" dirty="0">
                          <a:effectLst/>
                          <a:latin typeface="Arial" panose="020B0604020202020204" pitchFamily="34" charset="0"/>
                          <a:cs typeface="Arial" panose="020B0604020202020204" pitchFamily="34" charset="0"/>
                        </a:rPr>
                        <a:t>Alternative sanitation</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Sewer spillages reported</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Quarter 1-Quarter 3</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17 256 Reported</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16 099 Attended within 48 Hours</a:t>
                      </a:r>
                      <a:endParaRPr lang="en-US" sz="1050" kern="100" dirty="0">
                        <a:effectLst/>
                        <a:latin typeface="Arial" panose="020B0604020202020204" pitchFamily="34" charset="0"/>
                        <a:cs typeface="Arial" panose="020B0604020202020204" pitchFamily="34" charset="0"/>
                      </a:endParaRPr>
                    </a:p>
                    <a:p>
                      <a:pPr>
                        <a:buNone/>
                      </a:pPr>
                      <a:r>
                        <a:rPr lang="en-US" sz="1050" kern="100" dirty="0">
                          <a:effectLst/>
                          <a:latin typeface="Arial" panose="020B0604020202020204" pitchFamily="34" charset="0"/>
                          <a:cs typeface="Arial" panose="020B0604020202020204" pitchFamily="34" charset="0"/>
                        </a:rPr>
                        <a:t>(93,3%)</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Failing Infrastructure</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Pipe Blockages</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High vacancy rate (54%)</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Regular maintenance </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Education and awareness</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endParaRPr lang="en-ZA" sz="1050" kern="10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vert="horz" wrap="square" lIns="91440" tIns="45720" rIns="91440" bIns="45720" anchor="ctr" anchorCtr="0"/>
          <a:lstStyle/>
          <a:p>
            <a:pPr>
              <a:buNone/>
            </a:pPr>
            <a:r>
              <a:rPr lang="en-ZA" altLang="x-none" sz="2400" b="1" dirty="0">
                <a:solidFill>
                  <a:schemeClr val="bg1"/>
                </a:solidFill>
              </a:rPr>
              <a:t>Service delivery challenges (SANITATION)</a:t>
            </a:r>
            <a:endParaRPr lang="en-ZA" altLang="x-none" sz="2400" b="1" dirty="0">
              <a:solidFill>
                <a:schemeClr val="bg1"/>
              </a:solidFill>
            </a:endParaRPr>
          </a:p>
        </p:txBody>
      </p:sp>
      <p:sp>
        <p:nvSpPr>
          <p:cNvPr id="3" name="Content Placeholder 2"/>
          <p:cNvSpPr>
            <a:spLocks noGrp="1"/>
          </p:cNvSpPr>
          <p:nvPr>
            <p:ph idx="1"/>
          </p:nvPr>
        </p:nvSpPr>
        <p:spPr bwMode="auto">
          <a:ln>
            <a:miter lim="800000"/>
          </a:ln>
          <a:effectLst/>
          <a:scene3d>
            <a:camera prst="orthographicFront"/>
            <a:lightRig rig="balanced" dir="t"/>
          </a:scene3d>
          <a:sp3d prstMaterial="plastic"/>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ZA" sz="2000" b="0" i="0" u="none" strike="noStrike" kern="0" cap="none" spc="0" normalizeH="0" baseline="0" noProof="0" dirty="0">
                <a:ln>
                  <a:noFill/>
                </a:ln>
                <a:solidFill>
                  <a:schemeClr val="bg1"/>
                </a:solidFill>
                <a:effectLst/>
                <a:uLnTx/>
                <a:uFillTx/>
                <a:latin typeface="+mn-lt"/>
                <a:ea typeface="+mn-ea"/>
                <a:cs typeface="+mn-cs"/>
              </a:rPr>
              <a:t>The current replacement value of sanitation infrastructure is R 4.5 billion; the annual replacement and maintenance direct costs should be 2% of the current replacement cost, which is R90.1 million per annum. </a:t>
            </a: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ZA" sz="2000" b="0" i="0" u="none" strike="noStrike" kern="0" cap="none" spc="0" normalizeH="0" baseline="0" noProof="0" dirty="0">
                <a:ln>
                  <a:noFill/>
                </a:ln>
                <a:solidFill>
                  <a:schemeClr val="bg1"/>
                </a:solidFill>
                <a:effectLst/>
                <a:uLnTx/>
                <a:uFillTx/>
                <a:latin typeface="+mn-lt"/>
                <a:ea typeface="+mn-ea"/>
                <a:cs typeface="+mn-cs"/>
              </a:rPr>
              <a:t>The city has a budget R56 million, leaving a deficit of R 34.1 million.</a:t>
            </a: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ZA" sz="2000" b="0" i="0" u="none" strike="noStrike" kern="0" cap="none" spc="0" normalizeH="0" baseline="0" noProof="0" dirty="0">
                <a:ln>
                  <a:noFill/>
                </a:ln>
                <a:solidFill>
                  <a:schemeClr val="bg1"/>
                </a:solidFill>
                <a:effectLst/>
                <a:uLnTx/>
                <a:uFillTx/>
                <a:latin typeface="+mn-lt"/>
                <a:ea typeface="+mn-ea"/>
                <a:cs typeface="+mn-cs"/>
              </a:rPr>
              <a:t>Approximately 263 000 km of sewer pipeline needs to be refurbished or replaced at an estimated cost of R137 million in the short term.</a:t>
            </a: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ZA" sz="20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ZA" sz="2000" b="0" i="0" u="none" strike="noStrike" kern="0" cap="none" spc="0" normalizeH="0" baseline="0" noProof="0" dirty="0">
              <a:ln>
                <a:noFill/>
              </a:ln>
              <a:solidFill>
                <a:schemeClr val="bg1"/>
              </a:solidFill>
              <a:effectLst/>
              <a:highlight>
                <a:srgbClr val="FF0000"/>
              </a:highligh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ZA" sz="2000" b="0" i="0" u="none" strike="noStrike" kern="0" cap="none" spc="0" normalizeH="0" baseline="0" noProof="0" dirty="0">
              <a:ln>
                <a:noFill/>
              </a:ln>
              <a:solidFill>
                <a:schemeClr val="bg1"/>
              </a:solidFill>
              <a:effectLst/>
              <a:highlight>
                <a:srgbClr val="FF0000"/>
              </a:highlight>
              <a:uLnTx/>
              <a:uFillTx/>
              <a:latin typeface="+mn-lt"/>
              <a:ea typeface="+mn-ea"/>
              <a:cs typeface="+mn-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1055688" y="346393"/>
            <a:ext cx="10526712" cy="1143000"/>
          </a:xfrm>
        </p:spPr>
        <p:txBody>
          <a:bodyPr vert="horz" wrap="square" lIns="91440" tIns="45720" rIns="91440" bIns="45720" anchor="ctr" anchorCtr="0"/>
          <a:lstStyle/>
          <a:p>
            <a:pPr algn="l">
              <a:buNone/>
            </a:pPr>
            <a:r>
              <a:rPr lang="en-ZA" altLang="x-none" sz="2800" b="1" dirty="0">
                <a:solidFill>
                  <a:schemeClr val="bg1"/>
                </a:solidFill>
              </a:rPr>
              <a:t>Service delivery Challenges (Sanitation) </a:t>
            </a:r>
            <a:endParaRPr lang="en-ZA" altLang="x-none" sz="2800" b="1" dirty="0">
              <a:solidFill>
                <a:schemeClr val="bg1"/>
              </a:solidFill>
            </a:endParaRPr>
          </a:p>
        </p:txBody>
      </p:sp>
      <p:sp>
        <p:nvSpPr>
          <p:cNvPr id="3" name="Content Placeholder 2"/>
          <p:cNvSpPr>
            <a:spLocks noGrp="1"/>
          </p:cNvSpPr>
          <p:nvPr>
            <p:ph idx="1"/>
          </p:nvPr>
        </p:nvSpPr>
        <p:spPr>
          <a:xfrm>
            <a:off x="1055688" y="1417638"/>
            <a:ext cx="9155113" cy="4708525"/>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1600" b="0" i="0" u="none" strike="noStrike" kern="0" cap="none" spc="0" normalizeH="0" baseline="0" noProof="0" dirty="0">
                <a:ln>
                  <a:noFill/>
                </a:ln>
                <a:solidFill>
                  <a:schemeClr val="bg1"/>
                </a:solidFill>
                <a:effectLst/>
                <a:uLnTx/>
                <a:uFillTx/>
                <a:latin typeface="+mn-lt"/>
                <a:ea typeface="+mn-ea"/>
                <a:cs typeface="+mn-cs"/>
              </a:rPr>
              <a:t>The City has a total design flow of 138 Ml/d and is currently using 132Ml/d leaving 6 Ml/d spare capacity.</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1600" b="0" i="0" u="none" strike="noStrike" kern="0" cap="none" spc="0" normalizeH="0" baseline="0" noProof="0" dirty="0">
                <a:ln>
                  <a:noFill/>
                </a:ln>
                <a:solidFill>
                  <a:schemeClr val="bg1"/>
                </a:solidFill>
                <a:effectLst/>
                <a:uLnTx/>
                <a:uFillTx/>
                <a:latin typeface="+mn-lt"/>
                <a:ea typeface="+mn-ea"/>
                <a:cs typeface="+mn-cs"/>
              </a:rPr>
              <a:t>9 of the plants are mechanized, 3 are ponds and one is both mechanized and ponds. Dewetsdorp was updgraded to activated sludge process, but electric cables were stolen, then it was taken back to ponds.</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1600" b="0" i="0" u="none" strike="noStrike" kern="0" cap="none" spc="0" normalizeH="0" baseline="0" noProof="0" dirty="0">
                <a:ln>
                  <a:noFill/>
                </a:ln>
                <a:solidFill>
                  <a:schemeClr val="bg1"/>
                </a:solidFill>
                <a:effectLst/>
                <a:uLnTx/>
                <a:uFillTx/>
                <a:latin typeface="+mn-lt"/>
                <a:ea typeface="+mn-ea"/>
                <a:cs typeface="+mn-cs"/>
              </a:rPr>
              <a:t>Plants conditions: 3 plants are in good condition; 6 are fair and 4 are in poor conditions. </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US" sz="1600" b="0" i="0" u="none" strike="noStrike" kern="0" cap="none" spc="0" normalizeH="0" baseline="0" noProof="0" dirty="0">
                <a:ln>
                  <a:noFill/>
                </a:ln>
                <a:solidFill>
                  <a:schemeClr val="bg1"/>
                </a:solidFill>
                <a:effectLst/>
                <a:uLnTx/>
                <a:uFillTx/>
                <a:latin typeface="+mn-lt"/>
                <a:ea typeface="+mn-ea"/>
                <a:cs typeface="+mn-cs"/>
              </a:rPr>
              <a:t>Sterkwater is the only plant that has more flow than the design capacity (design 20Ml/d and flow 42Ml/d) even though almost half of that flow is clean water due to high water losses in the area that end up in the sewer system through leaking taps and toilets.</a:t>
            </a: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600" b="0" i="0" u="none" strike="noStrike" kern="0" cap="none" spc="0" normalizeH="0" baseline="0" noProof="0" dirty="0">
                <a:ln>
                  <a:noFill/>
                </a:ln>
                <a:solidFill>
                  <a:schemeClr val="bg1"/>
                </a:solidFill>
                <a:effectLst/>
                <a:uLnTx/>
                <a:uFillTx/>
                <a:latin typeface="Arial" panose="020B0604020202020204"/>
                <a:ea typeface="+mn-ea"/>
                <a:cs typeface="+mn-cs"/>
              </a:rPr>
              <a:t>If every household in the city can be connected on the sewer network grid, the city would need about 192 Ml/day to 202 Ml/day bulk treatment capacity which means an addition of 54 Ml/day to 64 Ml/day would need to be constructed.</a:t>
            </a:r>
            <a:endParaRPr kumimoji="0" lang="en-GB" sz="1600" b="0" i="0" u="none" strike="noStrike" kern="0" cap="none" spc="0" normalizeH="0" baseline="0" noProof="0" dirty="0">
              <a:ln>
                <a:noFill/>
              </a:ln>
              <a:solidFill>
                <a:schemeClr val="bg1"/>
              </a:solidFill>
              <a:effectLst/>
              <a:uLnTx/>
              <a:uFillTx/>
              <a:latin typeface="Arial" panose="020B0604020202020204"/>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1600" b="0" i="0" u="none" strike="noStrike" kern="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1703388" y="12700"/>
            <a:ext cx="8507412" cy="993775"/>
          </a:xfrm>
        </p:spPr>
        <p:txBody>
          <a:bodyPr vert="horz" wrap="square" lIns="91440" tIns="45720" rIns="91440" bIns="45720" anchor="ctr" anchorCtr="0"/>
          <a:lstStyle/>
          <a:p>
            <a:pPr algn="l">
              <a:buNone/>
            </a:pPr>
            <a:r>
              <a:rPr sz="2000" b="1" dirty="0">
                <a:solidFill>
                  <a:schemeClr val="bg1"/>
                </a:solidFill>
              </a:rPr>
              <a:t>Service delivery challenges (Sanitation)</a:t>
            </a:r>
            <a:endParaRPr lang="en-ZA" altLang="x-none" sz="2000" b="1" dirty="0">
              <a:solidFill>
                <a:schemeClr val="bg1"/>
              </a:solidFill>
            </a:endParaRPr>
          </a:p>
        </p:txBody>
      </p:sp>
      <p:graphicFrame>
        <p:nvGraphicFramePr>
          <p:cNvPr id="3" name="Table 2"/>
          <p:cNvGraphicFramePr>
            <a:graphicFrameLocks noGrp="1"/>
          </p:cNvGraphicFramePr>
          <p:nvPr/>
        </p:nvGraphicFramePr>
        <p:xfrm>
          <a:off x="1774825" y="1196975"/>
          <a:ext cx="8435282" cy="3888433"/>
        </p:xfrm>
        <a:graphic>
          <a:graphicData uri="http://schemas.openxmlformats.org/drawingml/2006/table">
            <a:tbl>
              <a:tblPr firstRow="1" firstCol="1" bandRow="1">
                <a:tableStyleId>{21E4AEA4-8DFA-4A89-87EB-49C32662AFE0}</a:tableStyleId>
              </a:tblPr>
              <a:tblGrid>
                <a:gridCol w="1254731"/>
                <a:gridCol w="959500"/>
                <a:gridCol w="959500"/>
                <a:gridCol w="1476154"/>
                <a:gridCol w="1038747"/>
                <a:gridCol w="1224136"/>
                <a:gridCol w="1522514"/>
              </a:tblGrid>
              <a:tr h="1335781">
                <a:tc>
                  <a:txBody>
                    <a:bodyPr/>
                    <a:lstStyle/>
                    <a:p>
                      <a:pPr algn="l">
                        <a:lnSpc>
                          <a:spcPct val="115000"/>
                        </a:lnSpc>
                        <a:spcAft>
                          <a:spcPts val="800"/>
                        </a:spcAft>
                        <a:buNone/>
                      </a:pPr>
                      <a:r>
                        <a:rPr lang="en-ZA" sz="1200" kern="0" dirty="0">
                          <a:effectLst/>
                        </a:rPr>
                        <a:t>Sewer Masterplans</a:t>
                      </a:r>
                      <a:endParaRPr lang="en-ZA" sz="1200"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a:effectLst/>
                        </a:rPr>
                        <a:t>No. of household without waterborne sanitation</a:t>
                      </a:r>
                      <a:endParaRPr lang="en-ZA" sz="12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dirty="0">
                          <a:effectLst/>
                        </a:rPr>
                        <a:t>Toilet Installation Rate</a:t>
                      </a:r>
                      <a:endParaRPr lang="en-ZA" sz="1200"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a:effectLst/>
                        </a:rPr>
                        <a:t>Total Toilet Installation Cost</a:t>
                      </a:r>
                      <a:endParaRPr lang="en-ZA" sz="12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a:effectLst/>
                        </a:rPr>
                        <a:t>Mainlines connecting to bulk rate</a:t>
                      </a:r>
                      <a:endParaRPr lang="en-ZA" sz="12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dirty="0">
                          <a:effectLst/>
                        </a:rPr>
                        <a:t>Product of Mainlines</a:t>
                      </a:r>
                      <a:endParaRPr lang="en-ZA" sz="1200"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200" kern="0" dirty="0">
                          <a:effectLst/>
                        </a:rPr>
                        <a:t>Total cost for Toilets and Mainlines</a:t>
                      </a:r>
                      <a:endParaRPr lang="en-ZA" sz="1200" kern="100" dirty="0">
                        <a:effectLst/>
                        <a:latin typeface="Aptos" pitchFamily="34" charset="0"/>
                        <a:ea typeface="Aptos" pitchFamily="34" charset="0"/>
                        <a:cs typeface="Times New Roman" panose="02020603050405020304" pitchFamily="18" charset="0"/>
                      </a:endParaRPr>
                    </a:p>
                  </a:txBody>
                  <a:tcPr marL="65338" marR="65338" marT="0" marB="0" anchor="b"/>
                </a:tc>
              </a:tr>
              <a:tr h="500187">
                <a:tc>
                  <a:txBody>
                    <a:bodyPr/>
                    <a:lstStyle/>
                    <a:p>
                      <a:pPr algn="l">
                        <a:lnSpc>
                          <a:spcPct val="115000"/>
                        </a:lnSpc>
                        <a:spcAft>
                          <a:spcPts val="800"/>
                        </a:spcAft>
                        <a:buNone/>
                      </a:pPr>
                      <a:r>
                        <a:rPr lang="en-ZA" sz="1000" kern="0">
                          <a:effectLst/>
                        </a:rPr>
                        <a:t>Bloemfontein</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44153</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R706 448 000,00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R1 059 672 000,00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R1 766 120 000,00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256491">
                <a:tc>
                  <a:txBody>
                    <a:bodyPr/>
                    <a:lstStyle/>
                    <a:p>
                      <a:pPr algn="l">
                        <a:lnSpc>
                          <a:spcPct val="115000"/>
                        </a:lnSpc>
                        <a:spcAft>
                          <a:spcPts val="800"/>
                        </a:spcAft>
                        <a:buNone/>
                      </a:pPr>
                      <a:r>
                        <a:rPr lang="en-ZA" sz="1000" kern="0">
                          <a:effectLst/>
                        </a:rPr>
                        <a:t>Botshabelo</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21549</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R344 784 000,00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R517 176 000,00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R861 960 000,00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256491">
                <a:tc>
                  <a:txBody>
                    <a:bodyPr/>
                    <a:lstStyle/>
                    <a:p>
                      <a:pPr algn="l">
                        <a:lnSpc>
                          <a:spcPct val="115000"/>
                        </a:lnSpc>
                        <a:spcAft>
                          <a:spcPts val="800"/>
                        </a:spcAft>
                        <a:buNone/>
                      </a:pPr>
                      <a:r>
                        <a:rPr lang="en-ZA" sz="1000" kern="0">
                          <a:effectLst/>
                        </a:rPr>
                        <a:t>Thaba Nchu</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12719</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R203 504 000,00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R305 256 000,00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R508 760 000,00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256491">
                <a:tc>
                  <a:txBody>
                    <a:bodyPr/>
                    <a:lstStyle/>
                    <a:p>
                      <a:pPr algn="l">
                        <a:lnSpc>
                          <a:spcPct val="115000"/>
                        </a:lnSpc>
                        <a:spcAft>
                          <a:spcPts val="800"/>
                        </a:spcAft>
                        <a:buNone/>
                      </a:pPr>
                      <a:r>
                        <a:rPr lang="en-ZA" sz="1000" kern="0">
                          <a:effectLst/>
                        </a:rPr>
                        <a:t>Wepener</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169</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R2 704 000,00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R4 056 000,00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R6 760 000,00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256491">
                <a:tc>
                  <a:txBody>
                    <a:bodyPr/>
                    <a:lstStyle/>
                    <a:p>
                      <a:pPr algn="l">
                        <a:lnSpc>
                          <a:spcPct val="115000"/>
                        </a:lnSpc>
                        <a:spcAft>
                          <a:spcPts val="800"/>
                        </a:spcAft>
                        <a:buNone/>
                      </a:pPr>
                      <a:r>
                        <a:rPr lang="en-ZA" sz="1000" kern="0">
                          <a:effectLst/>
                        </a:rPr>
                        <a:t>Dewetsdorp</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307</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R4 912 000,00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R7 368 000,00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R12 280 000,00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526314">
                <a:tc>
                  <a:txBody>
                    <a:bodyPr/>
                    <a:lstStyle/>
                    <a:p>
                      <a:pPr algn="l">
                        <a:lnSpc>
                          <a:spcPct val="115000"/>
                        </a:lnSpc>
                        <a:spcAft>
                          <a:spcPts val="800"/>
                        </a:spcAft>
                        <a:buNone/>
                      </a:pPr>
                      <a:r>
                        <a:rPr lang="en-ZA" sz="1000" kern="0">
                          <a:effectLst/>
                        </a:rPr>
                        <a:t>Van Stadensrus</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dirty="0">
                          <a:effectLst/>
                        </a:rPr>
                        <a:t>185</a:t>
                      </a:r>
                      <a:endParaRPr lang="en-ZA" sz="1100"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R16 000,00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R2 960 000,00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R24 000,00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R4 440 000,00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kern="0">
                          <a:effectLst/>
                        </a:rPr>
                        <a:t>R7 400 000,00</a:t>
                      </a:r>
                      <a:endParaRPr lang="en-ZA" sz="1100" kern="100">
                        <a:effectLst/>
                        <a:latin typeface="Aptos" pitchFamily="34" charset="0"/>
                        <a:ea typeface="Aptos" pitchFamily="34" charset="0"/>
                        <a:cs typeface="Times New Roman" panose="02020603050405020304" pitchFamily="18" charset="0"/>
                      </a:endParaRPr>
                    </a:p>
                  </a:txBody>
                  <a:tcPr marL="65338" marR="65338" marT="0" marB="0" anchor="b"/>
                </a:tc>
              </a:tr>
              <a:tr h="500187">
                <a:tc>
                  <a:txBody>
                    <a:bodyPr/>
                    <a:lstStyle/>
                    <a:p>
                      <a:pPr algn="l">
                        <a:lnSpc>
                          <a:spcPct val="115000"/>
                        </a:lnSpc>
                        <a:spcAft>
                          <a:spcPts val="800"/>
                        </a:spcAft>
                        <a:buNone/>
                      </a:pPr>
                      <a:r>
                        <a:rPr lang="en-ZA" sz="1000" b="1" kern="0" dirty="0">
                          <a:effectLst/>
                        </a:rPr>
                        <a:t>TOTAL</a:t>
                      </a:r>
                      <a:endParaRPr lang="en-ZA" sz="1100" b="1"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b="1" kern="0">
                          <a:effectLst/>
                        </a:rPr>
                        <a:t>79082</a:t>
                      </a:r>
                      <a:endParaRPr lang="en-ZA" sz="1100" b="1"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000" b="1" kern="0" dirty="0">
                          <a:effectLst/>
                        </a:rPr>
                        <a:t> </a:t>
                      </a:r>
                      <a:endParaRPr lang="en-ZA" sz="1100" b="1"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b="1" kern="0" dirty="0">
                          <a:effectLst/>
                        </a:rPr>
                        <a:t>R1 265 312 000,00</a:t>
                      </a:r>
                      <a:endParaRPr lang="en-ZA" sz="1100" b="1"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l">
                        <a:lnSpc>
                          <a:spcPct val="115000"/>
                        </a:lnSpc>
                        <a:spcAft>
                          <a:spcPts val="800"/>
                        </a:spcAft>
                        <a:buNone/>
                      </a:pPr>
                      <a:r>
                        <a:rPr lang="en-ZA" sz="1000" b="1" kern="0">
                          <a:effectLst/>
                        </a:rPr>
                        <a:t> </a:t>
                      </a:r>
                      <a:endParaRPr lang="en-ZA" sz="1100" b="1" kern="10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b="1" kern="0" dirty="0">
                          <a:effectLst/>
                        </a:rPr>
                        <a:t>R1 897 968 000,00</a:t>
                      </a:r>
                      <a:endParaRPr lang="en-ZA" sz="1100" b="1" kern="100" dirty="0">
                        <a:effectLst/>
                        <a:latin typeface="Aptos" pitchFamily="34" charset="0"/>
                        <a:ea typeface="Aptos" pitchFamily="34" charset="0"/>
                        <a:cs typeface="Times New Roman" panose="02020603050405020304" pitchFamily="18" charset="0"/>
                      </a:endParaRPr>
                    </a:p>
                  </a:txBody>
                  <a:tcPr marL="65338" marR="65338" marT="0" marB="0" anchor="b"/>
                </a:tc>
                <a:tc>
                  <a:txBody>
                    <a:bodyPr/>
                    <a:lstStyle/>
                    <a:p>
                      <a:pPr algn="r">
                        <a:lnSpc>
                          <a:spcPct val="115000"/>
                        </a:lnSpc>
                        <a:spcAft>
                          <a:spcPts val="800"/>
                        </a:spcAft>
                        <a:buNone/>
                      </a:pPr>
                      <a:r>
                        <a:rPr lang="en-ZA" sz="1000" b="1" kern="0" dirty="0">
                          <a:effectLst/>
                        </a:rPr>
                        <a:t>R3 163 280 000,00</a:t>
                      </a:r>
                      <a:endParaRPr lang="en-ZA" sz="1100" b="1" kern="100" dirty="0">
                        <a:effectLst/>
                        <a:latin typeface="Aptos" pitchFamily="34" charset="0"/>
                        <a:ea typeface="Aptos" pitchFamily="34" charset="0"/>
                        <a:cs typeface="Times New Roman" panose="02020603050405020304" pitchFamily="18" charset="0"/>
                      </a:endParaRPr>
                    </a:p>
                  </a:txBody>
                  <a:tcPr marL="65338" marR="65338" marT="0" marB="0" anchor="b"/>
                </a:tc>
              </a:tr>
            </a:tbl>
          </a:graphicData>
        </a:graphic>
      </p:graphicFrame>
      <p:sp>
        <p:nvSpPr>
          <p:cNvPr id="4" name="Rectangle 3"/>
          <p:cNvSpPr/>
          <p:nvPr/>
        </p:nvSpPr>
        <p:spPr>
          <a:xfrm>
            <a:off x="1995488" y="5661025"/>
            <a:ext cx="4826000" cy="576263"/>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ZA" sz="1800" b="0" i="0" u="none" strike="noStrike" kern="1200" cap="none" spc="0" normalizeH="0" baseline="0" noProof="0" dirty="0">
                <a:ln>
                  <a:noFill/>
                </a:ln>
                <a:solidFill>
                  <a:srgbClr val="000000"/>
                </a:solidFill>
                <a:effectLst/>
                <a:uLnTx/>
                <a:uFillTx/>
                <a:latin typeface="Arial" panose="020B0604020202020204"/>
                <a:ea typeface="+mn-ea"/>
                <a:cs typeface="+mn-cs"/>
              </a:rPr>
              <a:t>Total cost estimates to address Sewer Masterplans is R3,1 billion</a:t>
            </a:r>
            <a:endParaRPr kumimoji="0" lang="en-ZA"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711200" y="473075"/>
            <a:ext cx="10871200" cy="795338"/>
          </a:xfrm>
        </p:spPr>
        <p:txBody>
          <a:bodyPr vert="horz" wrap="square" lIns="91440" tIns="45720" rIns="91440" bIns="45720" anchor="b" anchorCtr="0"/>
          <a:lstStyle/>
          <a:p>
            <a:pPr>
              <a:buNone/>
            </a:pPr>
            <a:r>
              <a:rPr lang="en-US" altLang="en-US" dirty="0">
                <a:solidFill>
                  <a:schemeClr val="bg1"/>
                </a:solidFill>
              </a:rPr>
              <a:t>Service delivery challenges (Roads) </a:t>
            </a:r>
            <a:endParaRPr lang="en-ZA" altLang="en-US" dirty="0">
              <a:solidFill>
                <a:schemeClr val="bg1"/>
              </a:solidFill>
            </a:endParaRPr>
          </a:p>
        </p:txBody>
      </p:sp>
      <p:graphicFrame>
        <p:nvGraphicFramePr>
          <p:cNvPr id="3" name="Content Placeholder 10"/>
          <p:cNvGraphicFramePr/>
          <p:nvPr/>
        </p:nvGraphicFramePr>
        <p:xfrm>
          <a:off x="839788" y="1412875"/>
          <a:ext cx="8652392" cy="4554220"/>
        </p:xfrm>
        <a:graphic>
          <a:graphicData uri="http://schemas.openxmlformats.org/drawingml/2006/table">
            <a:tbl>
              <a:tblPr firstRow="1" bandRow="1"/>
              <a:tblGrid>
                <a:gridCol w="2163098"/>
                <a:gridCol w="2163098"/>
                <a:gridCol w="2163098"/>
                <a:gridCol w="2163098"/>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Indicator</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Current Status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Key Challenges</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15000"/>
                        </a:lnSpc>
                        <a:spcAft>
                          <a:spcPts val="800"/>
                        </a:spcAft>
                        <a:buNone/>
                      </a:pPr>
                      <a:r>
                        <a:rPr lang="en-ZA" sz="1050" b="1" kern="100">
                          <a:effectLst/>
                          <a:latin typeface="Arial" panose="020B0604020202020204" pitchFamily="34" charset="0"/>
                          <a:cs typeface="Arial" panose="020B0604020202020204" pitchFamily="34" charset="0"/>
                        </a:rPr>
                        <a:t>Intervention Required</a:t>
                      </a:r>
                      <a:endParaRPr lang="en-ZA" sz="1050" kern="10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Text" lastClr="000000"/>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Potholes repaired</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Quarter 1 - Quarter 3</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Reported – 283</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Attended within 7 days – 172 (60%)</a:t>
                      </a:r>
                      <a:endParaRPr lang="en-US"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70% of the network is in poor and very poor condition.</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The community lost interest in reporting.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There is no specific source of funding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Fuel Levy isn’t funding road maintenance.</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High vacancy rate (76%)</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Funding of road maintenance and road rehabilitations.</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 defined source of funding and ring-fenced fuel levy.</a:t>
                      </a:r>
                      <a:endParaRPr lang="en-US"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ZA" sz="1050" kern="100" dirty="0">
                          <a:effectLst/>
                          <a:latin typeface="Arial" panose="020B0604020202020204" pitchFamily="34" charset="0"/>
                          <a:cs typeface="Arial" panose="020B0604020202020204" pitchFamily="34" charset="0"/>
                        </a:rPr>
                        <a:t>Roads maintained (km)</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Quarter 3</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12,2 Km of roads were resealed.</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a:buNone/>
                      </a:pPr>
                      <a:endParaRPr lang="en-US"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A defined source of funding and ring-fenced fuel levy</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US" sz="1050" kern="100" dirty="0">
                          <a:effectLst/>
                          <a:latin typeface="Arial" panose="020B0604020202020204" pitchFamily="34" charset="0"/>
                          <a:ea typeface="Aptos" pitchFamily="34" charset="0"/>
                          <a:cs typeface="Arial" panose="020B0604020202020204" pitchFamily="34" charset="0"/>
                        </a:rPr>
                        <a:t>Road Upgraded</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buNone/>
                      </a:pPr>
                      <a:r>
                        <a:rPr lang="en-US" sz="1050" kern="100" dirty="0">
                          <a:effectLst/>
                          <a:latin typeface="Arial" panose="020B0604020202020204" pitchFamily="34" charset="0"/>
                          <a:cs typeface="Arial" panose="020B0604020202020204" pitchFamily="34" charset="0"/>
                        </a:rPr>
                        <a:t>Quarter 1 - Quarter 3</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kern="100" dirty="0">
                          <a:effectLst/>
                          <a:latin typeface="Arial" panose="020B0604020202020204" pitchFamily="34" charset="0"/>
                          <a:cs typeface="Arial" panose="020B0604020202020204" pitchFamily="34" charset="0"/>
                        </a:rPr>
                        <a:t>2 Km</a:t>
                      </a: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Poor performance of contractors which leads to terminations</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A defined source of funding and ring-fenced fuel levy</a:t>
                      </a:r>
                      <a:endParaRPr lang="en-ZA" sz="1050" kern="100" dirty="0">
                        <a:effectLst/>
                        <a:latin typeface="Arial" panose="020B0604020202020204" pitchFamily="34" charset="0"/>
                        <a:cs typeface="Arial" panose="020B0604020202020204" pitchFamily="34" charset="0"/>
                      </a:endParaRPr>
                    </a:p>
                    <a:p>
                      <a:pPr>
                        <a:buNone/>
                      </a:pPr>
                      <a:endParaRPr lang="en-ZA" sz="1050" kern="100" dirty="0">
                        <a:effectLst/>
                        <a:latin typeface="Arial" panose="020B060402020202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spcAft>
                          <a:spcPts val="800"/>
                        </a:spcAft>
                        <a:buNone/>
                      </a:pPr>
                      <a:r>
                        <a:rPr lang="en-US" sz="1050" kern="100" dirty="0">
                          <a:effectLst/>
                          <a:latin typeface="Arial" panose="020B0604020202020204" pitchFamily="34" charset="0"/>
                          <a:ea typeface="Aptos" pitchFamily="34" charset="0"/>
                          <a:cs typeface="Arial" panose="020B0604020202020204" pitchFamily="34" charset="0"/>
                        </a:rPr>
                        <a:t>Intersections Upgraded</a:t>
                      </a:r>
                      <a:endParaRPr lang="en-ZA" sz="1050" kern="100" dirty="0">
                        <a:effectLst/>
                        <a:latin typeface="Arial" panose="020B0604020202020204" pitchFamily="34" charset="0"/>
                        <a:ea typeface="Aptos"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050" dirty="0">
                          <a:latin typeface="Arial" panose="020B0604020202020204" pitchFamily="34" charset="0"/>
                          <a:cs typeface="Arial" panose="020B0604020202020204" pitchFamily="34" charset="0"/>
                        </a:rPr>
                        <a:t>Quarter 1 – Quarter 3</a:t>
                      </a:r>
                      <a:endParaRPr lang="en-US" sz="105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dirty="0">
                          <a:latin typeface="Arial" panose="020B0604020202020204" pitchFamily="34" charset="0"/>
                          <a:cs typeface="Arial" panose="020B0604020202020204" pitchFamily="34" charset="0"/>
                        </a:rPr>
                        <a:t>2 Intersections</a:t>
                      </a:r>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A defined source of funding and ring-fenced fuel levy</a:t>
                      </a:r>
                      <a:endParaRPr lang="en-ZA" sz="1050" kern="100" dirty="0">
                        <a:effectLst/>
                        <a:latin typeface="Arial" panose="020B0604020202020204" pitchFamily="34" charset="0"/>
                        <a:cs typeface="Arial" panose="020B0604020202020204" pitchFamily="34" charset="0"/>
                      </a:endParaRPr>
                    </a:p>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20000"/>
                      </a:sysClr>
                    </a:solidFill>
                  </a:tcPr>
                </a:tc>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050" dirty="0">
                          <a:latin typeface="Arial" panose="020B0604020202020204" pitchFamily="34" charset="0"/>
                          <a:cs typeface="Arial" panose="020B0604020202020204" pitchFamily="34" charset="0"/>
                        </a:rPr>
                        <a:t>Provision of gravel roads</a:t>
                      </a:r>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050" dirty="0">
                          <a:latin typeface="Arial" panose="020B0604020202020204" pitchFamily="34" charset="0"/>
                          <a:cs typeface="Arial" panose="020B0604020202020204" pitchFamily="34" charset="0"/>
                        </a:rPr>
                        <a:t>Quarter 1- Quarter 3</a:t>
                      </a:r>
                      <a:endParaRPr lang="en-US" sz="105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dirty="0">
                          <a:latin typeface="Arial" panose="020B0604020202020204" pitchFamily="34" charset="0"/>
                          <a:cs typeface="Arial" panose="020B0604020202020204" pitchFamily="34" charset="0"/>
                        </a:rPr>
                        <a:t>4,8 km under construction</a:t>
                      </a:r>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Inadequate funding</a:t>
                      </a:r>
                      <a:endParaRPr lang="en-US" sz="1050" kern="100"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1050" kern="100" dirty="0">
                          <a:effectLst/>
                          <a:latin typeface="Arial" panose="020B0604020202020204" pitchFamily="34" charset="0"/>
                          <a:cs typeface="Arial" panose="020B0604020202020204" pitchFamily="34" charset="0"/>
                        </a:rPr>
                        <a:t>A defined source of funding and ring-fenced fuel levy</a:t>
                      </a:r>
                      <a:endParaRPr lang="en-ZA" sz="1050" kern="100" dirty="0">
                        <a:effectLst/>
                        <a:latin typeface="Arial" panose="020B0604020202020204" pitchFamily="34" charset="0"/>
                        <a:cs typeface="Arial" panose="020B0604020202020204" pitchFamily="34" charset="0"/>
                      </a:endParaRPr>
                    </a:p>
                    <a:p>
                      <a:endParaRPr lang="en-ZA" sz="105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Text" lastClr="000000">
                        <a:tint val="40000"/>
                      </a:sysClr>
                    </a:solidFill>
                  </a:tcPr>
                </a:tc>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3"/>
          <p:cNvSpPr>
            <a:spLocks noGrp="1"/>
          </p:cNvSpPr>
          <p:nvPr>
            <p:ph type="title"/>
          </p:nvPr>
        </p:nvSpPr>
        <p:spPr>
          <a:xfrm>
            <a:off x="1981200" y="274638"/>
            <a:ext cx="8229600" cy="1143000"/>
          </a:xfrm>
        </p:spPr>
        <p:txBody>
          <a:bodyPr vert="horz" wrap="square" lIns="91440" tIns="45720" rIns="91440" bIns="45720" anchor="ctr" anchorCtr="0"/>
          <a:lstStyle/>
          <a:p>
            <a:pPr algn="l">
              <a:lnSpc>
                <a:spcPct val="90000"/>
              </a:lnSpc>
              <a:buNone/>
            </a:pPr>
            <a:r>
              <a:rPr sz="3700" b="1" dirty="0">
                <a:solidFill>
                  <a:schemeClr val="bg1"/>
                </a:solidFill>
              </a:rPr>
              <a:t>Service delivery challenges (Roads) </a:t>
            </a:r>
            <a:endParaRPr lang="en-ZA" altLang="x-none" sz="3700" b="1" dirty="0">
              <a:solidFill>
                <a:schemeClr val="bg1"/>
              </a:solidFill>
            </a:endParaRPr>
          </a:p>
        </p:txBody>
      </p:sp>
      <p:sp>
        <p:nvSpPr>
          <p:cNvPr id="13" name="Content Placeholder 3"/>
          <p:cNvSpPr>
            <a:spLocks noGrp="1"/>
          </p:cNvSpPr>
          <p:nvPr>
            <p:ph sz="half" idx="2"/>
          </p:nvPr>
        </p:nvSpPr>
        <p:spPr>
          <a:xfrm>
            <a:off x="6630988" y="1441450"/>
            <a:ext cx="3576638" cy="4454525"/>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rPr>
              <a:t>Maintenance of road network is extremely underbudgeted. </a:t>
            </a: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rPr>
              <a:t>The RAMS indicate the total assets replacement cost of roads in the municipality is approximately R6.8 Billion. </a:t>
            </a: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rPr>
              <a:t>The City had been struggling to even budget for up to 2.5%, of the asset replacement cost. Estimated at (170million). </a:t>
            </a: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0" marR="0" lvl="0" indent="0" algn="l" defTabSz="914400" rtl="0" eaLnBrk="0" fontAlgn="base" latinLnBrk="0" hangingPunct="0">
              <a:lnSpc>
                <a:spcPct val="100000"/>
              </a:lnSpc>
              <a:spcBef>
                <a:spcPct val="20000"/>
              </a:spcBef>
              <a:spcAft>
                <a:spcPct val="0"/>
              </a:spcAft>
              <a:buClrTx/>
              <a:buSzTx/>
              <a:buFontTx/>
              <a:buNone/>
              <a:defRPr/>
            </a:pP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rPr>
              <a:t>The City has increased the budget for 2026/2027 from R25million to R50 Million with a view to increase it further in the outer years.  </a:t>
            </a: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r>
              <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rPr>
              <a:t>The budget is still far lower than the minimum of R 170 million required for maintenance. </a:t>
            </a:r>
            <a:endParaRPr kumimoji="0" lang="en-GB" sz="1400" b="1" i="0" u="none" strike="noStrike" kern="0" cap="none" spc="0" normalizeH="0" baseline="0" noProof="0" dirty="0">
              <a:ln>
                <a:noFill/>
              </a:ln>
              <a:solidFill>
                <a:schemeClr val="bg1"/>
              </a:solidFill>
              <a:effectLst/>
              <a:uLnTx/>
              <a:uFillTx/>
              <a:latin typeface="Calibri" panose="020F0502020204030204"/>
              <a:ea typeface="Calibri" panose="020F0502020204030204"/>
              <a:cs typeface="Calibri" panose="020F0502020204030204"/>
            </a:endParaRPr>
          </a:p>
        </p:txBody>
      </p:sp>
      <p:pic>
        <p:nvPicPr>
          <p:cNvPr id="102404" name="Picture 6" descr="A graph with different colored squares&#10;&#10;AI-generated content may be incorrect."/>
          <p:cNvPicPr>
            <a:picLocks noChangeAspect="1"/>
          </p:cNvPicPr>
          <p:nvPr/>
        </p:nvPicPr>
        <p:blipFill>
          <a:blip r:embed="rId1"/>
          <a:stretch>
            <a:fillRect/>
          </a:stretch>
        </p:blipFill>
        <p:spPr>
          <a:xfrm>
            <a:off x="2301875" y="1284288"/>
            <a:ext cx="3798888" cy="4864100"/>
          </a:xfrm>
          <a:prstGeom prst="rect">
            <a:avLst/>
          </a:prstGeom>
          <a:noFill/>
          <a:ln w="9525">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6099836" y="1001424"/>
            <a:ext cx="3782352" cy="5621925"/>
          </a:xfrm>
          <a:effectLst/>
          <a:scene3d>
            <a:camera prst="orthographicFront"/>
            <a:lightRig rig="balanced" dir="t"/>
          </a:scene3d>
          <a:sp3d prstMaterial="plastic"/>
        </p:spPr>
        <p:txBody>
          <a:bodyPr vert="horz" wrap="square" lIns="91440" tIns="45720" rIns="91440" bIns="45720" numCol="1" anchor="b" anchorCtr="0" compatLnSpc="1"/>
          <a:lstStyle/>
          <a:p>
            <a:pPr marL="0" marR="0" lvl="0" indent="0" algn="l" defTabSz="914400" rtl="0" eaLnBrk="0" fontAlgn="base" latinLnBrk="0" hangingPunct="0">
              <a:lnSpc>
                <a:spcPct val="80000"/>
              </a:lnSpc>
              <a:spcBef>
                <a:spcPct val="0"/>
              </a:spcBef>
              <a:spcAft>
                <a:spcPct val="0"/>
              </a:spcAft>
              <a:buClrTx/>
              <a:buSzTx/>
              <a:buFontTx/>
              <a:buNone/>
              <a:defRPr/>
            </a:pP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t> </a:t>
            </a:r>
            <a:br>
              <a:rPr kumimoji="0" lang="en-ZA" sz="1200" b="0" i="0" u="none" strike="noStrike" kern="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mj-cs"/>
              </a:rPr>
            </a:br>
            <a:r>
              <a:rPr kumimoji="0" lang="en-ZA" sz="1200" b="0" i="0" u="none" strike="noStrike" kern="0" cap="none" spc="0" normalizeH="0" baseline="0" noProof="0" dirty="0">
                <a:ln>
                  <a:noFill/>
                </a:ln>
                <a:solidFill>
                  <a:schemeClr val="tx2"/>
                </a:solidFill>
                <a:effectLst/>
                <a:uLnTx/>
                <a:uFillTx/>
                <a:latin typeface="Arial" panose="020B0604020202020204"/>
                <a:ea typeface="+mj-ea"/>
                <a:cs typeface="+mj-cs"/>
              </a:rPr>
              <a:t> </a:t>
            </a:r>
            <a:b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pitchFamily="34" charset="0"/>
                <a:ea typeface="+mj-ea"/>
                <a:cs typeface="+mj-cs"/>
              </a:rPr>
            </a:br>
            <a:b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pitchFamily="34" charset="0"/>
                <a:ea typeface="+mj-ea"/>
                <a:cs typeface="+mj-cs"/>
              </a:rPr>
            </a:br>
            <a: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a:ea typeface="+mj-ea"/>
                <a:cs typeface="+mj-cs"/>
              </a:rPr>
              <a:t> </a:t>
            </a:r>
            <a:r>
              <a:rPr kumimoji="0" lang="en-ZA" sz="1400" b="0" i="0" u="none" strike="noStrike" kern="0" cap="none" spc="0" normalizeH="0" baseline="0" noProof="0" dirty="0">
                <a:ln>
                  <a:noFill/>
                </a:ln>
                <a:solidFill>
                  <a:schemeClr val="tx2"/>
                </a:solidFill>
                <a:effectLst/>
                <a:highlight>
                  <a:srgbClr val="FFFF00"/>
                </a:highlight>
                <a:uLnTx/>
                <a:uFillTx/>
                <a:latin typeface="Arial" panose="020B0604020202020204"/>
                <a:ea typeface="+mj-ea"/>
                <a:cs typeface="+mj-cs"/>
              </a:rPr>
              <a:t> </a:t>
            </a:r>
            <a:endParaRPr kumimoji="0" lang="en-US" sz="4400" b="0" i="0" u="none" strike="noStrike" kern="0" cap="none" spc="0" normalizeH="0" baseline="0" noProof="0" dirty="0">
              <a:ln>
                <a:noFill/>
              </a:ln>
              <a:solidFill>
                <a:schemeClr val="tx2"/>
              </a:solidFill>
              <a:effectLst/>
              <a:uLnTx/>
              <a:uFillTx/>
              <a:latin typeface="+mj-lt"/>
              <a:ea typeface="+mj-ea"/>
              <a:cs typeface="+mj-cs"/>
            </a:endParaRPr>
          </a:p>
        </p:txBody>
      </p:sp>
      <p:sp>
        <p:nvSpPr>
          <p:cNvPr id="8" name="Title 1"/>
          <p:cNvSpPr txBox="1"/>
          <p:nvPr/>
        </p:nvSpPr>
        <p:spPr bwMode="auto">
          <a:xfrm>
            <a:off x="1528763" y="241300"/>
            <a:ext cx="7159625" cy="657225"/>
          </a:xfrm>
          <a:prstGeom prst="rect">
            <a:avLst/>
          </a:prstGeom>
          <a:noFill/>
          <a:ln w="9525">
            <a:noFill/>
            <a:miter lim="800000"/>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800" b="1" i="0" u="none" strike="noStrike" kern="0" cap="none" spc="0" normalizeH="0" baseline="0" noProof="0" dirty="0">
                <a:ln>
                  <a:noFill/>
                </a:ln>
                <a:solidFill>
                  <a:schemeClr val="bg1"/>
                </a:solidFill>
                <a:effectLst/>
                <a:uLnTx/>
                <a:uFillTx/>
                <a:latin typeface="+mn-lt"/>
                <a:ea typeface="+mn-ea"/>
                <a:cs typeface="+mn-cs"/>
              </a:rPr>
              <a:t>5. Key Service Delivery Challenges</a:t>
            </a:r>
            <a:endParaRPr kumimoji="0" lang="en-ZA" sz="2800" b="1" i="0" u="none" strike="noStrike" kern="0" cap="none" spc="0" normalizeH="0" baseline="0" noProof="0" dirty="0">
              <a:ln>
                <a:noFill/>
              </a:ln>
              <a:solidFill>
                <a:schemeClr val="bg1"/>
              </a:solidFill>
              <a:effectLst/>
              <a:uLnTx/>
              <a:uFillTx/>
              <a:latin typeface="+mn-lt"/>
              <a:ea typeface="+mn-ea"/>
              <a:cs typeface="+mn-cs"/>
            </a:endParaRPr>
          </a:p>
        </p:txBody>
      </p:sp>
      <p:sp>
        <p:nvSpPr>
          <p:cNvPr id="4" name="TextBox 244"/>
          <p:cNvSpPr txBox="1"/>
          <p:nvPr/>
        </p:nvSpPr>
        <p:spPr>
          <a:xfrm>
            <a:off x="1638300" y="787400"/>
            <a:ext cx="4460875" cy="2149475"/>
          </a:xfrm>
          <a:prstGeom prst="rect">
            <a:avLst/>
          </a:prstGeom>
          <a:noFill/>
          <a:ln>
            <a:noFill/>
          </a:ln>
        </p:spPr>
        <p:txBody>
          <a:bodyPr lIns="86167" tIns="43083" rIns="86167" bIns="43083">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marL="0" marR="0" lvl="0" indent="0" algn="l" defTabSz="861695" rtl="0" eaLnBrk="1" fontAlgn="auto" latinLnBrk="0" hangingPunct="1">
              <a:lnSpc>
                <a:spcPct val="150000"/>
              </a:lnSpc>
              <a:spcBef>
                <a:spcPts val="0"/>
              </a:spcBef>
              <a:spcAft>
                <a:spcPts val="285"/>
              </a:spcAft>
              <a:buClrTx/>
              <a:buSzTx/>
              <a:buFontTx/>
              <a:buNone/>
              <a:defRPr/>
            </a:pPr>
            <a:r>
              <a:rPr kumimoji="0" lang="en-ZA" sz="900" b="1" i="0" u="none" strike="noStrike" kern="1200" cap="none" spc="0" normalizeH="0" baseline="0" noProof="0" dirty="0">
                <a:ln>
                  <a:noFill/>
                </a:ln>
                <a:solidFill>
                  <a:srgbClr val="002060"/>
                </a:solidFill>
                <a:effectLst/>
                <a:uLnTx/>
                <a:uFillTx/>
                <a:latin typeface="Arial" panose="020B0604020202020204"/>
                <a:ea typeface="MS PGothic" panose="020B0600070205080204" pitchFamily="34" charset="-128"/>
                <a:cs typeface="Arial" panose="020B0604020202020204"/>
              </a:rPr>
              <a:t>Water and sanitation services</a:t>
            </a:r>
            <a:endParaRPr kumimoji="0" lang="en-ZA" sz="900" b="1" i="0" u="none" strike="noStrike" kern="1200" cap="none" spc="0" normalizeH="0" baseline="0" noProof="0" dirty="0">
              <a:ln>
                <a:noFill/>
              </a:ln>
              <a:solidFill>
                <a:srgbClr val="7030A0"/>
              </a:solidFill>
              <a:effectLst/>
              <a:uLnTx/>
              <a:uFillTx/>
              <a:latin typeface="Arial" panose="020B0604020202020204"/>
              <a:ea typeface="MS PGothic" panose="020B0600070205080204" pitchFamily="34" charset="-128"/>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The extent of any backlog in the provision of water and sanitation services has not been determined.</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Without determining the need, the wider community of Mangaung remains without drinking water and proper sanitation for an extensive period.</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Improper budget management led to underspending on water infrastructure, which contributed to the low-quality drinking water provided to communities.</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Improper budget management led to underspending on sanitation infrastructure, exacerbating the existing sanitation shortcomings experienced.</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base" latinLnBrk="0" hangingPunct="1">
              <a:lnSpc>
                <a:spcPct val="100000"/>
              </a:lnSpc>
              <a:spcBef>
                <a:spcPct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There is non-adherence to Blue and Green Drop follow-up reports.</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base" latinLnBrk="0" hangingPunct="1">
              <a:lnSpc>
                <a:spcPct val="100000"/>
              </a:lnSpc>
              <a:spcBef>
                <a:spcPct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Water quality is not tested at the WTW.</a:t>
            </a: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Times New Roman" panose="02020603050405020304"/>
              </a:rPr>
              <a:t> </a:t>
            </a:r>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Times New Roman" panose="02020603050405020304" pitchFamily="18" charset="0"/>
            </a:endParaRPr>
          </a:p>
        </p:txBody>
      </p:sp>
      <p:graphicFrame>
        <p:nvGraphicFramePr>
          <p:cNvPr id="3" name="Table 2"/>
          <p:cNvGraphicFramePr>
            <a:graphicFrameLocks noGrp="1"/>
          </p:cNvGraphicFramePr>
          <p:nvPr/>
        </p:nvGraphicFramePr>
        <p:xfrm>
          <a:off x="1633435" y="3161489"/>
          <a:ext cx="4142724" cy="3235960"/>
        </p:xfrm>
        <a:graphic>
          <a:graphicData uri="http://schemas.openxmlformats.org/drawingml/2006/table">
            <a:tbl>
              <a:tblPr firstRow="1" bandRow="1">
                <a:tableStyleId>{284E427A-3D55-4303-BF80-6455036E1DE7}</a:tableStyleId>
              </a:tblPr>
              <a:tblGrid>
                <a:gridCol w="2071362"/>
                <a:gridCol w="2071362"/>
              </a:tblGrid>
              <a:tr h="370840">
                <a:tc>
                  <a:txBody>
                    <a:bodyPr/>
                    <a:lstStyle/>
                    <a:p>
                      <a:r>
                        <a:rPr lang="en-US" err="1"/>
                        <a:t>Infrastruc</a:t>
                      </a:r>
                      <a:r>
                        <a:rPr lang="en-US"/>
                        <a:t>ture</a:t>
                      </a:r>
                      <a:endParaRPr lang="en-US"/>
                    </a:p>
                  </a:txBody>
                  <a:tcPr/>
                </a:tc>
                <a:tc>
                  <a:txBody>
                    <a:bodyPr/>
                    <a:lstStyle/>
                    <a:p>
                      <a:r>
                        <a:rPr lang="en-US"/>
                        <a:t>Quantity</a:t>
                      </a:r>
                      <a:endParaRPr lang="en-US"/>
                    </a:p>
                  </a:txBody>
                  <a:tcPr/>
                </a:tc>
              </a:tr>
              <a:tr h="370840">
                <a:tc>
                  <a:txBody>
                    <a:bodyPr/>
                    <a:lstStyle/>
                    <a:p>
                      <a:r>
                        <a:rPr lang="en-US"/>
                        <a:t>WTW</a:t>
                      </a:r>
                      <a:endParaRPr lang="en-US"/>
                    </a:p>
                  </a:txBody>
                  <a:tcPr/>
                </a:tc>
                <a:tc>
                  <a:txBody>
                    <a:bodyPr/>
                    <a:lstStyle/>
                    <a:p>
                      <a:r>
                        <a:rPr lang="en-US" dirty="0"/>
                        <a:t>7</a:t>
                      </a:r>
                      <a:endParaRPr lang="en-US" dirty="0"/>
                    </a:p>
                  </a:txBody>
                  <a:tcPr/>
                </a:tc>
              </a:tr>
              <a:tr h="370840">
                <a:tc>
                  <a:txBody>
                    <a:bodyPr/>
                    <a:lstStyle/>
                    <a:p>
                      <a:r>
                        <a:rPr lang="en-US"/>
                        <a:t>WWTW</a:t>
                      </a:r>
                      <a:endParaRPr lang="en-US"/>
                    </a:p>
                  </a:txBody>
                  <a:tcPr/>
                </a:tc>
                <a:tc>
                  <a:txBody>
                    <a:bodyPr/>
                    <a:lstStyle/>
                    <a:p>
                      <a:r>
                        <a:rPr lang="en-US"/>
                        <a:t>13</a:t>
                      </a:r>
                      <a:endParaRPr lang="en-US"/>
                    </a:p>
                  </a:txBody>
                  <a:tcPr/>
                </a:tc>
              </a:tr>
              <a:tr h="370840">
                <a:tc>
                  <a:txBody>
                    <a:bodyPr/>
                    <a:lstStyle/>
                    <a:p>
                      <a:r>
                        <a:rPr lang="en-US"/>
                        <a:t>Sewer pumpstations</a:t>
                      </a:r>
                      <a:endParaRPr lang="en-US"/>
                    </a:p>
                  </a:txBody>
                  <a:tcPr/>
                </a:tc>
                <a:tc>
                  <a:txBody>
                    <a:bodyPr/>
                    <a:lstStyle/>
                    <a:p>
                      <a:r>
                        <a:rPr lang="en-US"/>
                        <a:t>19</a:t>
                      </a:r>
                      <a:endParaRPr lang="en-US"/>
                    </a:p>
                  </a:txBody>
                  <a:tcPr/>
                </a:tc>
              </a:tr>
              <a:tr h="370840">
                <a:tc>
                  <a:txBody>
                    <a:bodyPr/>
                    <a:lstStyle/>
                    <a:p>
                      <a:r>
                        <a:rPr lang="en-US"/>
                        <a:t>Waterborne San</a:t>
                      </a:r>
                      <a:endParaRPr lang="en-US"/>
                    </a:p>
                  </a:txBody>
                  <a:tcPr/>
                </a:tc>
                <a:tc>
                  <a:txBody>
                    <a:bodyPr/>
                    <a:lstStyle/>
                    <a:p>
                      <a:r>
                        <a:rPr lang="en-US"/>
                        <a:t>205 154</a:t>
                      </a:r>
                      <a:endParaRPr lang="en-US"/>
                    </a:p>
                  </a:txBody>
                  <a:tcPr/>
                </a:tc>
              </a:tr>
              <a:tr h="370840">
                <a:tc>
                  <a:txBody>
                    <a:bodyPr/>
                    <a:lstStyle/>
                    <a:p>
                      <a:r>
                        <a:rPr lang="en-US"/>
                        <a:t>VIP's</a:t>
                      </a:r>
                      <a:endParaRPr lang="en-US"/>
                    </a:p>
                  </a:txBody>
                  <a:tcPr/>
                </a:tc>
                <a:tc>
                  <a:txBody>
                    <a:bodyPr/>
                    <a:lstStyle/>
                    <a:p>
                      <a:r>
                        <a:rPr lang="en-US"/>
                        <a:t>50 477</a:t>
                      </a:r>
                      <a:endParaRPr lang="en-US"/>
                    </a:p>
                  </a:txBody>
                  <a:tcPr/>
                </a:tc>
              </a:tr>
              <a:tr h="370840">
                <a:tc>
                  <a:txBody>
                    <a:bodyPr/>
                    <a:lstStyle/>
                    <a:p>
                      <a:r>
                        <a:rPr lang="en-US"/>
                        <a:t>Buckets</a:t>
                      </a:r>
                      <a:endParaRPr lang="en-US"/>
                    </a:p>
                  </a:txBody>
                  <a:tcPr/>
                </a:tc>
                <a:tc>
                  <a:txBody>
                    <a:bodyPr/>
                    <a:lstStyle/>
                    <a:p>
                      <a:r>
                        <a:rPr lang="en-US"/>
                        <a:t>1512</a:t>
                      </a:r>
                      <a:endParaRPr lang="en-US"/>
                    </a:p>
                  </a:txBody>
                  <a:tcPr/>
                </a:tc>
              </a:tr>
              <a:tr h="370840">
                <a:tc>
                  <a:txBody>
                    <a:bodyPr/>
                    <a:lstStyle/>
                    <a:p>
                      <a:r>
                        <a:rPr lang="en-US" err="1"/>
                        <a:t>Unserviced</a:t>
                      </a:r>
                      <a:endParaRPr lang="en-US" err="1"/>
                    </a:p>
                  </a:txBody>
                  <a:tcPr/>
                </a:tc>
                <a:tc>
                  <a:txBody>
                    <a:bodyPr/>
                    <a:lstStyle/>
                    <a:p>
                      <a:r>
                        <a:rPr lang="en-US" dirty="0"/>
                        <a:t>27 093</a:t>
                      </a:r>
                      <a:endParaRPr lang="en-US" dirty="0"/>
                    </a:p>
                  </a:txBody>
                  <a:tcPr/>
                </a:tc>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6099836" y="898236"/>
            <a:ext cx="4068102" cy="5725112"/>
          </a:xfrm>
          <a:effectLst/>
          <a:scene3d>
            <a:camera prst="orthographicFront"/>
            <a:lightRig rig="balanced" dir="t"/>
          </a:scene3d>
          <a:sp3d prstMaterial="plastic"/>
        </p:spPr>
        <p:txBody>
          <a:bodyPr vert="horz" wrap="square" lIns="91440" tIns="45720" rIns="91440" bIns="45720" numCol="1" anchor="b" anchorCtr="0" compatLnSpc="1"/>
          <a:lstStyle/>
          <a:p>
            <a:pPr marL="0" marR="0" lvl="0" indent="0" algn="l" defTabSz="914400" rtl="0" eaLnBrk="0" fontAlgn="base" latinLnBrk="0" hangingPunct="0">
              <a:lnSpc>
                <a:spcPct val="80000"/>
              </a:lnSpc>
              <a:spcBef>
                <a:spcPct val="0"/>
              </a:spcBef>
              <a:spcAft>
                <a:spcPct val="0"/>
              </a:spcAft>
              <a:buClrTx/>
              <a:buSzTx/>
              <a:buFontTx/>
              <a:buNone/>
              <a:defRPr/>
            </a:pP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r>
              <a:rPr kumimoji="0" lang="en-ZA" sz="900" b="1" i="0" u="none" strike="noStrike" kern="0" cap="none" spc="0" normalizeH="0" baseline="0" noProof="0" dirty="0">
                <a:ln>
                  <a:noFill/>
                </a:ln>
                <a:solidFill>
                  <a:schemeClr val="bg1"/>
                </a:solidFill>
                <a:effectLst/>
                <a:uLnTx/>
                <a:uFillTx/>
                <a:latin typeface="Arial" panose="020B0604020202020204"/>
                <a:ea typeface="Times New Roman" panose="02020603050405020304" pitchFamily="18" charset="0"/>
                <a:cs typeface="+mj-cs"/>
              </a:rPr>
              <a:t>Clarity:</a:t>
            </a:r>
            <a:br>
              <a:rPr kumimoji="0" lang="en-ZA" sz="900" b="0" i="0" u="none" strike="noStrike" kern="0" cap="none" spc="0" normalizeH="0" baseline="0" noProof="0" dirty="0">
                <a:ln>
                  <a:noFill/>
                </a:ln>
                <a:solidFill>
                  <a:schemeClr val="bg1"/>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bg1"/>
                </a:solidFill>
                <a:effectLst/>
                <a:uLnTx/>
                <a:uFillTx/>
                <a:latin typeface="+mj-lt"/>
                <a:ea typeface="+mj-lt"/>
                <a:cs typeface="+mj-lt"/>
              </a:rPr>
            </a:br>
            <a:r>
              <a:rPr kumimoji="0" lang="en-ZA" sz="900" b="0" i="0" u="none" strike="noStrike" kern="0" cap="none" spc="0" normalizeH="0" baseline="0" noProof="0" dirty="0">
                <a:ln>
                  <a:noFill/>
                </a:ln>
                <a:solidFill>
                  <a:schemeClr val="bg1"/>
                </a:solidFill>
                <a:effectLst/>
                <a:uLnTx/>
                <a:uFillTx/>
                <a:latin typeface="+mj-lt"/>
                <a:ea typeface="+mj-lt"/>
                <a:cs typeface="+mj-lt"/>
              </a:rPr>
              <a:t>As it would be noted that budget for maintenance and refurbishmnt is having constraints. The city undertakes condition assessments of WWTWs, prioritises as per criticality of the plants and the available budget, and then rollout refurbishsment program. The program does take longer than when the budget was sufficient.   </a:t>
            </a:r>
            <a:br>
              <a:rPr kumimoji="0" lang="en-ZA" sz="900" b="0" i="0" u="none" strike="noStrike" kern="0" cap="none" spc="0" normalizeH="0" baseline="0" noProof="0" dirty="0">
                <a:ln>
                  <a:noFill/>
                </a:ln>
                <a:solidFill>
                  <a:schemeClr val="bg1"/>
                </a:solidFill>
                <a:effectLst/>
                <a:uLnTx/>
                <a:uFillTx/>
                <a:latin typeface="+mj-lt"/>
                <a:ea typeface="+mj-lt"/>
                <a:cs typeface="+mj-lt"/>
              </a:rPr>
            </a:br>
            <a:br>
              <a:rPr kumimoji="0" lang="en-ZA" sz="900" b="0" i="0" u="none" strike="noStrike" kern="0" cap="none" spc="0" normalizeH="0" baseline="0" noProof="0" dirty="0">
                <a:ln>
                  <a:noFill/>
                </a:ln>
                <a:solidFill>
                  <a:schemeClr val="bg1"/>
                </a:solidFill>
                <a:effectLst/>
                <a:uLnTx/>
                <a:uFillTx/>
                <a:latin typeface="+mj-lt"/>
                <a:ea typeface="+mj-lt"/>
                <a:cs typeface="+mj-lt"/>
              </a:rPr>
            </a:br>
            <a:r>
              <a:rPr kumimoji="0" lang="en-ZA" sz="900" b="0" i="0" u="none" strike="noStrike" kern="0" cap="none" spc="0" normalizeH="0" baseline="0" noProof="0" dirty="0">
                <a:ln>
                  <a:noFill/>
                </a:ln>
                <a:solidFill>
                  <a:schemeClr val="bg1"/>
                </a:solidFill>
                <a:effectLst/>
                <a:uLnTx/>
                <a:uFillTx/>
                <a:latin typeface="+mj-lt"/>
                <a:ea typeface="+mj-lt"/>
                <a:cs typeface="+mj-lt"/>
              </a:rPr>
              <a:t>The WWTW of Botshabelo, Thaba Nchu and Sterkwater were identified as more critical in 2024/2025 fiscal year. Thus, the refurbishment work prioritised these plants. On the current conditional assessment, Botshabelo and Thaba Nchu are partially functional, and the work will be continued until they are fully functional. </a:t>
            </a:r>
            <a:br>
              <a:rPr kumimoji="0" lang="en-ZA" sz="900" b="0" i="0" u="none" strike="noStrike" kern="0" cap="none" spc="0" normalizeH="0" baseline="0" noProof="0" dirty="0">
                <a:ln>
                  <a:noFill/>
                </a:ln>
                <a:solidFill>
                  <a:schemeClr val="bg1"/>
                </a:solidFill>
                <a:effectLst/>
                <a:uLnTx/>
                <a:uFillTx/>
                <a:latin typeface="+mj-lt"/>
                <a:ea typeface="+mj-lt"/>
                <a:cs typeface="+mj-lt"/>
              </a:rPr>
            </a:br>
            <a:br>
              <a:rPr kumimoji="0" lang="en-ZA" sz="900" b="0" i="0" u="none" strike="noStrike" kern="0" cap="none" spc="0" normalizeH="0" baseline="0" noProof="0" dirty="0">
                <a:ln>
                  <a:noFill/>
                </a:ln>
                <a:solidFill>
                  <a:schemeClr val="bg1"/>
                </a:solidFill>
                <a:effectLst/>
                <a:uLnTx/>
                <a:uFillTx/>
                <a:latin typeface="+mj-lt"/>
                <a:ea typeface="+mj-lt"/>
                <a:cs typeface="+mj-lt"/>
              </a:rPr>
            </a:br>
            <a:endParaRPr kumimoji="0" lang="en-ZA" sz="900" b="0" i="0" u="none" strike="noStrike" kern="0" cap="none" spc="0" normalizeH="0" baseline="0" noProof="0" dirty="0">
              <a:ln>
                <a:noFill/>
              </a:ln>
              <a:solidFill>
                <a:schemeClr val="bg1"/>
              </a:solidFill>
              <a:effectLst/>
              <a:uLnTx/>
              <a:uFillTx/>
              <a:latin typeface="+mj-lt"/>
              <a:ea typeface="+mj-lt"/>
              <a:cs typeface="+mj-lt"/>
            </a:endParaRPr>
          </a:p>
          <a:p>
            <a:pPr marL="0" marR="0" lvl="0" indent="0" algn="l" defTabSz="914400" rtl="0" eaLnBrk="0" fontAlgn="base" latinLnBrk="0" hangingPunct="0">
              <a:lnSpc>
                <a:spcPct val="80000"/>
              </a:lnSpc>
              <a:spcBef>
                <a:spcPct val="0"/>
              </a:spcBef>
              <a:spcAft>
                <a:spcPct val="0"/>
              </a:spcAft>
              <a:buClrTx/>
              <a:buSzTx/>
              <a:buFontTx/>
              <a:buNone/>
              <a:defRPr/>
            </a:pP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b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br>
            <a:r>
              <a:rPr kumimoji="0" lang="en-ZA" sz="1200" b="0" i="0" u="none" strike="noStrike" kern="0" cap="none" spc="0" normalizeH="0" baseline="0" noProof="0" dirty="0">
                <a:ln>
                  <a:noFill/>
                </a:ln>
                <a:solidFill>
                  <a:schemeClr val="tx2"/>
                </a:solidFill>
                <a:effectLst/>
                <a:uLnTx/>
                <a:uFillTx/>
                <a:latin typeface="Arial" panose="020B0604020202020204"/>
                <a:ea typeface="Times New Roman" panose="02020603050405020304" pitchFamily="18" charset="0"/>
                <a:cs typeface="+mj-cs"/>
              </a:rPr>
              <a:t> </a:t>
            </a:r>
            <a:br>
              <a:rPr kumimoji="0" lang="en-ZA" sz="1200" b="0" i="0" u="none" strike="noStrike" kern="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mj-cs"/>
              </a:rPr>
            </a:br>
            <a:r>
              <a:rPr kumimoji="0" lang="en-ZA" sz="1200" b="0" i="0" u="none" strike="noStrike" kern="0" cap="none" spc="0" normalizeH="0" baseline="0" noProof="0" dirty="0">
                <a:ln>
                  <a:noFill/>
                </a:ln>
                <a:solidFill>
                  <a:schemeClr val="tx2"/>
                </a:solidFill>
                <a:effectLst/>
                <a:uLnTx/>
                <a:uFillTx/>
                <a:latin typeface="Arial" panose="020B0604020202020204"/>
                <a:ea typeface="+mj-ea"/>
                <a:cs typeface="+mj-cs"/>
              </a:rPr>
              <a:t> </a:t>
            </a:r>
            <a:b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pitchFamily="34" charset="0"/>
                <a:ea typeface="+mj-ea"/>
                <a:cs typeface="+mj-cs"/>
              </a:rPr>
            </a:br>
            <a:b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pitchFamily="34" charset="0"/>
                <a:ea typeface="+mj-ea"/>
                <a:cs typeface="+mj-cs"/>
              </a:rPr>
            </a:br>
            <a: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a:ea typeface="+mj-ea"/>
                <a:cs typeface="+mj-cs"/>
              </a:rPr>
              <a:t> </a:t>
            </a:r>
            <a:r>
              <a:rPr kumimoji="0" lang="en-ZA" sz="1400" b="0" i="0" u="none" strike="noStrike" kern="0" cap="none" spc="0" normalizeH="0" baseline="0" noProof="0" dirty="0">
                <a:ln>
                  <a:noFill/>
                </a:ln>
                <a:solidFill>
                  <a:schemeClr val="tx2"/>
                </a:solidFill>
                <a:effectLst/>
                <a:highlight>
                  <a:srgbClr val="FFFF00"/>
                </a:highlight>
                <a:uLnTx/>
                <a:uFillTx/>
                <a:latin typeface="Arial" panose="020B0604020202020204"/>
                <a:ea typeface="+mj-ea"/>
                <a:cs typeface="+mj-cs"/>
              </a:rPr>
              <a:t> </a:t>
            </a:r>
            <a:endParaRPr kumimoji="0" lang="en-US" sz="4400" b="0" i="0" u="none" strike="noStrike" kern="0" cap="none" spc="0" normalizeH="0" baseline="0" noProof="0" dirty="0">
              <a:ln>
                <a:noFill/>
              </a:ln>
              <a:solidFill>
                <a:schemeClr val="tx2"/>
              </a:solidFill>
              <a:effectLst/>
              <a:uLnTx/>
              <a:uFillTx/>
              <a:latin typeface="+mj-lt"/>
              <a:ea typeface="+mj-ea"/>
              <a:cs typeface="+mj-cs"/>
            </a:endParaRPr>
          </a:p>
        </p:txBody>
      </p:sp>
      <p:sp>
        <p:nvSpPr>
          <p:cNvPr id="8" name="Title 1"/>
          <p:cNvSpPr txBox="1"/>
          <p:nvPr/>
        </p:nvSpPr>
        <p:spPr bwMode="auto">
          <a:xfrm>
            <a:off x="1528763" y="241300"/>
            <a:ext cx="7159625" cy="657225"/>
          </a:xfrm>
          <a:prstGeom prst="rect">
            <a:avLst/>
          </a:prstGeom>
          <a:noFill/>
          <a:ln w="9525">
            <a:noFill/>
            <a:miter lim="800000"/>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800" b="1" i="0" u="none" strike="noStrike" kern="0" cap="none" spc="0" normalizeH="0" baseline="0" noProof="0" dirty="0">
                <a:ln>
                  <a:noFill/>
                </a:ln>
                <a:solidFill>
                  <a:schemeClr val="bg1"/>
                </a:solidFill>
                <a:effectLst/>
                <a:uLnTx/>
                <a:uFillTx/>
                <a:latin typeface="+mn-lt"/>
                <a:ea typeface="+mn-ea"/>
                <a:cs typeface="+mn-cs"/>
              </a:rPr>
              <a:t>Wastewater Management</a:t>
            </a:r>
            <a:endParaRPr kumimoji="0" lang="en-ZA" sz="2800" b="1" i="0" u="none" strike="noStrike" kern="0" cap="none" spc="0" normalizeH="0" baseline="0" noProof="0" dirty="0">
              <a:ln>
                <a:noFill/>
              </a:ln>
              <a:solidFill>
                <a:schemeClr val="bg1"/>
              </a:solidFill>
              <a:effectLst/>
              <a:uLnTx/>
              <a:uFillTx/>
              <a:latin typeface="+mn-lt"/>
              <a:ea typeface="+mn-ea"/>
              <a:cs typeface="+mn-cs"/>
            </a:endParaRPr>
          </a:p>
        </p:txBody>
      </p:sp>
      <p:sp>
        <p:nvSpPr>
          <p:cNvPr id="4" name="TextBox 244"/>
          <p:cNvSpPr txBox="1"/>
          <p:nvPr/>
        </p:nvSpPr>
        <p:spPr>
          <a:xfrm>
            <a:off x="1638300" y="787400"/>
            <a:ext cx="4310063" cy="1749425"/>
          </a:xfrm>
          <a:prstGeom prst="rect">
            <a:avLst/>
          </a:prstGeom>
          <a:noFill/>
          <a:ln>
            <a:noFill/>
          </a:ln>
        </p:spPr>
        <p:txBody>
          <a:bodyPr lIns="86167" tIns="43083" rIns="86167" bIns="43083">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marL="0" marR="0" lvl="0" indent="0" algn="l" defTabSz="861695" rtl="0" eaLnBrk="1" fontAlgn="auto" latinLnBrk="0" hangingPunct="1">
              <a:lnSpc>
                <a:spcPct val="150000"/>
              </a:lnSpc>
              <a:spcBef>
                <a:spcPts val="0"/>
              </a:spcBef>
              <a:spcAft>
                <a:spcPts val="285"/>
              </a:spcAft>
              <a:buClrTx/>
              <a:buSzTx/>
              <a:buFontTx/>
              <a:buNone/>
              <a:defRPr/>
            </a:pPr>
            <a:r>
              <a:rPr kumimoji="0" lang="en-ZA" sz="900" b="1" i="0" u="none" strike="noStrike" kern="1200" cap="none" spc="0" normalizeH="0" baseline="0" noProof="0">
                <a:ln>
                  <a:noFill/>
                </a:ln>
                <a:solidFill>
                  <a:srgbClr val="002060"/>
                </a:solidFill>
                <a:effectLst/>
                <a:uLnTx/>
                <a:uFillTx/>
                <a:latin typeface="Arial" panose="020B0604020202020204"/>
                <a:ea typeface="MS PGothic" panose="020B0600070205080204" pitchFamily="34" charset="-128"/>
                <a:cs typeface="Arial" panose="020B0604020202020204"/>
              </a:rPr>
              <a:t>Water and sanitation services</a:t>
            </a:r>
            <a:endParaRPr kumimoji="0" lang="en-ZA" sz="900" b="1" i="0" u="none" strike="noStrike" kern="1200" cap="none" spc="0" normalizeH="0" baseline="0" noProof="0">
              <a:ln>
                <a:noFill/>
              </a:ln>
              <a:solidFill>
                <a:srgbClr val="7030A0"/>
              </a:solidFill>
              <a:effectLst/>
              <a:uLnTx/>
              <a:uFillTx/>
              <a:latin typeface="Arial" panose="020B0604020202020204"/>
              <a:ea typeface="MS PGothic" panose="020B0600070205080204" pitchFamily="34" charset="-128"/>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a:ln>
                  <a:noFill/>
                </a:ln>
                <a:solidFill>
                  <a:srgbClr val="3F3F3F"/>
                </a:solidFill>
                <a:effectLst/>
                <a:uLnTx/>
                <a:uFillTx/>
                <a:latin typeface="Arial" panose="020B0604020202020204"/>
                <a:ea typeface="+mn-ea"/>
                <a:cs typeface="Arial" panose="020B0604020202020204"/>
              </a:rPr>
              <a:t>Reasonable</a:t>
            </a: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 measures are not taken to prevent significant pollution and </a:t>
            </a:r>
            <a:r>
              <a:rPr kumimoji="0" lang="en-US" sz="900" b="0" i="0" u="none" strike="noStrike" kern="1200" cap="none" spc="0" normalizeH="0" baseline="0" noProof="0">
                <a:ln>
                  <a:noFill/>
                </a:ln>
                <a:solidFill>
                  <a:srgbClr val="3F3F3F"/>
                </a:solidFill>
                <a:effectLst/>
                <a:uLnTx/>
                <a:uFillTx/>
                <a:latin typeface="Arial" panose="020B0604020202020204"/>
                <a:ea typeface="+mn-ea"/>
                <a:cs typeface="Arial" panose="020B0604020202020204"/>
              </a:rPr>
              <a:t>degradation of the adjacent environments, including water resources. </a:t>
            </a:r>
            <a:endParaRPr kumimoji="0" lang="en-US" sz="900" b="0" i="0" u="none" strike="noStrike" kern="1200" cap="none" spc="0" normalizeH="0" baseline="0" noProof="0">
              <a:ln>
                <a:noFill/>
              </a:ln>
              <a:solidFill>
                <a:srgbClr val="3F3F3F"/>
              </a:solidFill>
              <a:effectLst/>
              <a:uLnTx/>
              <a:uFillTx/>
              <a:latin typeface="Arial" panose="020B0604020202020204"/>
              <a:ea typeface="+mn-ea"/>
              <a:cs typeface="Arial" panose="020B0604020202020204"/>
            </a:endParaRPr>
          </a:p>
          <a:p>
            <a:pPr marL="0" marR="0" lvl="0" indent="0" algn="l" defTabSz="861695" rtl="0" eaLnBrk="1" fontAlgn="base" latinLnBrk="0" hangingPunct="1">
              <a:lnSpc>
                <a:spcPct val="100000"/>
              </a:lnSpc>
              <a:spcBef>
                <a:spcPts val="0"/>
              </a:spcBef>
              <a:spcAft>
                <a:spcPts val="565"/>
              </a:spcAft>
              <a:buClrTx/>
              <a:buSzTx/>
              <a:buFontTx/>
              <a:buNone/>
              <a:defRPr/>
            </a:pP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The municipal WWTW are not operational, and the raw / untreated effluent is discharged into the river streams, adjacent area, and other water sources. </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0" marR="0" lvl="0" indent="0" algn="l" defTabSz="861695" rtl="0" eaLnBrk="1" fontAlgn="base" latinLnBrk="0" hangingPunct="1">
              <a:lnSpc>
                <a:spcPct val="100000"/>
              </a:lnSpc>
              <a:spcBef>
                <a:spcPts val="0"/>
              </a:spcBef>
              <a:spcAft>
                <a:spcPts val="565"/>
              </a:spcAft>
              <a:buClrTx/>
              <a:buSzTx/>
              <a:buFontTx/>
              <a:buNone/>
              <a:defRPr/>
            </a:pP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The untreated or </a:t>
            </a:r>
            <a:r>
              <a:rPr kumimoji="0" lang="en-US" sz="900" b="0" i="0" u="none" strike="noStrike" kern="1200" cap="none" spc="0" normalizeH="0" baseline="0" noProof="0">
                <a:ln>
                  <a:noFill/>
                </a:ln>
                <a:solidFill>
                  <a:srgbClr val="3F3F3F"/>
                </a:solidFill>
                <a:effectLst/>
                <a:uLnTx/>
                <a:uFillTx/>
                <a:latin typeface="Arial" panose="020B0604020202020204"/>
                <a:ea typeface="+mn-ea"/>
                <a:cs typeface="Arial" panose="020B0604020202020204"/>
              </a:rPr>
              <a:t>inadequate discharge affects</a:t>
            </a:r>
            <a:r>
              <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rPr>
              <a:t> the environment and health of users who are dependent on the contaminated sources.    </a:t>
            </a:r>
            <a:endParaRPr kumimoji="0" lang="en-US" sz="900" b="0" i="0" u="none" strike="noStrike" kern="1200" cap="none" spc="0" normalizeH="0" baseline="0" noProof="0" dirty="0">
              <a:ln>
                <a:noFill/>
              </a:ln>
              <a:solidFill>
                <a:srgbClr val="3F3F3F"/>
              </a:solidFill>
              <a:effectLst/>
              <a:uLnTx/>
              <a:uFillTx/>
              <a:latin typeface="Arial" panose="020B0604020202020204"/>
              <a:ea typeface="+mn-ea"/>
              <a:cs typeface="Arial" panose="020B0604020202020204"/>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6374169" y="1054050"/>
            <a:ext cx="3782353" cy="4607198"/>
          </a:xfrm>
          <a:effectLst/>
          <a:scene3d>
            <a:camera prst="orthographicFront"/>
            <a:lightRig rig="balanced" dir="t"/>
          </a:scene3d>
          <a:sp3d prstMaterial="plastic"/>
        </p:spPr>
        <p:txBody>
          <a:bodyPr vert="horz" wrap="square" lIns="91440" tIns="45720" rIns="91440" bIns="45720" numCol="1" anchor="b" anchorCtr="0" compatLnSpc="1"/>
          <a:lstStyle/>
          <a:p>
            <a:pPr marL="0" marR="0" lvl="0" indent="0" algn="just" defTabSz="914400" rtl="0" eaLnBrk="0" fontAlgn="base" latinLnBrk="0" hangingPunct="0">
              <a:lnSpc>
                <a:spcPct val="80000"/>
              </a:lnSpc>
              <a:spcBef>
                <a:spcPct val="0"/>
              </a:spcBef>
              <a:spcAft>
                <a:spcPct val="0"/>
              </a:spcAft>
              <a:buClrTx/>
              <a:buSzTx/>
              <a:buFontTx/>
              <a:buNone/>
              <a:defRPr/>
            </a:pPr>
            <a:r>
              <a:rPr kumimoji="0" lang="en-ZA" sz="1200" b="0" i="0" u="none" strike="noStrike" kern="0" cap="none" spc="0" normalizeH="0" baseline="0" noProof="0" dirty="0">
                <a:ln>
                  <a:noFill/>
                </a:ln>
                <a:solidFill>
                  <a:schemeClr val="bg1"/>
                </a:solidFill>
                <a:effectLst/>
                <a:uLnTx/>
                <a:uFillTx/>
                <a:latin typeface="Arial" panose="020B0604020202020204"/>
                <a:ea typeface="Times New Roman" panose="02020603050405020304" pitchFamily="18" charset="0"/>
                <a:cs typeface="+mj-cs"/>
              </a:rPr>
              <a:t>Response </a:t>
            </a:r>
            <a:br>
              <a:rPr kumimoji="0" lang="en-ZA" sz="1200" b="0" i="0" u="none" strike="noStrike" kern="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mj-cs"/>
              </a:rPr>
            </a:br>
            <a:r>
              <a:rPr kumimoji="0" lang="en-ZA" sz="1200" b="0" i="0" u="none" strike="noStrike" kern="0" cap="none" spc="0" normalizeH="0" baseline="0" noProof="0" dirty="0">
                <a:ln>
                  <a:noFill/>
                </a:ln>
                <a:solidFill>
                  <a:schemeClr val="bg1"/>
                </a:solidFill>
                <a:effectLst/>
                <a:uLnTx/>
                <a:uFillTx/>
                <a:latin typeface="Arial" panose="020B0604020202020204"/>
                <a:ea typeface="Times New Roman" panose="02020603050405020304" pitchFamily="18" charset="0"/>
                <a:cs typeface="+mj-cs"/>
              </a:rPr>
              <a:t>The City has reviewed the Road Asset Master Plan to inform planning for maintenance going forward. The draft plan was utilised inform the budget for 2026/2027 in order to adapt to proactive maintenance and avoid public liability claims. </a:t>
            </a:r>
            <a:br>
              <a:rPr kumimoji="0" lang="en-ZA" sz="1200" b="0" i="0" u="none" strike="noStrike" kern="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mj-cs"/>
              </a:rPr>
            </a:br>
            <a:r>
              <a:rPr kumimoji="0" lang="en-ZA" sz="1200" b="0" i="0" u="none" strike="noStrike" kern="0" cap="none" spc="0" normalizeH="0" baseline="0" noProof="0" dirty="0">
                <a:ln>
                  <a:noFill/>
                </a:ln>
                <a:solidFill>
                  <a:schemeClr val="bg1"/>
                </a:solidFill>
                <a:effectLst/>
                <a:uLnTx/>
                <a:uFillTx/>
                <a:latin typeface="Arial" panose="020B0604020202020204"/>
                <a:ea typeface="+mj-ea"/>
                <a:cs typeface="+mj-cs"/>
              </a:rPr>
              <a:t> </a:t>
            </a:r>
            <a:br>
              <a:rPr kumimoji="0" lang="en-ZA" sz="1200" b="0" i="0" u="none" strike="noStrike" kern="0" cap="none" spc="0" normalizeH="0" baseline="0" noProof="0" dirty="0">
                <a:ln>
                  <a:noFill/>
                </a:ln>
                <a:solidFill>
                  <a:schemeClr val="bg1"/>
                </a:solidFill>
                <a:effectLst/>
                <a:uLnTx/>
                <a:uFillTx/>
                <a:latin typeface="Arial" panose="020B0604020202020204" pitchFamily="34" charset="0"/>
                <a:ea typeface="+mj-ea"/>
                <a:cs typeface="+mj-cs"/>
              </a:rPr>
            </a:br>
            <a:r>
              <a:rPr kumimoji="0" lang="en-ZA" sz="1200" b="0" i="0" u="none" strike="noStrike" kern="0" cap="none" spc="0" normalizeH="0" baseline="0" noProof="0" dirty="0">
                <a:ln>
                  <a:noFill/>
                </a:ln>
                <a:solidFill>
                  <a:schemeClr val="bg1"/>
                </a:solidFill>
                <a:effectLst/>
                <a:uLnTx/>
                <a:uFillTx/>
                <a:latin typeface="Arial" panose="020B0604020202020204"/>
                <a:ea typeface="+mj-ea"/>
                <a:cs typeface="+mj-cs"/>
              </a:rPr>
              <a:t>The City is in a process of migrating from funding other services from Fuel levy and redirect this to fund the road and stormwater maintenance and upgrades through this grant. This will help the City to mitigate the challenges on road conditions that  detailed in the City's Road Asset management plan which details the conditions of the municipal road infrastructure which are moving from poor to very poor</a:t>
            </a:r>
            <a:r>
              <a:rPr kumimoji="0" lang="en-ZA" sz="1200" b="0" i="0" u="none" strike="noStrike" kern="0" cap="none" spc="0" normalizeH="0" baseline="0" noProof="0" dirty="0">
                <a:ln>
                  <a:noFill/>
                </a:ln>
                <a:solidFill>
                  <a:schemeClr val="tx2"/>
                </a:solidFill>
                <a:effectLst/>
                <a:uLnTx/>
                <a:uFillTx/>
                <a:latin typeface="Arial" panose="020B0604020202020204"/>
                <a:ea typeface="+mj-ea"/>
                <a:cs typeface="+mj-cs"/>
              </a:rPr>
              <a:t>. </a:t>
            </a:r>
            <a:br>
              <a:rPr kumimoji="0" lang="en-GB" sz="1400" b="0" i="0" u="none" strike="noStrike" kern="0" cap="none" spc="0" normalizeH="0" baseline="0" noProof="0" dirty="0">
                <a:ln>
                  <a:noFill/>
                </a:ln>
                <a:solidFill>
                  <a:schemeClr val="tx2"/>
                </a:solidFill>
                <a:effectLst/>
                <a:highlight>
                  <a:srgbClr val="FFFF00"/>
                </a:highlight>
                <a:uLnTx/>
                <a:uFillTx/>
                <a:latin typeface="Arial" panose="020B0604020202020204" pitchFamily="34" charset="0"/>
                <a:ea typeface="+mj-ea"/>
                <a:cs typeface="+mj-cs"/>
              </a:rPr>
            </a:br>
            <a:r>
              <a:rPr kumimoji="0" lang="en-GB" sz="1400" b="0" i="0" u="none" strike="noStrike" kern="0" cap="none" spc="0" normalizeH="0" baseline="0" noProof="0" dirty="0">
                <a:ln>
                  <a:noFill/>
                </a:ln>
                <a:solidFill>
                  <a:schemeClr val="bg1"/>
                </a:solidFill>
                <a:effectLst/>
                <a:highlight>
                  <a:srgbClr val="FFFF00"/>
                </a:highlight>
                <a:uLnTx/>
                <a:uFillTx/>
                <a:latin typeface="Arial" panose="020B0604020202020204"/>
                <a:ea typeface="+mj-ea"/>
                <a:cs typeface="+mj-cs"/>
              </a:rPr>
              <a:t> </a:t>
            </a:r>
            <a:r>
              <a:rPr kumimoji="0" lang="en-ZA" sz="1400" b="0" i="0" u="none" strike="noStrike" kern="0" cap="none" spc="0" normalizeH="0" baseline="0" noProof="0" dirty="0">
                <a:ln>
                  <a:noFill/>
                </a:ln>
                <a:solidFill>
                  <a:schemeClr val="bg1"/>
                </a:solidFill>
                <a:effectLst/>
                <a:highlight>
                  <a:srgbClr val="FFFF00"/>
                </a:highlight>
                <a:uLnTx/>
                <a:uFillTx/>
                <a:latin typeface="Arial" panose="020B0604020202020204"/>
                <a:ea typeface="+mj-ea"/>
                <a:cs typeface="+mj-cs"/>
              </a:rPr>
              <a:t> </a:t>
            </a:r>
            <a:endParaRPr kumimoji="0" lang="en-ZA" sz="1400" b="0" i="0" u="none" strike="noStrike" kern="0" cap="none" spc="0" normalizeH="0" baseline="0" noProof="0" dirty="0">
              <a:ln>
                <a:noFill/>
              </a:ln>
              <a:solidFill>
                <a:schemeClr val="bg1"/>
              </a:solidFill>
              <a:effectLst/>
              <a:highlight>
                <a:srgbClr val="FFFF00"/>
              </a:highlight>
              <a:uLnTx/>
              <a:uFillTx/>
              <a:latin typeface="Arial" panose="020B0604020202020204"/>
              <a:ea typeface="+mj-ea"/>
              <a:cs typeface="+mj-cs"/>
            </a:endParaRPr>
          </a:p>
        </p:txBody>
      </p:sp>
      <p:sp>
        <p:nvSpPr>
          <p:cNvPr id="8" name="Title 1"/>
          <p:cNvSpPr txBox="1"/>
          <p:nvPr/>
        </p:nvSpPr>
        <p:spPr bwMode="auto">
          <a:xfrm>
            <a:off x="1520825" y="241300"/>
            <a:ext cx="8353425" cy="657225"/>
          </a:xfrm>
          <a:prstGeom prst="rect">
            <a:avLst/>
          </a:prstGeom>
          <a:noFill/>
          <a:ln w="9525">
            <a:noFill/>
            <a:miter lim="800000"/>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800" b="1" i="0" u="none" strike="noStrike" kern="0" cap="none" spc="0" normalizeH="0" baseline="0" noProof="0" dirty="0">
                <a:ln>
                  <a:noFill/>
                </a:ln>
                <a:solidFill>
                  <a:schemeClr val="bg1"/>
                </a:solidFill>
                <a:effectLst/>
                <a:uLnTx/>
                <a:uFillTx/>
                <a:latin typeface="+mn-lt"/>
                <a:ea typeface="+mn-ea"/>
                <a:cs typeface="+mn-cs"/>
              </a:rPr>
              <a:t>Key Service Delivery Challenges</a:t>
            </a:r>
            <a:endParaRPr kumimoji="0" lang="en-ZA" sz="2800" b="1" i="0" u="none" strike="noStrike" kern="0" cap="none" spc="0" normalizeH="0" baseline="0" noProof="0" dirty="0">
              <a:ln>
                <a:noFill/>
              </a:ln>
              <a:solidFill>
                <a:schemeClr val="bg1"/>
              </a:solidFill>
              <a:effectLst/>
              <a:uLnTx/>
              <a:uFillTx/>
              <a:latin typeface="+mn-lt"/>
              <a:ea typeface="+mn-ea"/>
              <a:cs typeface="+mn-cs"/>
            </a:endParaRPr>
          </a:p>
        </p:txBody>
      </p:sp>
      <p:sp>
        <p:nvSpPr>
          <p:cNvPr id="5" name="TextBox 12"/>
          <p:cNvSpPr txBox="1"/>
          <p:nvPr/>
        </p:nvSpPr>
        <p:spPr>
          <a:xfrm>
            <a:off x="1343025" y="1268413"/>
            <a:ext cx="4752975" cy="2971800"/>
          </a:xfrm>
          <a:prstGeom prst="rect">
            <a:avLst/>
          </a:prstGeom>
          <a:noFill/>
          <a:ln>
            <a:noFill/>
          </a:ln>
        </p:spPr>
        <p:txBody>
          <a:bodyPr lIns="86167" tIns="43083" rIns="86167" bIns="43083">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61695" rtl="0" eaLnBrk="1" fontAlgn="auto" latinLnBrk="0" hangingPunct="1">
              <a:lnSpc>
                <a:spcPct val="150000"/>
              </a:lnSpc>
              <a:spcBef>
                <a:spcPts val="0"/>
              </a:spcBef>
              <a:spcAft>
                <a:spcPts val="285"/>
              </a:spcAft>
              <a:buClrTx/>
              <a:buSzTx/>
              <a:buFontTx/>
              <a:buNone/>
              <a:defRPr/>
            </a:pPr>
            <a:r>
              <a:rPr kumimoji="0" lang="en-ZA" sz="1400" b="1" i="0" u="none" strike="noStrike" kern="1200" cap="none" spc="0" normalizeH="0" baseline="0" noProof="0" dirty="0">
                <a:ln>
                  <a:noFill/>
                </a:ln>
                <a:solidFill>
                  <a:schemeClr val="bg1"/>
                </a:solidFill>
                <a:effectLst/>
                <a:uLnTx/>
                <a:uFillTx/>
                <a:latin typeface="Century Gothic" panose="020B0502020202020204"/>
                <a:ea typeface="MS PGothic" panose="020B0600070205080204" pitchFamily="34" charset="-128"/>
                <a:cs typeface="+mn-cs"/>
              </a:rPr>
              <a:t>Road infrastructure</a:t>
            </a:r>
            <a:endParaRPr kumimoji="0" lang="en-ZA" sz="1400" b="1" i="0" u="none" strike="noStrike" kern="1200" cap="none" spc="0" normalizeH="0" baseline="0" noProof="0" dirty="0">
              <a:ln>
                <a:noFill/>
              </a:ln>
              <a:solidFill>
                <a:schemeClr val="bg1"/>
              </a:solidFill>
              <a:effectLst/>
              <a:uLnTx/>
              <a:uFillTx/>
              <a:latin typeface="Century Gothic" panose="020B0502020202020204"/>
              <a:ea typeface="MS PGothic" panose="020B0600070205080204" pitchFamily="34" charset="-128"/>
              <a:cs typeface="+mn-cs"/>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rPr>
              <a:t>Road infrastructure maintenance is only carried out after a failure has occurred, while the intention is to restore an item to a state in which it can perform its required function </a:t>
            </a:r>
            <a:r>
              <a:rPr kumimoji="0" lang="en-US" sz="1400" b="1"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rPr>
              <a:t>before</a:t>
            </a:r>
            <a:r>
              <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rPr>
              <a:t> failure occurs.</a:t>
            </a:r>
            <a:endPar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rPr>
              <a:t>Increased expenditure is incurred rather than performing planned, efficient preventative maintenance at a reasonable cost.</a:t>
            </a:r>
            <a:endPar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endParaRPr>
          </a:p>
          <a:p>
            <a:pPr marL="161290" marR="0" lvl="0" indent="-161290" algn="l" defTabSz="861695" rtl="0" eaLnBrk="1" fontAlgn="auto" latinLnBrk="0" hangingPunct="1">
              <a:lnSpc>
                <a:spcPct val="100000"/>
              </a:lnSpc>
              <a:spcBef>
                <a:spcPts val="0"/>
              </a:spcBef>
              <a:spcAft>
                <a:spcPts val="565"/>
              </a:spcAft>
              <a:buClrTx/>
              <a:buSzTx/>
              <a:buFont typeface="Arial" panose="020B0604020202020204" pitchFamily="34" charset="0"/>
              <a:buChar char="•"/>
              <a:defRPr/>
            </a:pPr>
            <a:r>
              <a:rPr kumimoji="0" lang="en-US" sz="1400" b="0" i="0" u="none" strike="noStrike" kern="1200" cap="none" spc="0" normalizeH="0" baseline="0" noProof="0" dirty="0">
                <a:ln>
                  <a:noFill/>
                </a:ln>
                <a:solidFill>
                  <a:srgbClr val="3F3F3F"/>
                </a:solidFill>
                <a:effectLst/>
                <a:uLnTx/>
                <a:uFillTx/>
                <a:latin typeface="Century Gothic" panose="020B0502020202020204"/>
                <a:ea typeface="+mn-ea"/>
                <a:cs typeface="Times New Roman" panose="02020603050405020304"/>
              </a:rPr>
              <a:t>The continued deterioration of the municipal roads has led to the breakdown of the economic ecosystem within the Metropolitan area and increased pothole claims against the municipality.</a:t>
            </a:r>
            <a:endParaRPr kumimoji="0" lang="en-US" sz="1400" b="0" i="0" u="none" strike="noStrike" kern="1200" cap="none" spc="0" normalizeH="0" baseline="0" noProof="0" dirty="0">
              <a:ln>
                <a:noFill/>
              </a:ln>
              <a:solidFill>
                <a:srgbClr val="3F3F3F"/>
              </a:solidFill>
              <a:effectLst/>
              <a:uLnTx/>
              <a:uFillTx/>
              <a:latin typeface="Century Gothic" panose="020B0502020202020204" pitchFamily="34" charset="0"/>
              <a:ea typeface="+mn-ea"/>
              <a:cs typeface="Times New Roman" panose="02020603050405020304"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3"/>
          <p:cNvSpPr>
            <a:spLocks noGrp="1"/>
          </p:cNvSpPr>
          <p:nvPr>
            <p:ph type="title"/>
          </p:nvPr>
        </p:nvSpPr>
        <p:spPr>
          <a:xfrm>
            <a:off x="839788" y="274638"/>
            <a:ext cx="9371012" cy="1143000"/>
          </a:xfrm>
        </p:spPr>
        <p:txBody>
          <a:bodyPr vert="horz" wrap="square" lIns="91440" tIns="45720" rIns="91440" bIns="45720" anchor="ctr" anchorCtr="0"/>
          <a:lstStyle/>
          <a:p>
            <a:pPr>
              <a:lnSpc>
                <a:spcPct val="90000"/>
              </a:lnSpc>
            </a:pPr>
            <a:r>
              <a:rPr lang="en-US" altLang="en-US" sz="3700" b="1" dirty="0">
                <a:solidFill>
                  <a:schemeClr val="bg1"/>
                </a:solidFill>
              </a:rPr>
              <a:t>Key Service Delivery Challenges</a:t>
            </a:r>
            <a:endParaRPr lang="en-ZA" altLang="en-US" sz="3700" b="1" dirty="0">
              <a:solidFill>
                <a:schemeClr val="bg1"/>
              </a:solidFill>
            </a:endParaRPr>
          </a:p>
        </p:txBody>
      </p:sp>
      <p:pic>
        <p:nvPicPr>
          <p:cNvPr id="104451" name="Picture 5" descr="A diagram of a company&#10;&#10;AI-generated content may be incorrect."/>
          <p:cNvPicPr>
            <a:picLocks noChangeAspect="1"/>
          </p:cNvPicPr>
          <p:nvPr/>
        </p:nvPicPr>
        <p:blipFill>
          <a:blip r:embed="rId1"/>
          <a:stretch>
            <a:fillRect/>
          </a:stretch>
        </p:blipFill>
        <p:spPr>
          <a:xfrm>
            <a:off x="766763" y="1268413"/>
            <a:ext cx="5556250" cy="4537075"/>
          </a:xfrm>
          <a:prstGeom prst="rect">
            <a:avLst/>
          </a:prstGeom>
          <a:noFill/>
          <a:ln w="9525">
            <a:noFill/>
          </a:ln>
        </p:spPr>
      </p:pic>
      <p:sp>
        <p:nvSpPr>
          <p:cNvPr id="104452" name="Content Placeholder 3"/>
          <p:cNvSpPr>
            <a:spLocks noGrp="1"/>
          </p:cNvSpPr>
          <p:nvPr>
            <p:ph sz="half" idx="2"/>
          </p:nvPr>
        </p:nvSpPr>
        <p:spPr>
          <a:xfrm>
            <a:off x="6548438" y="1268413"/>
            <a:ext cx="4371975" cy="4786312"/>
          </a:xfrm>
        </p:spPr>
        <p:txBody>
          <a:bodyPr vert="horz" wrap="square" lIns="91440" tIns="45720" rIns="91440" bIns="45720" anchor="t" anchorCtr="0"/>
          <a:lstStyle/>
          <a:p>
            <a:pPr>
              <a:buSzPct val="75000"/>
            </a:pPr>
            <a:r>
              <a:rPr lang="en-US" altLang="en-US" sz="1800" dirty="0">
                <a:solidFill>
                  <a:schemeClr val="bg1"/>
                </a:solidFill>
                <a:latin typeface="+mn-lt"/>
                <a:ea typeface="+mn-ea"/>
                <a:cs typeface="+mn-cs"/>
              </a:rPr>
              <a:t>The City evaluated source of revenue streams that can assist the municipality with roads infrastructure development and maintenance. </a:t>
            </a:r>
            <a:endParaRPr lang="en-US" altLang="en-US" sz="1800" dirty="0">
              <a:solidFill>
                <a:schemeClr val="bg1"/>
              </a:solidFill>
              <a:latin typeface="+mn-lt"/>
              <a:ea typeface="+mn-ea"/>
              <a:cs typeface="+mn-cs"/>
            </a:endParaRPr>
          </a:p>
          <a:p>
            <a:pPr>
              <a:buSzPct val="75000"/>
            </a:pPr>
            <a:r>
              <a:rPr lang="en-US" altLang="en-US" sz="1800" dirty="0">
                <a:solidFill>
                  <a:schemeClr val="bg1"/>
                </a:solidFill>
                <a:latin typeface="+mn-lt"/>
                <a:ea typeface="+mn-ea"/>
                <a:cs typeface="+mn-cs"/>
              </a:rPr>
              <a:t>The major source identified was transfers through Fuel Levy that are received by all Metro Municipality and used to fund roads network.</a:t>
            </a:r>
            <a:endParaRPr lang="en-US" altLang="en-US" sz="1800" dirty="0">
              <a:solidFill>
                <a:schemeClr val="bg1"/>
              </a:solidFill>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711200" y="473075"/>
            <a:ext cx="10871200" cy="868363"/>
          </a:xfrm>
        </p:spPr>
        <p:txBody>
          <a:bodyPr vert="horz" wrap="square" lIns="91440" tIns="45720" rIns="91440" bIns="45720" anchor="b" anchorCtr="0"/>
          <a:lstStyle/>
          <a:p>
            <a:r>
              <a:rPr lang="en-US" altLang="en-US" sz="3200" dirty="0">
                <a:solidFill>
                  <a:schemeClr val="bg1"/>
                </a:solidFill>
              </a:rPr>
              <a:t>Budget assessment outcomes from NT and level of funding against the net cash in the Cash flow – Summary of Funding</a:t>
            </a:r>
            <a:endParaRPr lang="en-US" altLang="en-US" sz="3200" dirty="0">
              <a:solidFill>
                <a:schemeClr val="bg1"/>
              </a:solidFill>
            </a:endParaRPr>
          </a:p>
        </p:txBody>
      </p:sp>
      <p:graphicFrame>
        <p:nvGraphicFramePr>
          <p:cNvPr id="3" name="Table 2"/>
          <p:cNvGraphicFramePr>
            <a:graphicFrameLocks noGrp="1"/>
          </p:cNvGraphicFramePr>
          <p:nvPr/>
        </p:nvGraphicFramePr>
        <p:xfrm>
          <a:off x="1847850" y="2276475"/>
          <a:ext cx="8128000" cy="2595565"/>
        </p:xfrm>
        <a:graphic>
          <a:graphicData uri="http://schemas.openxmlformats.org/drawingml/2006/table">
            <a:tbl>
              <a:tblPr firstRow="1" bandRow="1">
                <a:tableStyleId>{5C22544A-7EE6-4342-B048-85BDC9FD1C3A}</a:tableStyleId>
              </a:tblPr>
              <a:tblGrid>
                <a:gridCol w="1656184"/>
                <a:gridCol w="2160240"/>
                <a:gridCol w="4311576"/>
              </a:tblGrid>
              <a:tr h="370795">
                <a:tc>
                  <a:txBody>
                    <a:bodyPr/>
                    <a:lstStyle/>
                    <a:p>
                      <a:r>
                        <a:rPr lang="en-ZA" sz="1800" dirty="0"/>
                        <a:t>Budget Year</a:t>
                      </a:r>
                      <a:endParaRPr lang="en-ZA" sz="1800" dirty="0"/>
                    </a:p>
                  </a:txBody>
                  <a:tcPr marT="45714" marB="45714"/>
                </a:tc>
                <a:tc>
                  <a:txBody>
                    <a:bodyPr/>
                    <a:lstStyle/>
                    <a:p>
                      <a:r>
                        <a:rPr lang="en-ZA" sz="1800" dirty="0"/>
                        <a:t>Status of Funding</a:t>
                      </a:r>
                      <a:endParaRPr lang="en-ZA" sz="1800" dirty="0"/>
                    </a:p>
                  </a:txBody>
                  <a:tcPr marT="45714" marB="45714"/>
                </a:tc>
                <a:tc>
                  <a:txBody>
                    <a:bodyPr/>
                    <a:lstStyle/>
                    <a:p>
                      <a:r>
                        <a:rPr lang="en-ZA" sz="1800" dirty="0"/>
                        <a:t>Projected Cash Balance</a:t>
                      </a:r>
                      <a:endParaRPr lang="en-ZA" sz="1800" dirty="0"/>
                    </a:p>
                  </a:txBody>
                  <a:tcPr marT="45714" marB="45714"/>
                </a:tc>
              </a:tr>
              <a:tr h="370795">
                <a:tc>
                  <a:txBody>
                    <a:bodyPr/>
                    <a:lstStyle/>
                    <a:p>
                      <a:r>
                        <a:rPr lang="en-ZA" sz="1800" dirty="0">
                          <a:solidFill>
                            <a:schemeClr val="bg1"/>
                          </a:solidFill>
                        </a:rPr>
                        <a:t>2021/2022</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 530 million</a:t>
                      </a:r>
                      <a:endParaRPr lang="en-ZA" sz="1800" dirty="0">
                        <a:solidFill>
                          <a:schemeClr val="bg1"/>
                        </a:solidFill>
                      </a:endParaRPr>
                    </a:p>
                  </a:txBody>
                  <a:tcPr marT="45714" marB="45714"/>
                </a:tc>
              </a:tr>
              <a:tr h="370795">
                <a:tc>
                  <a:txBody>
                    <a:bodyPr/>
                    <a:lstStyle/>
                    <a:p>
                      <a:r>
                        <a:rPr lang="en-ZA" sz="1800" dirty="0">
                          <a:solidFill>
                            <a:schemeClr val="bg1"/>
                          </a:solidFill>
                        </a:rPr>
                        <a:t>2022/2023</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 533 million</a:t>
                      </a:r>
                      <a:endParaRPr lang="en-ZA" sz="1800" dirty="0">
                        <a:solidFill>
                          <a:schemeClr val="bg1"/>
                        </a:solidFill>
                      </a:endParaRPr>
                    </a:p>
                  </a:txBody>
                  <a:tcPr marT="45714" marB="45714"/>
                </a:tc>
              </a:tr>
              <a:tr h="370795">
                <a:tc>
                  <a:txBody>
                    <a:bodyPr/>
                    <a:lstStyle/>
                    <a:p>
                      <a:r>
                        <a:rPr lang="en-ZA" sz="1800" dirty="0">
                          <a:solidFill>
                            <a:schemeClr val="bg1"/>
                          </a:solidFill>
                        </a:rPr>
                        <a:t>2023/2024</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 471 million</a:t>
                      </a:r>
                      <a:endParaRPr lang="en-ZA" sz="1800" dirty="0">
                        <a:solidFill>
                          <a:schemeClr val="bg1"/>
                        </a:solidFill>
                      </a:endParaRPr>
                    </a:p>
                  </a:txBody>
                  <a:tcPr marT="45714" marB="45714"/>
                </a:tc>
              </a:tr>
              <a:tr h="370795">
                <a:tc>
                  <a:txBody>
                    <a:bodyPr/>
                    <a:lstStyle/>
                    <a:p>
                      <a:r>
                        <a:rPr lang="en-ZA" sz="1800" dirty="0">
                          <a:solidFill>
                            <a:schemeClr val="bg1"/>
                          </a:solidFill>
                        </a:rPr>
                        <a:t>2024/2025</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 475 million</a:t>
                      </a:r>
                      <a:endParaRPr lang="en-ZA" sz="1800" dirty="0">
                        <a:solidFill>
                          <a:schemeClr val="bg1"/>
                        </a:solidFill>
                      </a:endParaRPr>
                    </a:p>
                  </a:txBody>
                  <a:tcPr marT="45714" marB="45714"/>
                </a:tc>
              </a:tr>
              <a:tr h="370795">
                <a:tc>
                  <a:txBody>
                    <a:bodyPr/>
                    <a:lstStyle/>
                    <a:p>
                      <a:r>
                        <a:rPr lang="en-ZA" sz="1800" dirty="0">
                          <a:solidFill>
                            <a:schemeClr val="bg1"/>
                          </a:solidFill>
                        </a:rPr>
                        <a:t>2025/2026</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 629 million</a:t>
                      </a:r>
                      <a:endParaRPr lang="en-ZA" sz="1800" dirty="0">
                        <a:solidFill>
                          <a:schemeClr val="bg1"/>
                        </a:solidFill>
                      </a:endParaRPr>
                    </a:p>
                  </a:txBody>
                  <a:tcPr marT="45714" marB="45714"/>
                </a:tc>
              </a:tr>
              <a:tr h="370795">
                <a:tc>
                  <a:txBody>
                    <a:bodyPr/>
                    <a:lstStyle/>
                    <a:p>
                      <a:r>
                        <a:rPr lang="en-ZA" sz="1800" dirty="0">
                          <a:solidFill>
                            <a:schemeClr val="bg1"/>
                          </a:solidFill>
                        </a:rPr>
                        <a:t>2026/2027</a:t>
                      </a:r>
                      <a:endParaRPr lang="en-ZA" sz="1800" dirty="0">
                        <a:solidFill>
                          <a:schemeClr val="bg1"/>
                        </a:solidFill>
                      </a:endParaRPr>
                    </a:p>
                  </a:txBody>
                  <a:tcPr marT="45714" marB="45714"/>
                </a:tc>
                <a:tc>
                  <a:txBody>
                    <a:bodyPr/>
                    <a:lstStyle/>
                    <a:p>
                      <a:r>
                        <a:rPr lang="en-ZA" sz="1800" dirty="0">
                          <a:solidFill>
                            <a:schemeClr val="bg1"/>
                          </a:solidFill>
                        </a:rPr>
                        <a:t>FUNDED</a:t>
                      </a:r>
                      <a:endParaRPr lang="en-ZA" sz="1800" dirty="0">
                        <a:solidFill>
                          <a:schemeClr val="bg1"/>
                        </a:solidFill>
                      </a:endParaRPr>
                    </a:p>
                  </a:txBody>
                  <a:tcPr marT="45714" marB="45714"/>
                </a:tc>
                <a:tc>
                  <a:txBody>
                    <a:bodyPr/>
                    <a:lstStyle/>
                    <a:p>
                      <a:r>
                        <a:rPr lang="en-ZA" sz="1800" dirty="0">
                          <a:solidFill>
                            <a:schemeClr val="bg1"/>
                          </a:solidFill>
                        </a:rPr>
                        <a:t>R2,153 BN</a:t>
                      </a:r>
                      <a:endParaRPr lang="en-ZA" sz="1800" dirty="0">
                        <a:solidFill>
                          <a:schemeClr val="bg1"/>
                        </a:solidFill>
                      </a:endParaRPr>
                    </a:p>
                  </a:txBody>
                  <a:tcPr marT="45714" marB="45714"/>
                </a:tc>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3"/>
          <p:cNvSpPr>
            <a:spLocks noGrp="1"/>
          </p:cNvSpPr>
          <p:nvPr>
            <p:ph type="title"/>
          </p:nvPr>
        </p:nvSpPr>
        <p:spPr>
          <a:xfrm>
            <a:off x="1055688" y="284163"/>
            <a:ext cx="8229600" cy="850900"/>
          </a:xfrm>
        </p:spPr>
        <p:txBody>
          <a:bodyPr vert="horz" wrap="square" lIns="91440" tIns="45720" rIns="91440" bIns="45720" anchor="ctr" anchorCtr="0"/>
          <a:lstStyle/>
          <a:p>
            <a:pPr>
              <a:lnSpc>
                <a:spcPct val="90000"/>
              </a:lnSpc>
            </a:pPr>
            <a:r>
              <a:rPr lang="en-US" altLang="en-US" sz="3700" b="1" dirty="0">
                <a:solidFill>
                  <a:schemeClr val="bg1"/>
                </a:solidFill>
              </a:rPr>
              <a:t>Key Service Delivery Challenges</a:t>
            </a:r>
            <a:endParaRPr lang="en-ZA" altLang="en-US" sz="3700" b="1" dirty="0">
              <a:solidFill>
                <a:schemeClr val="bg1"/>
              </a:solidFill>
            </a:endParaRPr>
          </a:p>
        </p:txBody>
      </p:sp>
      <p:sp>
        <p:nvSpPr>
          <p:cNvPr id="105475" name="Content Placeholder 3"/>
          <p:cNvSpPr>
            <a:spLocks noGrp="1"/>
          </p:cNvSpPr>
          <p:nvPr>
            <p:ph sz="half" idx="2"/>
          </p:nvPr>
        </p:nvSpPr>
        <p:spPr>
          <a:xfrm>
            <a:off x="6630988" y="1441450"/>
            <a:ext cx="3576637" cy="4454525"/>
          </a:xfrm>
        </p:spPr>
        <p:txBody>
          <a:bodyPr vert="horz" wrap="square" lIns="91440" tIns="45720" rIns="91440" bIns="45720" anchor="t" anchorCtr="0"/>
          <a:lstStyle/>
          <a:p>
            <a:pPr>
              <a:buSzPct val="75000"/>
            </a:pPr>
            <a:r>
              <a:rPr lang="en-GB" altLang="en-US" sz="1400" b="1" dirty="0">
                <a:solidFill>
                  <a:schemeClr val="bg1"/>
                </a:solidFill>
                <a:latin typeface="Calibri" panose="020F0502020204030204" pitchFamily="34" charset="0"/>
                <a:ea typeface="+mn-ea"/>
                <a:cs typeface="Calibri" panose="020F0502020204030204" pitchFamily="34" charset="0"/>
              </a:rPr>
              <a:t>The re prioritisation by City to consider additional funding to through Fuel Levy emanate from the rapid deteriorating of the road infrastructure network. </a:t>
            </a:r>
            <a:endParaRPr lang="en-GB" altLang="en-US" sz="1400" b="1" dirty="0">
              <a:solidFill>
                <a:schemeClr val="bg1"/>
              </a:solidFill>
              <a:latin typeface="Calibri" panose="020F0502020204030204" pitchFamily="34" charset="0"/>
              <a:ea typeface="+mn-ea"/>
              <a:cs typeface="Calibri" panose="020F0502020204030204" pitchFamily="34" charset="0"/>
            </a:endParaRPr>
          </a:p>
          <a:p>
            <a:pPr>
              <a:buSzPct val="75000"/>
            </a:pPr>
            <a:r>
              <a:rPr lang="en-GB" altLang="en-US" sz="1400" b="1" dirty="0">
                <a:solidFill>
                  <a:schemeClr val="bg1"/>
                </a:solidFill>
                <a:latin typeface="Calibri" panose="020F0502020204030204" pitchFamily="34" charset="0"/>
                <a:ea typeface="+mn-ea"/>
                <a:cs typeface="Calibri" panose="020F0502020204030204" pitchFamily="34" charset="0"/>
              </a:rPr>
              <a:t>The RAMS indicate the total assets replacement cost of roads in the municipality is approximately R6.8 Billion. </a:t>
            </a:r>
            <a:endParaRPr lang="en-GB" altLang="en-US" sz="1400" b="1" dirty="0">
              <a:solidFill>
                <a:schemeClr val="bg1"/>
              </a:solidFill>
              <a:latin typeface="Calibri" panose="020F0502020204030204" pitchFamily="34" charset="0"/>
              <a:ea typeface="+mn-ea"/>
              <a:cs typeface="Calibri" panose="020F0502020204030204" pitchFamily="34" charset="0"/>
            </a:endParaRPr>
          </a:p>
          <a:p>
            <a:pPr>
              <a:buSzPct val="75000"/>
            </a:pPr>
            <a:r>
              <a:rPr lang="en-GB" altLang="en-US" sz="1400" b="1" dirty="0">
                <a:solidFill>
                  <a:schemeClr val="bg1"/>
                </a:solidFill>
                <a:latin typeface="Calibri" panose="020F0502020204030204" pitchFamily="34" charset="0"/>
                <a:ea typeface="+mn-ea"/>
                <a:cs typeface="Calibri" panose="020F0502020204030204" pitchFamily="34" charset="0"/>
              </a:rPr>
              <a:t>However , the City had been struggling to even budget for up to 2.5%, of the asset replacement cost. Estimated at (170million)</a:t>
            </a:r>
            <a:endParaRPr lang="en-GB" altLang="en-US" sz="1400" b="1" dirty="0">
              <a:solidFill>
                <a:schemeClr val="bg1"/>
              </a:solidFill>
              <a:latin typeface="Calibri" panose="020F0502020204030204" pitchFamily="34" charset="0"/>
              <a:ea typeface="+mn-ea"/>
              <a:cs typeface="Calibri" panose="020F0502020204030204" pitchFamily="34" charset="0"/>
            </a:endParaRPr>
          </a:p>
          <a:p>
            <a:pPr>
              <a:buSzPct val="75000"/>
            </a:pPr>
            <a:r>
              <a:rPr lang="en-GB" altLang="en-US" sz="1400" b="1" dirty="0">
                <a:solidFill>
                  <a:schemeClr val="bg1"/>
                </a:solidFill>
                <a:latin typeface="Calibri" panose="020F0502020204030204" pitchFamily="34" charset="0"/>
                <a:ea typeface="+mn-ea"/>
                <a:cs typeface="Calibri" panose="020F0502020204030204" pitchFamily="34" charset="0"/>
              </a:rPr>
              <a:t>However,  the City had increased the budget for 2026/2026 drastically from R25million to R50 Million with a view to increase it further in the outer years</a:t>
            </a:r>
            <a:r>
              <a:rPr lang="en-GB" altLang="en-US" sz="1400" b="1" dirty="0">
                <a:latin typeface="Calibri" panose="020F0502020204030204" pitchFamily="34" charset="0"/>
                <a:ea typeface="+mn-ea"/>
                <a:cs typeface="Calibri" panose="020F0502020204030204" pitchFamily="34" charset="0"/>
              </a:rPr>
              <a:t>. </a:t>
            </a:r>
            <a:endParaRPr lang="en-GB" altLang="en-US" dirty="0">
              <a:latin typeface="+mn-lt"/>
              <a:ea typeface="+mn-ea"/>
              <a:cs typeface="+mn-cs"/>
            </a:endParaRPr>
          </a:p>
        </p:txBody>
      </p:sp>
      <p:pic>
        <p:nvPicPr>
          <p:cNvPr id="105476" name="Picture 6" descr="A graph with different colored squares&#10;&#10;AI-generated content may be incorrect."/>
          <p:cNvPicPr>
            <a:picLocks noChangeAspect="1"/>
          </p:cNvPicPr>
          <p:nvPr/>
        </p:nvPicPr>
        <p:blipFill>
          <a:blip r:embed="rId1"/>
          <a:stretch>
            <a:fillRect/>
          </a:stretch>
        </p:blipFill>
        <p:spPr>
          <a:xfrm>
            <a:off x="1200150" y="1284288"/>
            <a:ext cx="4900613" cy="4864100"/>
          </a:xfrm>
          <a:prstGeom prst="rect">
            <a:avLst/>
          </a:prstGeom>
          <a:noFill/>
          <a:ln w="9525">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3"/>
          <p:cNvSpPr>
            <a:spLocks noGrp="1"/>
          </p:cNvSpPr>
          <p:nvPr>
            <p:ph type="ctrTitle"/>
          </p:nvPr>
        </p:nvSpPr>
        <p:spPr/>
        <p:txBody>
          <a:bodyPr vert="horz" wrap="square" lIns="91440" tIns="45720" rIns="91440" bIns="45720" anchor="b" anchorCtr="1"/>
          <a:lstStyle/>
          <a:p>
            <a:pPr>
              <a:buClrTx/>
              <a:buSzTx/>
              <a:buFontTx/>
            </a:pPr>
            <a:r>
              <a:rPr lang="en-US" altLang="en-US" dirty="0">
                <a:solidFill>
                  <a:schemeClr val="bg2"/>
                </a:solidFill>
                <a:latin typeface="+mj-lt"/>
                <a:ea typeface="+mj-ea"/>
                <a:cs typeface="+mj-cs"/>
              </a:rPr>
              <a:t>UIFW AND CONSEQUENCE MANAGEMENT </a:t>
            </a:r>
            <a:endParaRPr lang="en-ZA" altLang="en-US" dirty="0">
              <a:solidFill>
                <a:schemeClr val="bg2"/>
              </a:solidFill>
              <a:latin typeface="+mj-lt"/>
              <a:ea typeface="+mj-ea"/>
              <a:cs typeface="+mj-cs"/>
            </a:endParaRPr>
          </a:p>
        </p:txBody>
      </p:sp>
      <p:sp>
        <p:nvSpPr>
          <p:cNvPr id="106499" name="Subtitle 4"/>
          <p:cNvSpPr>
            <a:spLocks noGrp="1"/>
          </p:cNvSpPr>
          <p:nvPr>
            <p:ph type="subTitle" idx="1"/>
          </p:nvPr>
        </p:nvSpPr>
        <p:spPr>
          <a:xfrm>
            <a:off x="1828800" y="3733800"/>
            <a:ext cx="8534400" cy="1350963"/>
          </a:xfrm>
        </p:spPr>
        <p:txBody>
          <a:bodyPr vert="horz" wrap="square" lIns="91440" tIns="45720" rIns="91440" bIns="45720" anchor="t" anchorCtr="0"/>
          <a:lstStyle/>
          <a:p>
            <a:pPr>
              <a:buSzPct val="75000"/>
            </a:pPr>
            <a:r>
              <a:rPr lang="en-US" altLang="en-US" dirty="0">
                <a:solidFill>
                  <a:schemeClr val="bg2"/>
                </a:solidFill>
                <a:latin typeface="+mn-lt"/>
                <a:ea typeface="+mn-ea"/>
                <a:cs typeface="+mn-cs"/>
              </a:rPr>
              <a:t>CITY MANAGER/CFO </a:t>
            </a:r>
            <a:endParaRPr lang="en-ZA" altLang="en-US" dirty="0">
              <a:solidFill>
                <a:schemeClr val="bg2"/>
              </a:solidFill>
              <a:latin typeface="+mn-lt"/>
              <a:ea typeface="+mn-ea"/>
              <a:cs typeface="+mn-cs"/>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766763" y="260350"/>
            <a:ext cx="10871200" cy="495300"/>
          </a:xfrm>
        </p:spPr>
        <p:txBody>
          <a:bodyPr vert="horz" wrap="square" lIns="91440" tIns="45720" rIns="91440" bIns="45720" anchor="b" anchorCtr="0"/>
          <a:lstStyle/>
          <a:p>
            <a:r>
              <a:rPr lang="en-ZA" altLang="en-US" sz="2400" dirty="0">
                <a:solidFill>
                  <a:schemeClr val="bg1"/>
                </a:solidFill>
              </a:rPr>
              <a:t>Unauthorised, irregular and fruitless and wasteful expenditure – By Type</a:t>
            </a:r>
            <a:endParaRPr lang="en-ZA" altLang="en-US" sz="2400" dirty="0">
              <a:solidFill>
                <a:schemeClr val="bg1"/>
              </a:solidFill>
            </a:endParaRPr>
          </a:p>
        </p:txBody>
      </p:sp>
      <p:pic>
        <p:nvPicPr>
          <p:cNvPr id="108547" name="Picture 3"/>
          <p:cNvPicPr>
            <a:picLocks noChangeAspect="1"/>
          </p:cNvPicPr>
          <p:nvPr/>
        </p:nvPicPr>
        <p:blipFill>
          <a:blip r:embed="rId1"/>
          <a:stretch>
            <a:fillRect/>
          </a:stretch>
        </p:blipFill>
        <p:spPr>
          <a:xfrm>
            <a:off x="2517775" y="930275"/>
            <a:ext cx="5868988" cy="1655763"/>
          </a:xfrm>
          <a:prstGeom prst="rect">
            <a:avLst/>
          </a:prstGeom>
          <a:noFill/>
          <a:ln w="9525">
            <a:noFill/>
          </a:ln>
        </p:spPr>
      </p:pic>
      <p:pic>
        <p:nvPicPr>
          <p:cNvPr id="108548" name="Picture 5"/>
          <p:cNvPicPr>
            <a:picLocks noChangeAspect="1"/>
          </p:cNvPicPr>
          <p:nvPr/>
        </p:nvPicPr>
        <p:blipFill>
          <a:blip r:embed="rId2"/>
          <a:stretch>
            <a:fillRect/>
          </a:stretch>
        </p:blipFill>
        <p:spPr>
          <a:xfrm>
            <a:off x="2517775" y="2724150"/>
            <a:ext cx="5756275" cy="1847850"/>
          </a:xfrm>
          <a:prstGeom prst="rect">
            <a:avLst/>
          </a:prstGeom>
          <a:noFill/>
          <a:ln w="9525">
            <a:noFill/>
          </a:ln>
        </p:spPr>
      </p:pic>
      <p:pic>
        <p:nvPicPr>
          <p:cNvPr id="108549" name="Picture 9"/>
          <p:cNvPicPr>
            <a:picLocks noChangeAspect="1"/>
          </p:cNvPicPr>
          <p:nvPr/>
        </p:nvPicPr>
        <p:blipFill>
          <a:blip r:embed="rId3"/>
          <a:stretch>
            <a:fillRect/>
          </a:stretch>
        </p:blipFill>
        <p:spPr>
          <a:xfrm>
            <a:off x="2517775" y="4748213"/>
            <a:ext cx="3476625" cy="1633537"/>
          </a:xfrm>
          <a:prstGeom prst="rect">
            <a:avLst/>
          </a:prstGeom>
          <a:noFill/>
          <a:ln w="9525">
            <a:noFill/>
          </a:ln>
        </p:spPr>
      </p:pic>
      <p:pic>
        <p:nvPicPr>
          <p:cNvPr id="108550" name="Picture 13"/>
          <p:cNvPicPr>
            <a:picLocks noChangeAspect="1"/>
          </p:cNvPicPr>
          <p:nvPr/>
        </p:nvPicPr>
        <p:blipFill>
          <a:blip r:embed="rId4"/>
          <a:stretch>
            <a:fillRect/>
          </a:stretch>
        </p:blipFill>
        <p:spPr>
          <a:xfrm>
            <a:off x="6751638" y="4748213"/>
            <a:ext cx="1522412" cy="1649412"/>
          </a:xfrm>
          <a:prstGeom prst="rect">
            <a:avLst/>
          </a:prstGeom>
          <a:noFill/>
          <a:ln w="9525">
            <a:noFill/>
          </a:ln>
        </p:spPr>
      </p:pic>
      <p:pic>
        <p:nvPicPr>
          <p:cNvPr id="108551" name="Picture 15"/>
          <p:cNvPicPr>
            <a:picLocks noChangeAspect="1"/>
          </p:cNvPicPr>
          <p:nvPr/>
        </p:nvPicPr>
        <p:blipFill>
          <a:blip r:embed="rId5"/>
          <a:stretch>
            <a:fillRect/>
          </a:stretch>
        </p:blipFill>
        <p:spPr>
          <a:xfrm>
            <a:off x="5994400" y="4748213"/>
            <a:ext cx="757238" cy="1639887"/>
          </a:xfrm>
          <a:prstGeom prst="rect">
            <a:avLst/>
          </a:prstGeom>
          <a:noFill/>
          <a:ln w="9525">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766763" y="260350"/>
            <a:ext cx="10871200" cy="495300"/>
          </a:xfrm>
        </p:spPr>
        <p:txBody>
          <a:bodyPr vert="horz" wrap="square" lIns="91440" tIns="45720" rIns="91440" bIns="45720" anchor="b" anchorCtr="0"/>
          <a:lstStyle/>
          <a:p>
            <a:r>
              <a:rPr lang="en-ZA" altLang="en-US" sz="2400" dirty="0">
                <a:solidFill>
                  <a:schemeClr val="bg1"/>
                </a:solidFill>
              </a:rPr>
              <a:t>Unauthorised expenditure</a:t>
            </a:r>
            <a:endParaRPr lang="en-ZA" altLang="en-US" sz="2400" dirty="0">
              <a:solidFill>
                <a:schemeClr val="bg1"/>
              </a:solidFill>
            </a:endParaRPr>
          </a:p>
        </p:txBody>
      </p:sp>
      <p:pic>
        <p:nvPicPr>
          <p:cNvPr id="109571" name="Picture 2"/>
          <p:cNvPicPr>
            <a:picLocks noChangeAspect="1"/>
          </p:cNvPicPr>
          <p:nvPr/>
        </p:nvPicPr>
        <p:blipFill>
          <a:blip r:embed="rId1"/>
          <a:stretch>
            <a:fillRect/>
          </a:stretch>
        </p:blipFill>
        <p:spPr>
          <a:xfrm>
            <a:off x="623888" y="981075"/>
            <a:ext cx="4545012" cy="5616575"/>
          </a:xfrm>
          <a:prstGeom prst="rect">
            <a:avLst/>
          </a:prstGeom>
          <a:noFill/>
          <a:ln w="9525">
            <a:noFill/>
          </a:ln>
        </p:spPr>
      </p:pic>
      <p:pic>
        <p:nvPicPr>
          <p:cNvPr id="109572" name="Picture 6"/>
          <p:cNvPicPr>
            <a:picLocks noChangeAspect="1"/>
          </p:cNvPicPr>
          <p:nvPr/>
        </p:nvPicPr>
        <p:blipFill>
          <a:blip r:embed="rId2"/>
          <a:stretch>
            <a:fillRect/>
          </a:stretch>
        </p:blipFill>
        <p:spPr>
          <a:xfrm>
            <a:off x="5619750" y="981075"/>
            <a:ext cx="5013325" cy="792163"/>
          </a:xfrm>
          <a:prstGeom prst="rect">
            <a:avLst/>
          </a:prstGeom>
          <a:noFill/>
          <a:ln w="9525">
            <a:noFill/>
          </a:ln>
        </p:spPr>
      </p:pic>
      <p:pic>
        <p:nvPicPr>
          <p:cNvPr id="109573" name="Picture 8"/>
          <p:cNvPicPr>
            <a:picLocks noChangeAspect="1"/>
          </p:cNvPicPr>
          <p:nvPr/>
        </p:nvPicPr>
        <p:blipFill>
          <a:blip r:embed="rId3"/>
          <a:stretch>
            <a:fillRect/>
          </a:stretch>
        </p:blipFill>
        <p:spPr>
          <a:xfrm>
            <a:off x="5619750" y="2001838"/>
            <a:ext cx="5013325" cy="1773237"/>
          </a:xfrm>
          <a:prstGeom prst="rect">
            <a:avLst/>
          </a:prstGeom>
          <a:noFill/>
          <a:ln w="9525">
            <a:noFill/>
          </a:ln>
        </p:spPr>
      </p:pic>
      <p:pic>
        <p:nvPicPr>
          <p:cNvPr id="109574" name="Picture 11"/>
          <p:cNvPicPr>
            <a:picLocks noChangeAspect="1"/>
          </p:cNvPicPr>
          <p:nvPr/>
        </p:nvPicPr>
        <p:blipFill>
          <a:blip r:embed="rId4"/>
          <a:stretch>
            <a:fillRect/>
          </a:stretch>
        </p:blipFill>
        <p:spPr>
          <a:xfrm>
            <a:off x="5622925" y="3995738"/>
            <a:ext cx="5010150" cy="2533650"/>
          </a:xfrm>
          <a:prstGeom prst="rect">
            <a:avLst/>
          </a:prstGeom>
          <a:noFill/>
          <a:ln w="9525">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a:xfrm>
            <a:off x="766763" y="260350"/>
            <a:ext cx="10871200" cy="495300"/>
          </a:xfrm>
        </p:spPr>
        <p:txBody>
          <a:bodyPr vert="horz" wrap="square" lIns="91440" tIns="45720" rIns="91440" bIns="45720" anchor="b" anchorCtr="0"/>
          <a:lstStyle/>
          <a:p>
            <a:r>
              <a:rPr lang="en-ZA" altLang="en-US" sz="2400" dirty="0">
                <a:solidFill>
                  <a:schemeClr val="bg1"/>
                </a:solidFill>
              </a:rPr>
              <a:t>Irregular expenditure</a:t>
            </a:r>
            <a:endParaRPr lang="en-ZA" altLang="en-US" sz="2400" dirty="0">
              <a:solidFill>
                <a:schemeClr val="bg1"/>
              </a:solidFill>
            </a:endParaRPr>
          </a:p>
        </p:txBody>
      </p:sp>
      <p:pic>
        <p:nvPicPr>
          <p:cNvPr id="110595" name="Picture 3"/>
          <p:cNvPicPr>
            <a:picLocks noChangeAspect="1"/>
          </p:cNvPicPr>
          <p:nvPr/>
        </p:nvPicPr>
        <p:blipFill>
          <a:blip r:embed="rId1"/>
          <a:stretch>
            <a:fillRect/>
          </a:stretch>
        </p:blipFill>
        <p:spPr>
          <a:xfrm>
            <a:off x="2257425" y="1196975"/>
            <a:ext cx="7677150" cy="5048250"/>
          </a:xfrm>
          <a:prstGeom prst="rect">
            <a:avLst/>
          </a:prstGeom>
          <a:noFill/>
          <a:ln w="9525">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766763" y="260350"/>
            <a:ext cx="10871200" cy="495300"/>
          </a:xfrm>
        </p:spPr>
        <p:txBody>
          <a:bodyPr vert="horz" wrap="square" lIns="91440" tIns="45720" rIns="91440" bIns="45720" anchor="b" anchorCtr="0"/>
          <a:lstStyle/>
          <a:p>
            <a:r>
              <a:rPr lang="en-ZA" altLang="en-US" sz="2400" dirty="0">
                <a:solidFill>
                  <a:schemeClr val="bg1"/>
                </a:solidFill>
              </a:rPr>
              <a:t>Fruitless and Wasteful expenditure</a:t>
            </a:r>
            <a:endParaRPr lang="en-ZA" altLang="en-US" sz="2400" dirty="0">
              <a:solidFill>
                <a:schemeClr val="bg1"/>
              </a:solidFill>
            </a:endParaRPr>
          </a:p>
        </p:txBody>
      </p:sp>
      <p:pic>
        <p:nvPicPr>
          <p:cNvPr id="111619" name="Picture 5"/>
          <p:cNvPicPr>
            <a:picLocks noChangeAspect="1"/>
          </p:cNvPicPr>
          <p:nvPr/>
        </p:nvPicPr>
        <p:blipFill>
          <a:blip r:embed="rId1"/>
          <a:stretch>
            <a:fillRect/>
          </a:stretch>
        </p:blipFill>
        <p:spPr>
          <a:xfrm>
            <a:off x="695325" y="2673350"/>
            <a:ext cx="4808538" cy="1511300"/>
          </a:xfrm>
          <a:prstGeom prst="rect">
            <a:avLst/>
          </a:prstGeom>
          <a:noFill/>
          <a:ln w="9525">
            <a:noFill/>
          </a:ln>
        </p:spPr>
      </p:pic>
      <p:pic>
        <p:nvPicPr>
          <p:cNvPr id="111620" name="Picture 7"/>
          <p:cNvPicPr>
            <a:picLocks noChangeAspect="1"/>
          </p:cNvPicPr>
          <p:nvPr/>
        </p:nvPicPr>
        <p:blipFill>
          <a:blip r:embed="rId2"/>
          <a:stretch>
            <a:fillRect/>
          </a:stretch>
        </p:blipFill>
        <p:spPr>
          <a:xfrm>
            <a:off x="6383338" y="623888"/>
            <a:ext cx="4608512" cy="5946775"/>
          </a:xfrm>
          <a:prstGeom prst="rect">
            <a:avLst/>
          </a:prstGeom>
          <a:noFill/>
          <a:ln w="9525">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a:xfrm>
            <a:off x="711200" y="473075"/>
            <a:ext cx="10871200" cy="795338"/>
          </a:xfrm>
        </p:spPr>
        <p:txBody>
          <a:bodyPr vert="horz" wrap="square" lIns="91440" tIns="45720" rIns="91440" bIns="45720" anchor="b" anchorCtr="0"/>
          <a:lstStyle/>
          <a:p>
            <a:r>
              <a:rPr lang="en-US" altLang="en-US" dirty="0">
                <a:solidFill>
                  <a:schemeClr val="bg1"/>
                </a:solidFill>
              </a:rPr>
              <a:t>UIFW Status </a:t>
            </a:r>
            <a:endParaRPr lang="en-ZA" altLang="en-US" dirty="0">
              <a:solidFill>
                <a:schemeClr val="bg1"/>
              </a:solidFill>
            </a:endParaRPr>
          </a:p>
        </p:txBody>
      </p:sp>
      <p:sp>
        <p:nvSpPr>
          <p:cNvPr id="112643" name="Content Placeholder 2"/>
          <p:cNvSpPr>
            <a:spLocks noGrp="1"/>
          </p:cNvSpPr>
          <p:nvPr>
            <p:ph idx="1"/>
          </p:nvPr>
        </p:nvSpPr>
        <p:spPr>
          <a:xfrm>
            <a:off x="550863" y="1268413"/>
            <a:ext cx="11031537" cy="5116512"/>
          </a:xfrm>
        </p:spPr>
        <p:txBody>
          <a:bodyPr vert="horz" wrap="square" lIns="91440" tIns="45720" rIns="91440" bIns="45720" anchor="t" anchorCtr="0"/>
          <a:lstStyle/>
          <a:p>
            <a:pPr marL="457200" lvl="1" indent="0">
              <a:buNone/>
            </a:pPr>
            <a:endParaRPr lang="en-US" altLang="en-US" dirty="0">
              <a:solidFill>
                <a:schemeClr val="bg1"/>
              </a:solidFill>
            </a:endParaRPr>
          </a:p>
          <a:p>
            <a:pPr marL="457200" lvl="1" indent="0">
              <a:buNone/>
            </a:pPr>
            <a:endParaRPr lang="en-US" altLang="en-US" dirty="0">
              <a:solidFill>
                <a:schemeClr val="bg1"/>
              </a:solidFill>
            </a:endParaRPr>
          </a:p>
          <a:p>
            <a:endParaRPr lang="en-ZA" altLang="en-US" dirty="0"/>
          </a:p>
        </p:txBody>
      </p:sp>
      <p:pic>
        <p:nvPicPr>
          <p:cNvPr id="112644" name="Picture 4"/>
          <p:cNvPicPr>
            <a:picLocks noChangeAspect="1"/>
          </p:cNvPicPr>
          <p:nvPr/>
        </p:nvPicPr>
        <p:blipFill>
          <a:blip r:embed="rId1"/>
          <a:stretch>
            <a:fillRect/>
          </a:stretch>
        </p:blipFill>
        <p:spPr>
          <a:xfrm>
            <a:off x="1271588" y="1668463"/>
            <a:ext cx="9937750" cy="1760537"/>
          </a:xfrm>
          <a:prstGeom prst="rect">
            <a:avLst/>
          </a:prstGeom>
          <a:noFill/>
          <a:ln w="9525">
            <a:noFill/>
          </a:ln>
        </p:spPr>
      </p:pic>
      <p:pic>
        <p:nvPicPr>
          <p:cNvPr id="112645" name="Picture 6"/>
          <p:cNvPicPr>
            <a:picLocks noChangeAspect="1"/>
          </p:cNvPicPr>
          <p:nvPr/>
        </p:nvPicPr>
        <p:blipFill>
          <a:blip r:embed="rId2"/>
          <a:stretch>
            <a:fillRect/>
          </a:stretch>
        </p:blipFill>
        <p:spPr>
          <a:xfrm>
            <a:off x="1271588" y="3429000"/>
            <a:ext cx="9937750" cy="1500188"/>
          </a:xfrm>
          <a:prstGeom prst="rect">
            <a:avLst/>
          </a:prstGeom>
          <a:noFill/>
          <a:ln w="9525">
            <a:noFill/>
          </a:ln>
        </p:spPr>
      </p:pic>
      <p:pic>
        <p:nvPicPr>
          <p:cNvPr id="112646" name="Picture 8"/>
          <p:cNvPicPr>
            <a:picLocks noChangeAspect="1"/>
          </p:cNvPicPr>
          <p:nvPr/>
        </p:nvPicPr>
        <p:blipFill>
          <a:blip r:embed="rId3"/>
          <a:stretch>
            <a:fillRect/>
          </a:stretch>
        </p:blipFill>
        <p:spPr>
          <a:xfrm>
            <a:off x="1271588" y="4929188"/>
            <a:ext cx="9937750" cy="1390650"/>
          </a:xfrm>
          <a:prstGeom prst="rect">
            <a:avLst/>
          </a:prstGeom>
          <a:noFill/>
          <a:ln w="9525">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473075"/>
            <a:ext cx="10871200" cy="652463"/>
          </a:xfrm>
        </p:spPr>
        <p:txBody>
          <a:bodyPr vert="horz" wrap="square" lIns="91440" tIns="45720" rIns="91440" bIns="45720" numCol="1" anchor="b" anchorCtr="0" compatLnSpc="1"/>
          <a:lstStyle/>
          <a:p>
            <a:pPr marL="0" marR="0" lvl="0" indent="0" algn="l" defTabSz="914400" rtl="0" eaLnBrk="0" fontAlgn="base" latinLnBrk="0" hangingPunct="0">
              <a:lnSpc>
                <a:spcPct val="80000"/>
              </a:lnSpc>
              <a:spcBef>
                <a:spcPct val="0"/>
              </a:spcBef>
              <a:spcAft>
                <a:spcPct val="0"/>
              </a:spcAft>
              <a:buClrTx/>
              <a:buSzTx/>
              <a:buFontTx/>
              <a:buNone/>
              <a:defRPr/>
            </a:pPr>
            <a:r>
              <a:rPr kumimoji="0" lang="en-US" sz="3200" b="0" i="0" u="none" strike="noStrike" kern="0" cap="none" spc="0" normalizeH="0" baseline="0" noProof="0" dirty="0">
                <a:ln>
                  <a:noFill/>
                </a:ln>
                <a:solidFill>
                  <a:schemeClr val="bg1"/>
                </a:solidFill>
                <a:effectLst/>
                <a:uLnTx/>
                <a:uFillTx/>
                <a:latin typeface="+mn-lt"/>
                <a:ea typeface="+mj-ea"/>
                <a:cs typeface="+mj-cs"/>
              </a:rPr>
              <a:t>Progress on </a:t>
            </a:r>
            <a:r>
              <a:rPr kumimoji="0" lang="en-US" sz="3200" b="0" i="0" u="none" strike="noStrike" kern="0" cap="none" spc="0" normalizeH="0" baseline="0" noProof="0" dirty="0" err="1">
                <a:ln>
                  <a:noFill/>
                </a:ln>
                <a:solidFill>
                  <a:schemeClr val="bg1"/>
                </a:solidFill>
                <a:effectLst/>
                <a:uLnTx/>
                <a:uFillTx/>
                <a:latin typeface="+mn-lt"/>
                <a:ea typeface="+mj-ea"/>
                <a:cs typeface="+mj-cs"/>
              </a:rPr>
              <a:t>UIFWe</a:t>
            </a:r>
            <a:r>
              <a:rPr kumimoji="0" lang="en-US" sz="3200" b="0" i="0" u="none" strike="noStrike" kern="0" cap="none" spc="0" normalizeH="0" baseline="0" noProof="0" dirty="0">
                <a:ln>
                  <a:noFill/>
                </a:ln>
                <a:solidFill>
                  <a:schemeClr val="bg1"/>
                </a:solidFill>
                <a:effectLst/>
                <a:uLnTx/>
                <a:uFillTx/>
                <a:latin typeface="+mn-lt"/>
                <a:ea typeface="+mj-ea"/>
                <a:cs typeface="+mj-cs"/>
              </a:rPr>
              <a:t> investigations - MPAC </a:t>
            </a:r>
            <a:endParaRPr kumimoji="0" lang="en-ZA" sz="3200" b="0" i="0" u="none" strike="noStrike" kern="0" cap="none" spc="0" normalizeH="0" baseline="0" noProof="0" dirty="0">
              <a:ln>
                <a:noFill/>
              </a:ln>
              <a:solidFill>
                <a:schemeClr val="bg1"/>
              </a:solidFill>
              <a:effectLst/>
              <a:uLnTx/>
              <a:uFillTx/>
              <a:latin typeface="+mn-lt"/>
              <a:ea typeface="+mj-ea"/>
              <a:cs typeface="+mj-cs"/>
            </a:endParaRPr>
          </a:p>
        </p:txBody>
      </p:sp>
      <p:sp>
        <p:nvSpPr>
          <p:cNvPr id="3" name="Content Placeholder 2"/>
          <p:cNvSpPr>
            <a:spLocks noGrp="1"/>
          </p:cNvSpPr>
          <p:nvPr>
            <p:ph idx="1"/>
          </p:nvPr>
        </p:nvSpPr>
        <p:spPr>
          <a:xfrm>
            <a:off x="711200" y="1433513"/>
            <a:ext cx="10871200" cy="4038600"/>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r>
              <a:rPr kumimoji="0" lang="en-US" sz="1800" b="0" i="0" u="none" strike="noStrike" kern="0" cap="none" spc="0" normalizeH="0" baseline="0" noProof="0" dirty="0">
                <a:ln>
                  <a:noFill/>
                </a:ln>
                <a:solidFill>
                  <a:schemeClr val="bg1"/>
                </a:solidFill>
                <a:effectLst/>
                <a:uLnTx/>
                <a:uFillTx/>
                <a:latin typeface="+mn-lt"/>
                <a:ea typeface="+mn-ea"/>
                <a:cs typeface="+mn-cs"/>
              </a:rPr>
              <a:t>To date, the Technical committee has completed 29 investigation on Fruitless expenditures as follows:</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16 cases have been submitted to MPAC for discussion and resolution, to the value of R7 214 467.58.</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Char char="n"/>
              <a:defRPr/>
            </a:pPr>
            <a:r>
              <a:rPr kumimoji="0" lang="en-US" sz="1800" b="0" i="0" u="none" strike="noStrike" kern="0" cap="none" spc="0" normalizeH="0" baseline="0" noProof="0" dirty="0">
                <a:ln>
                  <a:noFill/>
                </a:ln>
                <a:solidFill>
                  <a:schemeClr val="bg1"/>
                </a:solidFill>
                <a:effectLst/>
                <a:uLnTx/>
                <a:uFillTx/>
                <a:latin typeface="+mn-lt"/>
                <a:ea typeface="+mn-ea"/>
                <a:cs typeface="+mn-cs"/>
              </a:rPr>
              <a:t>13 cases have been concluded and enroute to MPAC, to the value of R192 740 933,16.</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r>
              <a:rPr kumimoji="0" lang="en-US" sz="1800" b="0" i="0" u="none" strike="noStrike" kern="0" cap="none" spc="0" normalizeH="0" baseline="0" noProof="0" dirty="0">
                <a:ln>
                  <a:noFill/>
                </a:ln>
                <a:solidFill>
                  <a:schemeClr val="bg1"/>
                </a:solidFill>
                <a:effectLst/>
                <a:uLnTx/>
                <a:uFillTx/>
                <a:latin typeface="+mn-lt"/>
                <a:ea typeface="+mn-ea"/>
                <a:cs typeface="+mn-cs"/>
              </a:rPr>
              <a:t>To date, the Technical committee has completed investigations on Unauthorized expenditures as follows:</a:t>
            </a:r>
            <a:endParaRPr kumimoji="0" lang="en-US" sz="1800" b="0" i="0" u="none" strike="noStrike" kern="0" cap="none" spc="0" normalizeH="0" baseline="0" noProof="0" dirty="0">
              <a:ln>
                <a:noFill/>
              </a:ln>
              <a:solidFill>
                <a:schemeClr val="bg1"/>
              </a:solidFill>
              <a:effectLst/>
              <a:uLnTx/>
              <a:uFillTx/>
              <a:latin typeface="+mn-lt"/>
              <a:ea typeface="+mn-ea"/>
              <a:cs typeface="+mn-cs"/>
            </a:endParaRPr>
          </a:p>
          <a:p>
            <a:pPr marL="0" marR="0" lvl="0" indent="0" algn="l" defTabSz="914400" rtl="0" eaLnBrk="0" fontAlgn="base" latinLnBrk="0" hangingPunct="0">
              <a:lnSpc>
                <a:spcPct val="100000"/>
              </a:lnSpc>
              <a:spcBef>
                <a:spcPct val="20000"/>
              </a:spcBef>
              <a:spcAft>
                <a:spcPct val="0"/>
              </a:spcAft>
              <a:buClr>
                <a:schemeClr val="accent2"/>
              </a:buClr>
              <a:buSzPct val="75000"/>
              <a:buFont typeface="Wingdings" panose="05000000000000000000" pitchFamily="2" charset="2"/>
              <a:buNone/>
              <a:defRPr/>
            </a:pPr>
            <a:endParaRPr kumimoji="0" lang="en-ZA" sz="3100" b="0" i="0" u="none" strike="noStrike" kern="0" cap="none" spc="0" normalizeH="0" baseline="0" noProof="0" dirty="0">
              <a:ln>
                <a:noFill/>
              </a:ln>
              <a:solidFill>
                <a:schemeClr val="accent2">
                  <a:lumMod val="60000"/>
                  <a:lumOff val="40000"/>
                </a:schemeClr>
              </a:solidFill>
              <a:effectLst/>
              <a:uLnTx/>
              <a:uFillTx/>
              <a:latin typeface="+mn-lt"/>
              <a:ea typeface="+mn-ea"/>
              <a:cs typeface="+mn-cs"/>
            </a:endParaRPr>
          </a:p>
        </p:txBody>
      </p:sp>
      <p:graphicFrame>
        <p:nvGraphicFramePr>
          <p:cNvPr id="4" name="Table 3"/>
          <p:cNvGraphicFramePr>
            <a:graphicFrameLocks noGrp="1"/>
          </p:cNvGraphicFramePr>
          <p:nvPr/>
        </p:nvGraphicFramePr>
        <p:xfrm>
          <a:off x="774700" y="3429000"/>
          <a:ext cx="10744200" cy="2192339"/>
        </p:xfrm>
        <a:graphic>
          <a:graphicData uri="http://schemas.openxmlformats.org/drawingml/2006/table">
            <a:tbl>
              <a:tblPr firstRow="1" bandRow="1">
                <a:tableStyleId>{5C22544A-7EE6-4342-B048-85BDC9FD1C3A}</a:tableStyleId>
              </a:tblPr>
              <a:tblGrid>
                <a:gridCol w="3581400"/>
                <a:gridCol w="3581400"/>
                <a:gridCol w="3581400"/>
              </a:tblGrid>
              <a:tr h="1080251">
                <a:tc>
                  <a:txBody>
                    <a:bodyPr/>
                    <a:lstStyle/>
                    <a:p>
                      <a:r>
                        <a:rPr lang="en-US" sz="1800" dirty="0">
                          <a:solidFill>
                            <a:schemeClr val="bg1"/>
                          </a:solidFill>
                        </a:rPr>
                        <a:t>Description</a:t>
                      </a:r>
                      <a:endParaRPr lang="en-ZA" sz="1800" dirty="0">
                        <a:solidFill>
                          <a:schemeClr val="bg1"/>
                        </a:solidFill>
                      </a:endParaRPr>
                    </a:p>
                  </a:txBody>
                  <a:tcPr marL="91450" marR="91450" marT="45702" marB="45702"/>
                </a:tc>
                <a:tc>
                  <a:txBody>
                    <a:bodyPr/>
                    <a:lstStyle/>
                    <a:p>
                      <a:pPr algn="r"/>
                      <a:r>
                        <a:rPr lang="en-US" sz="1800" dirty="0">
                          <a:solidFill>
                            <a:schemeClr val="bg1"/>
                          </a:solidFill>
                        </a:rPr>
                        <a:t>2023/24</a:t>
                      </a:r>
                      <a:endParaRPr lang="en-ZA" sz="1800" dirty="0">
                        <a:solidFill>
                          <a:schemeClr val="bg1"/>
                        </a:solidFill>
                      </a:endParaRPr>
                    </a:p>
                  </a:txBody>
                  <a:tcPr marL="91450" marR="91450" marT="45702" marB="45702"/>
                </a:tc>
                <a:tc>
                  <a:txBody>
                    <a:bodyPr/>
                    <a:lstStyle/>
                    <a:p>
                      <a:pPr algn="r"/>
                      <a:r>
                        <a:rPr lang="en-US" sz="1800" dirty="0">
                          <a:solidFill>
                            <a:schemeClr val="bg1"/>
                          </a:solidFill>
                        </a:rPr>
                        <a:t>2024/25</a:t>
                      </a:r>
                      <a:endParaRPr lang="en-ZA" sz="1800" dirty="0">
                        <a:solidFill>
                          <a:schemeClr val="bg1"/>
                        </a:solidFill>
                      </a:endParaRPr>
                    </a:p>
                  </a:txBody>
                  <a:tcPr marL="91450" marR="91450" marT="45702" marB="45702"/>
                </a:tc>
              </a:tr>
              <a:tr h="370696">
                <a:tc>
                  <a:txBody>
                    <a:bodyPr/>
                    <a:lstStyle/>
                    <a:p>
                      <a:r>
                        <a:rPr lang="en-US" sz="1800" dirty="0">
                          <a:solidFill>
                            <a:schemeClr val="bg1"/>
                          </a:solidFill>
                        </a:rPr>
                        <a:t>Debt Impairment</a:t>
                      </a:r>
                      <a:endParaRPr lang="en-ZA" sz="1800" dirty="0">
                        <a:solidFill>
                          <a:schemeClr val="bg1"/>
                        </a:solidFill>
                      </a:endParaRPr>
                    </a:p>
                  </a:txBody>
                  <a:tcPr marL="91450" marR="91450" marT="45702" marB="45702"/>
                </a:tc>
                <a:tc>
                  <a:txBody>
                    <a:bodyPr/>
                    <a:lstStyle/>
                    <a:p>
                      <a:pPr algn="r"/>
                      <a:r>
                        <a:rPr lang="en-US" sz="1800" dirty="0">
                          <a:solidFill>
                            <a:schemeClr val="bg1"/>
                          </a:solidFill>
                        </a:rPr>
                        <a:t>323 496 091</a:t>
                      </a:r>
                      <a:endParaRPr lang="en-ZA" sz="1800" dirty="0">
                        <a:solidFill>
                          <a:schemeClr val="bg1"/>
                        </a:solidFill>
                      </a:endParaRPr>
                    </a:p>
                  </a:txBody>
                  <a:tcPr marL="91450" marR="91450" marT="45702" marB="45702"/>
                </a:tc>
                <a:tc>
                  <a:txBody>
                    <a:bodyPr/>
                    <a:lstStyle/>
                    <a:p>
                      <a:pPr algn="r"/>
                      <a:r>
                        <a:rPr lang="en-US" sz="1800" dirty="0">
                          <a:solidFill>
                            <a:schemeClr val="bg1"/>
                          </a:solidFill>
                        </a:rPr>
                        <a:t>47 817 801</a:t>
                      </a:r>
                      <a:endParaRPr lang="en-ZA" sz="1800" dirty="0">
                        <a:solidFill>
                          <a:schemeClr val="bg1"/>
                        </a:solidFill>
                      </a:endParaRPr>
                    </a:p>
                  </a:txBody>
                  <a:tcPr marL="91450" marR="91450" marT="45702" marB="45702"/>
                </a:tc>
              </a:tr>
              <a:tr h="370696">
                <a:tc>
                  <a:txBody>
                    <a:bodyPr/>
                    <a:lstStyle/>
                    <a:p>
                      <a:r>
                        <a:rPr lang="en-US" sz="1800" dirty="0">
                          <a:solidFill>
                            <a:schemeClr val="bg1"/>
                          </a:solidFill>
                        </a:rPr>
                        <a:t>Depreciation and amortization</a:t>
                      </a:r>
                      <a:endParaRPr lang="en-ZA" sz="1800" dirty="0">
                        <a:solidFill>
                          <a:schemeClr val="bg1"/>
                        </a:solidFill>
                      </a:endParaRPr>
                    </a:p>
                  </a:txBody>
                  <a:tcPr marL="91450" marR="91450" marT="45702" marB="45702"/>
                </a:tc>
                <a:tc>
                  <a:txBody>
                    <a:bodyPr/>
                    <a:lstStyle/>
                    <a:p>
                      <a:pPr algn="r"/>
                      <a:r>
                        <a:rPr lang="en-US" sz="1800" dirty="0">
                          <a:solidFill>
                            <a:schemeClr val="bg1"/>
                          </a:solidFill>
                        </a:rPr>
                        <a:t>282 524 139  </a:t>
                      </a:r>
                      <a:endParaRPr lang="en-ZA" sz="1800" dirty="0">
                        <a:solidFill>
                          <a:schemeClr val="bg1"/>
                        </a:solidFill>
                      </a:endParaRPr>
                    </a:p>
                  </a:txBody>
                  <a:tcPr marL="91450" marR="91450" marT="45702" marB="45702"/>
                </a:tc>
                <a:tc>
                  <a:txBody>
                    <a:bodyPr/>
                    <a:lstStyle/>
                    <a:p>
                      <a:pPr algn="r"/>
                      <a:r>
                        <a:rPr lang="en-US" sz="1800" dirty="0">
                          <a:solidFill>
                            <a:schemeClr val="bg1"/>
                          </a:solidFill>
                        </a:rPr>
                        <a:t>66 951 606</a:t>
                      </a:r>
                      <a:endParaRPr lang="en-ZA" sz="1800" dirty="0">
                        <a:solidFill>
                          <a:schemeClr val="bg1"/>
                        </a:solidFill>
                      </a:endParaRPr>
                    </a:p>
                  </a:txBody>
                  <a:tcPr marL="91450" marR="91450" marT="45702" marB="45702"/>
                </a:tc>
              </a:tr>
              <a:tr h="370696">
                <a:tc>
                  <a:txBody>
                    <a:bodyPr/>
                    <a:lstStyle/>
                    <a:p>
                      <a:r>
                        <a:rPr lang="en-US" sz="1800" b="1" dirty="0">
                          <a:solidFill>
                            <a:schemeClr val="bg1"/>
                          </a:solidFill>
                        </a:rPr>
                        <a:t>Total</a:t>
                      </a:r>
                      <a:endParaRPr lang="en-ZA" sz="1800" b="1" dirty="0">
                        <a:solidFill>
                          <a:schemeClr val="bg1"/>
                        </a:solidFill>
                      </a:endParaRPr>
                    </a:p>
                  </a:txBody>
                  <a:tcPr marL="91450" marR="91450" marT="45702" marB="45702"/>
                </a:tc>
                <a:tc>
                  <a:txBody>
                    <a:bodyPr/>
                    <a:lstStyle/>
                    <a:p>
                      <a:pPr algn="r"/>
                      <a:r>
                        <a:rPr lang="en-US" sz="1800" b="1" dirty="0">
                          <a:solidFill>
                            <a:schemeClr val="bg1"/>
                          </a:solidFill>
                        </a:rPr>
                        <a:t>606 020 230</a:t>
                      </a:r>
                      <a:endParaRPr lang="en-ZA" sz="1800" b="1" dirty="0">
                        <a:solidFill>
                          <a:schemeClr val="bg1"/>
                        </a:solidFill>
                      </a:endParaRPr>
                    </a:p>
                  </a:txBody>
                  <a:tcPr marL="91450" marR="91450" marT="45702" marB="45702"/>
                </a:tc>
                <a:tc>
                  <a:txBody>
                    <a:bodyPr/>
                    <a:lstStyle/>
                    <a:p>
                      <a:pPr algn="r"/>
                      <a:r>
                        <a:rPr lang="en-US" sz="1800" b="1" dirty="0">
                          <a:solidFill>
                            <a:schemeClr val="bg1"/>
                          </a:solidFill>
                        </a:rPr>
                        <a:t>114 769 407</a:t>
                      </a:r>
                      <a:endParaRPr lang="en-ZA" sz="1800" b="1" dirty="0">
                        <a:solidFill>
                          <a:schemeClr val="bg1"/>
                        </a:solidFill>
                      </a:endParaRPr>
                    </a:p>
                  </a:txBody>
                  <a:tcPr marL="91450" marR="91450" marT="45702" marB="45702"/>
                </a:tc>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711200" y="473075"/>
            <a:ext cx="10871200" cy="723900"/>
          </a:xfrm>
        </p:spPr>
        <p:txBody>
          <a:bodyPr vert="horz" wrap="square" lIns="91440" tIns="45720" rIns="91440" bIns="45720" anchor="b" anchorCtr="0"/>
          <a:lstStyle/>
          <a:p>
            <a:r>
              <a:rPr lang="en-US" altLang="en-US" sz="3600" dirty="0">
                <a:solidFill>
                  <a:schemeClr val="bg1"/>
                </a:solidFill>
              </a:rPr>
              <a:t>Matters referred to Financial Disciplinary Board</a:t>
            </a:r>
            <a:endParaRPr lang="en-ZA" altLang="en-US" sz="3600" dirty="0">
              <a:solidFill>
                <a:schemeClr val="bg1"/>
              </a:solidFill>
            </a:endParaRPr>
          </a:p>
        </p:txBody>
      </p:sp>
      <p:sp>
        <p:nvSpPr>
          <p:cNvPr id="114691" name="Content Placeholder 2"/>
          <p:cNvSpPr>
            <a:spLocks noGrp="1"/>
          </p:cNvSpPr>
          <p:nvPr>
            <p:ph idx="1"/>
          </p:nvPr>
        </p:nvSpPr>
        <p:spPr>
          <a:xfrm>
            <a:off x="711200" y="1196975"/>
            <a:ext cx="10871200" cy="5302250"/>
          </a:xfrm>
        </p:spPr>
        <p:txBody>
          <a:bodyPr vert="horz" wrap="square" lIns="91440" tIns="45720" rIns="91440" bIns="45720" anchor="t" anchorCtr="0"/>
          <a:lstStyle/>
          <a:p>
            <a:pPr marL="0" indent="0">
              <a:buNone/>
            </a:pPr>
            <a:endParaRPr lang="en-ZA" altLang="en-US" sz="2400" dirty="0">
              <a:solidFill>
                <a:schemeClr val="bg1"/>
              </a:solidFill>
            </a:endParaRPr>
          </a:p>
          <a:p>
            <a:pPr marL="0" indent="0">
              <a:buNone/>
            </a:pPr>
            <a:endParaRPr lang="en-ZA" altLang="en-US" sz="2400" dirty="0">
              <a:solidFill>
                <a:schemeClr val="bg1"/>
              </a:solidFill>
            </a:endParaRPr>
          </a:p>
          <a:p>
            <a:pPr marL="0" indent="0">
              <a:buNone/>
            </a:pPr>
            <a:endParaRPr lang="en-ZA" altLang="en-US" sz="2400" dirty="0">
              <a:solidFill>
                <a:schemeClr val="bg1"/>
              </a:solidFill>
            </a:endParaRPr>
          </a:p>
          <a:p>
            <a:pPr marL="0" indent="0">
              <a:buNone/>
            </a:pPr>
            <a:endParaRPr lang="en-ZA" altLang="en-US" sz="2400" dirty="0">
              <a:solidFill>
                <a:schemeClr val="bg1"/>
              </a:solidFill>
            </a:endParaRPr>
          </a:p>
        </p:txBody>
      </p:sp>
      <p:pic>
        <p:nvPicPr>
          <p:cNvPr id="114692" name="Picture 6"/>
          <p:cNvPicPr>
            <a:picLocks noChangeAspect="1"/>
          </p:cNvPicPr>
          <p:nvPr/>
        </p:nvPicPr>
        <p:blipFill>
          <a:blip r:embed="rId1"/>
          <a:stretch>
            <a:fillRect/>
          </a:stretch>
        </p:blipFill>
        <p:spPr>
          <a:xfrm>
            <a:off x="1033463" y="1412875"/>
            <a:ext cx="9561512" cy="5086350"/>
          </a:xfrm>
          <a:prstGeom prst="rect">
            <a:avLst/>
          </a:prstGeom>
          <a:noFill/>
          <a:ln w="9525">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vert="horz" wrap="square" lIns="91440" tIns="45720" rIns="91440" bIns="45720" anchor="b" anchorCtr="0"/>
          <a:lstStyle/>
          <a:p>
            <a:r>
              <a:rPr lang="en-US" altLang="en-US" sz="3600" dirty="0">
                <a:solidFill>
                  <a:schemeClr val="bg1"/>
                </a:solidFill>
              </a:rPr>
              <a:t>Matters referred to Financial Disciplinary Board /…2</a:t>
            </a:r>
            <a:endParaRPr lang="en-ZA" altLang="en-US" sz="3600" dirty="0"/>
          </a:p>
        </p:txBody>
      </p:sp>
      <p:sp>
        <p:nvSpPr>
          <p:cNvPr id="115715" name="Content Placeholder 5"/>
          <p:cNvSpPr>
            <a:spLocks noGrp="1"/>
          </p:cNvSpPr>
          <p:nvPr>
            <p:ph idx="1"/>
          </p:nvPr>
        </p:nvSpPr>
        <p:spPr/>
        <p:txBody>
          <a:bodyPr vert="horz" wrap="square" lIns="91440" tIns="45720" rIns="91440" bIns="45720" anchor="t" anchorCtr="0"/>
          <a:lstStyle/>
          <a:p>
            <a:pPr marL="0" indent="0">
              <a:buNone/>
            </a:pPr>
            <a:endParaRPr lang="en-ZA" altLang="en-US" dirty="0"/>
          </a:p>
          <a:p>
            <a:pPr marL="0" indent="0">
              <a:buNone/>
            </a:pPr>
            <a:endParaRPr lang="en-ZA" altLang="en-US" dirty="0"/>
          </a:p>
        </p:txBody>
      </p:sp>
      <p:pic>
        <p:nvPicPr>
          <p:cNvPr id="115716" name="Picture 11"/>
          <p:cNvPicPr>
            <a:picLocks noChangeAspect="1"/>
          </p:cNvPicPr>
          <p:nvPr/>
        </p:nvPicPr>
        <p:blipFill>
          <a:blip r:embed="rId1"/>
          <a:stretch>
            <a:fillRect/>
          </a:stretch>
        </p:blipFill>
        <p:spPr>
          <a:xfrm>
            <a:off x="849313" y="1671638"/>
            <a:ext cx="9690100" cy="4305300"/>
          </a:xfrm>
          <a:prstGeom prst="rect">
            <a:avLst/>
          </a:prstGeom>
          <a:noFill/>
          <a:ln w="9525">
            <a:noFill/>
          </a:ln>
        </p:spPr>
      </p:pic>
    </p:spTree>
  </p:cSld>
  <p:clrMapOvr>
    <a:masterClrMapping/>
  </p:clrMapOvr>
</p:sld>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62635</Words>
  <Application>WPS Presentation</Application>
  <PresentationFormat>Widescreen</PresentationFormat>
  <Paragraphs>2457</Paragraphs>
  <Slides>118</Slides>
  <Notes>13</Notes>
  <HiddenSlides>0</HiddenSlides>
  <MMClips>0</MMClips>
  <ScaleCrop>false</ScaleCrop>
  <HeadingPairs>
    <vt:vector size="6" baseType="variant">
      <vt:variant>
        <vt:lpstr>已用的字体</vt:lpstr>
      </vt:variant>
      <vt:variant>
        <vt:i4>31</vt:i4>
      </vt:variant>
      <vt:variant>
        <vt:lpstr>主题</vt:lpstr>
      </vt:variant>
      <vt:variant>
        <vt:i4>1</vt:i4>
      </vt:variant>
      <vt:variant>
        <vt:lpstr>幻灯片标题</vt:lpstr>
      </vt:variant>
      <vt:variant>
        <vt:i4>118</vt:i4>
      </vt:variant>
    </vt:vector>
  </HeadingPairs>
  <TitlesOfParts>
    <vt:vector size="150" baseType="lpstr">
      <vt:lpstr>Arial</vt:lpstr>
      <vt:lpstr>SimSun</vt:lpstr>
      <vt:lpstr>Wingdings</vt:lpstr>
      <vt:lpstr>Times New Roman</vt:lpstr>
      <vt:lpstr>Arial</vt:lpstr>
      <vt:lpstr>Calibri</vt:lpstr>
      <vt:lpstr>Microsoft YaHei</vt:lpstr>
      <vt:lpstr>Arial Unicode MS</vt:lpstr>
      <vt:lpstr>Aptos</vt:lpstr>
      <vt:lpstr>Segoe UI</vt:lpstr>
      <vt:lpstr>Times</vt:lpstr>
      <vt:lpstr>Times</vt:lpstr>
      <vt:lpstr>Aptos Narrow</vt:lpstr>
      <vt:lpstr>Segoe UI Variable Display</vt:lpstr>
      <vt:lpstr>Calibri</vt:lpstr>
      <vt:lpstr>Aptos Narrow</vt:lpstr>
      <vt:lpstr>MS PGothic</vt:lpstr>
      <vt:lpstr>Century Gothic</vt:lpstr>
      <vt:lpstr>Times New Roman</vt:lpstr>
      <vt:lpstr>Century Gothic</vt:lpstr>
      <vt:lpstr>Wingdings 3</vt:lpstr>
      <vt:lpstr>Trebuchet MS</vt:lpstr>
      <vt:lpstr>Cambria</vt:lpstr>
      <vt:lpstr>Cambria</vt:lpstr>
      <vt:lpstr>Cambria</vt:lpstr>
      <vt:lpstr>Calibri</vt:lpstr>
      <vt:lpstr>Calibri</vt:lpstr>
      <vt:lpstr>Symbol</vt:lpstr>
      <vt:lpstr>Trebuchet MS</vt:lpstr>
      <vt:lpstr>Trebuchet MS</vt:lpstr>
      <vt:lpstr>Aptos</vt:lpstr>
      <vt:lpstr>Refined</vt:lpstr>
      <vt:lpstr>PROPAC MEETING </vt:lpstr>
      <vt:lpstr>Presentation Layout </vt:lpstr>
      <vt:lpstr>Report on Sec 139 of the Constitution and Sec 129 of MFMA </vt:lpstr>
      <vt:lpstr>Status of Sec 139 Intervention</vt:lpstr>
      <vt:lpstr>UIFW – Report Summary </vt:lpstr>
      <vt:lpstr>MFMA Section 129 Oversight Report </vt:lpstr>
      <vt:lpstr>PowerPoint 演示文稿</vt:lpstr>
      <vt:lpstr>MFMA SECTION 71 Reports </vt:lpstr>
      <vt:lpstr>Budget assessment outcomes from NT and level of funding against the net cash in the Cash flow – Summary of Funding</vt:lpstr>
      <vt:lpstr>Ratio of expenditure by type against TOTAL OPEX</vt:lpstr>
      <vt:lpstr>Year on year OPEX Growth </vt:lpstr>
      <vt:lpstr>Ratio of expenditure by type against TOTAL OPEX</vt:lpstr>
      <vt:lpstr>Section 71 Reporting and performance </vt:lpstr>
      <vt:lpstr>Detailed Revenue Budget Performance </vt:lpstr>
      <vt:lpstr>Detailed Operational Expenditure Performance </vt:lpstr>
      <vt:lpstr>Capital Expenditure by funding source </vt:lpstr>
      <vt:lpstr>PowerPoint 演示文稿</vt:lpstr>
      <vt:lpstr>PowerPoint 演示文稿</vt:lpstr>
      <vt:lpstr>Liquidity position </vt:lpstr>
      <vt:lpstr>Ratio Analysis 2025</vt:lpstr>
      <vt:lpstr>Collection Rate – annual </vt:lpstr>
      <vt:lpstr>Indigents </vt:lpstr>
      <vt:lpstr>Receivables </vt:lpstr>
      <vt:lpstr>FRP PROGRESS</vt:lpstr>
      <vt:lpstr>Progress in implementing FRP </vt:lpstr>
      <vt:lpstr>FRP Implementation – NT CoGTA Assessment</vt:lpstr>
      <vt:lpstr>NT Highlights on FRP </vt:lpstr>
      <vt:lpstr>Progress: Quarters 3 of the 2025/26 Financial Year</vt:lpstr>
      <vt:lpstr>Progress: Quarters 3 of the 2025/26 Financial Year</vt:lpstr>
      <vt:lpstr>Progress: Quarters 3 of the 2025/26 Financial Year</vt:lpstr>
      <vt:lpstr>Progress: Quarters 3 of the 2025/26 Financial Year</vt:lpstr>
      <vt:lpstr>Progress: Quarters 3 of the 2025/26 Financial Year</vt:lpstr>
      <vt:lpstr>AUDIT OUTCOMES, REPEAT AUDIT FINDINGS AND AAP </vt:lpstr>
      <vt:lpstr>Overview </vt:lpstr>
      <vt:lpstr>PowerPoint 演示文稿</vt:lpstr>
      <vt:lpstr>AUDIT OUTCOMES </vt:lpstr>
      <vt:lpstr>Repeat audit findings year on year </vt:lpstr>
      <vt:lpstr>Progress on Audit Action Plan</vt:lpstr>
      <vt:lpstr>REPORT ON MATERIAL IRREGULARIES </vt:lpstr>
      <vt:lpstr>Introduction </vt:lpstr>
      <vt:lpstr>PowerPoint 演示文稿</vt:lpstr>
      <vt:lpstr>Status of MI and progress </vt:lpstr>
      <vt:lpstr>Handling of MIs in future </vt:lpstr>
      <vt:lpstr>SCM ROLE AND STATUS OF PROCUREMENT PLAN </vt:lpstr>
      <vt:lpstr>Procurement Plan Execution </vt:lpstr>
      <vt:lpstr>Summary of days taken to submit Technical Report </vt:lpstr>
      <vt:lpstr>Expenditure – payment culture </vt:lpstr>
      <vt:lpstr>SCM Non-compliances </vt:lpstr>
      <vt:lpstr>Interventions to fast-track procurement </vt:lpstr>
      <vt:lpstr>REVENUE ENHANCEMENT AND DEBT COLLECTION </vt:lpstr>
      <vt:lpstr>Customer/Revenue base profiling </vt:lpstr>
      <vt:lpstr>Revenue enhancement and debt management </vt:lpstr>
      <vt:lpstr>Revenue and collection rate Residential areas – Low income </vt:lpstr>
      <vt:lpstr>Cash from operations in last 7 financial years</vt:lpstr>
      <vt:lpstr>Ratio analysis on cash flow in the last 7 financial years</vt:lpstr>
      <vt:lpstr>Vaal Central Water / ESKOM Bulk accounts </vt:lpstr>
      <vt:lpstr>Vaal Central Water / ESKOM Bulk accounts </vt:lpstr>
      <vt:lpstr>Revenue and collection rate </vt:lpstr>
      <vt:lpstr>INFRASTRUCTURE DELIVERY FAILURES </vt:lpstr>
      <vt:lpstr>Infrastructure delivery failures </vt:lpstr>
      <vt:lpstr>Infrastructure delivery failures (Water) </vt:lpstr>
      <vt:lpstr>Infrastructure delivery failures (Sanitation) </vt:lpstr>
      <vt:lpstr>Infrastructure delivery failures (Roads) </vt:lpstr>
      <vt:lpstr>UNDER PERFORMANCE OF GRANT FUNDED PROJECTS </vt:lpstr>
      <vt:lpstr>Overview of conditional grants expenditure </vt:lpstr>
      <vt:lpstr>ISUPG Projects with 0% spending </vt:lpstr>
      <vt:lpstr>Projects on target – ISUPG  </vt:lpstr>
      <vt:lpstr>USDG – Projects with 0% spending </vt:lpstr>
      <vt:lpstr>USDG Projects on target </vt:lpstr>
      <vt:lpstr>Payments procedures and culture </vt:lpstr>
      <vt:lpstr>Payments’ culture </vt:lpstr>
      <vt:lpstr>INSTITUTIONAL CAPACITY </vt:lpstr>
      <vt:lpstr>Governance and institutional capacity </vt:lpstr>
      <vt:lpstr>SERVICE DELIVERY CHALLENGES </vt:lpstr>
      <vt:lpstr>TECHNINCAL SERVICES  HOD:  Masobeng</vt:lpstr>
      <vt:lpstr>Service delivery challenges </vt:lpstr>
      <vt:lpstr>Service delivery challenges (Water) </vt:lpstr>
      <vt:lpstr>PowerPoint 演示文稿</vt:lpstr>
      <vt:lpstr>PowerPoint 演示文稿</vt:lpstr>
      <vt:lpstr>Service delivery challenges (Sanitation) </vt:lpstr>
      <vt:lpstr>Service delivery challenges (SANITATION)</vt:lpstr>
      <vt:lpstr>Service delivery Challenges (Sanitation) </vt:lpstr>
      <vt:lpstr>Service delivery challenges (Sanitation)</vt:lpstr>
      <vt:lpstr>Service delivery challenges (Roads) </vt:lpstr>
      <vt:lpstr>Service delivery challenges (Roads) </vt:lpstr>
      <vt:lpstr>                                      </vt:lpstr>
      <vt:lpstr>                       </vt:lpstr>
      <vt:lpstr>Response  The City has reviewed the Road Asset Master Plan to inform planning for maintenance going forward. The draft plan was utilised inform the budget for 2026/2027 in order to adapt to proactive maintenance and avoid public liability claims.    The City is in a process of migrating from funding other services from Fuel levy and redirect this to fund the road and stormwater maintenance and upgrades through this grant. This will help the City to mitigate the challenges on road conditions that  detailed in the City's Road Asset management plan which details the conditions of the municipal road infrastructure which are moving from poor to very poor.    </vt:lpstr>
      <vt:lpstr>Key Service Delivery Challenges</vt:lpstr>
      <vt:lpstr>Key Service Delivery Challenges</vt:lpstr>
      <vt:lpstr>UIFW AND CONSEQUENCE MANAGEMENT </vt:lpstr>
      <vt:lpstr>Unauthorised, irregular and fruitless and wasteful expenditure – By Type</vt:lpstr>
      <vt:lpstr>Unauthorised expenditure</vt:lpstr>
      <vt:lpstr>Irregular expenditure</vt:lpstr>
      <vt:lpstr>Fruitless and Wasteful expenditure</vt:lpstr>
      <vt:lpstr>UIFW Status </vt:lpstr>
      <vt:lpstr>Progress on UIFWe investigations - MPAC </vt:lpstr>
      <vt:lpstr>Matters referred to Financial Disciplinary Board</vt:lpstr>
      <vt:lpstr>Matters referred to Financial Disciplinary Board /…2</vt:lpstr>
      <vt:lpstr>Matters referred to Financial Disciplinary Board</vt:lpstr>
      <vt:lpstr>Accountability and Consequence Management </vt:lpstr>
      <vt:lpstr>Accountability and Consequence Management </vt:lpstr>
      <vt:lpstr>LITIGATIONS </vt:lpstr>
      <vt:lpstr>Litigations </vt:lpstr>
      <vt:lpstr>PowerPoint 演示文稿</vt:lpstr>
      <vt:lpstr>PowerPoint 演示文稿</vt:lpstr>
      <vt:lpstr>PowerPoint 演示文稿</vt:lpstr>
      <vt:lpstr> </vt:lpstr>
      <vt:lpstr>4. FINANCIAL SUSTAINABILITY</vt:lpstr>
      <vt:lpstr>5. DEBT MANAGEMENT AND COLLECTION RATE</vt:lpstr>
      <vt:lpstr>6. AUDIT OUTCOMES</vt:lpstr>
      <vt:lpstr>PowerPoint 演示文稿</vt:lpstr>
      <vt:lpstr>8. PERFORMANCE INFORMATION</vt:lpstr>
      <vt:lpstr>9. PERFORMANCE INFORMATION  Highlights &amp; Challenges</vt:lpstr>
      <vt:lpstr>10. SERVICE DELIVERY Progress made in addressing service delivery challenges</vt:lpstr>
      <vt:lpstr>PowerPoint 演示文稿</vt:lpstr>
      <vt:lpstr>11. STRATEGIC RISKS</vt:lpstr>
      <vt:lpstr>PowerPoint 演示文稿</vt:lpstr>
    </vt:vector>
  </TitlesOfParts>
  <Company>MLM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Metro1</dc:creator>
  <cp:lastModifiedBy>WPS_1780999754</cp:lastModifiedBy>
  <cp:revision>1690</cp:revision>
  <cp:lastPrinted>2025-01-15T09:05:00Z</cp:lastPrinted>
  <dcterms:created xsi:type="dcterms:W3CDTF">2011-02-02T07:01:00Z</dcterms:created>
  <dcterms:modified xsi:type="dcterms:W3CDTF">2026-07-24T06:53:47Z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AB1D977F460E4D2D8133F2F790AC127A_13</vt:lpwstr>
  </property>
  <property fmtid="{D5CDD505-2E9C-101B-9397-08002B2CF9AE}" pid="3" name="KSOProductBuildVer">
    <vt:lpwstr>1033-12.1.0.27458</vt:lpwstr>
  </property>
</Properties>
</file>